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256" r:id="rId2"/>
    <p:sldId id="402" r:id="rId3"/>
    <p:sldId id="444" r:id="rId4"/>
    <p:sldId id="445" r:id="rId5"/>
    <p:sldId id="422" r:id="rId6"/>
    <p:sldId id="425" r:id="rId7"/>
    <p:sldId id="448" r:id="rId8"/>
    <p:sldId id="449" r:id="rId9"/>
    <p:sldId id="452" r:id="rId10"/>
    <p:sldId id="453" r:id="rId11"/>
    <p:sldId id="454" r:id="rId12"/>
    <p:sldId id="451" r:id="rId13"/>
    <p:sldId id="455" r:id="rId14"/>
    <p:sldId id="387" r:id="rId15"/>
    <p:sldId id="403" r:id="rId16"/>
    <p:sldId id="468" r:id="rId17"/>
    <p:sldId id="259" r:id="rId18"/>
    <p:sldId id="257" r:id="rId19"/>
    <p:sldId id="442" r:id="rId20"/>
    <p:sldId id="404" r:id="rId21"/>
    <p:sldId id="443" r:id="rId22"/>
    <p:sldId id="315" r:id="rId23"/>
    <p:sldId id="337" r:id="rId24"/>
    <p:sldId id="397" r:id="rId25"/>
    <p:sldId id="396" r:id="rId26"/>
    <p:sldId id="320" r:id="rId27"/>
    <p:sldId id="432" r:id="rId28"/>
    <p:sldId id="433" r:id="rId29"/>
    <p:sldId id="321" r:id="rId30"/>
    <p:sldId id="438" r:id="rId31"/>
    <p:sldId id="439" r:id="rId32"/>
    <p:sldId id="324" r:id="rId33"/>
    <p:sldId id="325" r:id="rId34"/>
    <p:sldId id="331" r:id="rId35"/>
    <p:sldId id="348" r:id="rId36"/>
    <p:sldId id="338" r:id="rId37"/>
    <p:sldId id="349" r:id="rId38"/>
    <p:sldId id="389" r:id="rId39"/>
    <p:sldId id="418" r:id="rId40"/>
    <p:sldId id="333" r:id="rId41"/>
    <p:sldId id="334" r:id="rId42"/>
    <p:sldId id="390" r:id="rId43"/>
    <p:sldId id="326" r:id="rId44"/>
    <p:sldId id="471" r:id="rId45"/>
    <p:sldId id="405" r:id="rId46"/>
    <p:sldId id="417" r:id="rId47"/>
    <p:sldId id="419" r:id="rId48"/>
    <p:sldId id="457" r:id="rId49"/>
    <p:sldId id="458" r:id="rId50"/>
    <p:sldId id="459" r:id="rId51"/>
    <p:sldId id="460" r:id="rId52"/>
    <p:sldId id="462" r:id="rId53"/>
    <p:sldId id="463" r:id="rId54"/>
    <p:sldId id="461" r:id="rId55"/>
    <p:sldId id="465" r:id="rId56"/>
    <p:sldId id="466" r:id="rId57"/>
    <p:sldId id="469" r:id="rId58"/>
    <p:sldId id="470" r:id="rId59"/>
    <p:sldId id="472" r:id="rId60"/>
    <p:sldId id="473" r:id="rId61"/>
    <p:sldId id="474" r:id="rId62"/>
    <p:sldId id="475" r:id="rId63"/>
    <p:sldId id="476" r:id="rId64"/>
    <p:sldId id="477" r:id="rId65"/>
    <p:sldId id="478" r:id="rId66"/>
    <p:sldId id="479" r:id="rId67"/>
    <p:sldId id="480" r:id="rId68"/>
    <p:sldId id="481" r:id="rId69"/>
    <p:sldId id="482" r:id="rId70"/>
    <p:sldId id="483" r:id="rId71"/>
    <p:sldId id="484" r:id="rId72"/>
    <p:sldId id="485" r:id="rId73"/>
    <p:sldId id="486" r:id="rId74"/>
    <p:sldId id="488" r:id="rId75"/>
    <p:sldId id="487" r:id="rId76"/>
    <p:sldId id="489" r:id="rId77"/>
    <p:sldId id="490" r:id="rId78"/>
    <p:sldId id="491" r:id="rId79"/>
    <p:sldId id="492" r:id="rId80"/>
    <p:sldId id="493" r:id="rId81"/>
    <p:sldId id="494" r:id="rId82"/>
    <p:sldId id="495" r:id="rId83"/>
    <p:sldId id="496" r:id="rId84"/>
    <p:sldId id="497" r:id="rId85"/>
    <p:sldId id="498" r:id="rId86"/>
    <p:sldId id="499" r:id="rId87"/>
    <p:sldId id="500" r:id="rId88"/>
    <p:sldId id="501" r:id="rId89"/>
    <p:sldId id="502" r:id="rId90"/>
    <p:sldId id="503" r:id="rId91"/>
    <p:sldId id="505" r:id="rId92"/>
    <p:sldId id="504" r:id="rId93"/>
    <p:sldId id="506" r:id="rId94"/>
    <p:sldId id="507" r:id="rId95"/>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0000"/>
    <a:srgbClr val="692AA2"/>
    <a:srgbClr val="CC3300"/>
    <a:srgbClr val="C60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0" autoAdjust="0"/>
    <p:restoredTop sz="79963" autoAdjust="0"/>
  </p:normalViewPr>
  <p:slideViewPr>
    <p:cSldViewPr>
      <p:cViewPr varScale="1">
        <p:scale>
          <a:sx n="55" d="100"/>
          <a:sy n="55" d="100"/>
        </p:scale>
        <p:origin x="1644"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240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D74732-457B-46D9-9994-7ACC76D208DA}" type="datetimeFigureOut">
              <a:rPr lang="zh-CN" altLang="en-US" smtClean="0"/>
              <a:t>2020/11/16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2165FB-509A-4D66-B051-C8E23C800909}" type="slidenum">
              <a:rPr lang="zh-CN" altLang="en-US" smtClean="0"/>
              <a:t>‹#›</a:t>
            </a:fld>
            <a:endParaRPr lang="zh-CN" altLang="en-US"/>
          </a:p>
        </p:txBody>
      </p:sp>
    </p:spTree>
    <p:extLst>
      <p:ext uri="{BB962C8B-B14F-4D97-AF65-F5344CB8AC3E}">
        <p14:creationId xmlns:p14="http://schemas.microsoft.com/office/powerpoint/2010/main" val="1516917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dirty="0"/>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dirty="0"/>
          </a:p>
        </p:txBody>
      </p:sp>
      <p:sp>
        <p:nvSpPr>
          <p:cNvPr id="614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3065368-096E-40D8-8756-1AD2FED379B4}" type="slidenum">
              <a:rPr lang="zh-CN" altLang="en-US"/>
              <a:pPr/>
              <a:t>‹#›</a:t>
            </a:fld>
            <a:endParaRPr lang="en-US" altLang="zh-CN" dirty="0"/>
          </a:p>
        </p:txBody>
      </p:sp>
    </p:spTree>
    <p:extLst>
      <p:ext uri="{BB962C8B-B14F-4D97-AF65-F5344CB8AC3E}">
        <p14:creationId xmlns:p14="http://schemas.microsoft.com/office/powerpoint/2010/main" val="30124090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3" Type="http://schemas.openxmlformats.org/officeDocument/2006/relationships/hyperlink" Target="http://baike.baidu.com/view/3205708.htm" TargetMode="External"/><Relationship Id="rId18" Type="http://schemas.openxmlformats.org/officeDocument/2006/relationships/hyperlink" Target="http://baike.baidu.com/view/478361.htm" TargetMode="External"/><Relationship Id="rId26" Type="http://schemas.openxmlformats.org/officeDocument/2006/relationships/hyperlink" Target="http://baike.baidu.com/view/11021.htm" TargetMode="External"/><Relationship Id="rId21" Type="http://schemas.openxmlformats.org/officeDocument/2006/relationships/hyperlink" Target="http://baike.baidu.com/view/3767222.htm" TargetMode="External"/><Relationship Id="rId34" Type="http://schemas.openxmlformats.org/officeDocument/2006/relationships/hyperlink" Target="http://baike.baidu.com/view/26607.htm" TargetMode="External"/><Relationship Id="rId7" Type="http://schemas.openxmlformats.org/officeDocument/2006/relationships/hyperlink" Target="http://baike.baidu.com/view/16372.htm" TargetMode="External"/><Relationship Id="rId12" Type="http://schemas.openxmlformats.org/officeDocument/2006/relationships/hyperlink" Target="http://baike.baidu.com/view/4243.htm" TargetMode="External"/><Relationship Id="rId17" Type="http://schemas.openxmlformats.org/officeDocument/2006/relationships/hyperlink" Target="http://baike.baidu.com/view/382452.htm" TargetMode="External"/><Relationship Id="rId25" Type="http://schemas.openxmlformats.org/officeDocument/2006/relationships/hyperlink" Target="http://baike.baidu.com/view/99891.htm" TargetMode="External"/><Relationship Id="rId33" Type="http://schemas.openxmlformats.org/officeDocument/2006/relationships/hyperlink" Target="http://baike.baidu.com/view/1773688.htm" TargetMode="External"/><Relationship Id="rId38" Type="http://schemas.openxmlformats.org/officeDocument/2006/relationships/hyperlink" Target="http://baike.baidu.com/view/575406.htm" TargetMode="External"/><Relationship Id="rId2" Type="http://schemas.openxmlformats.org/officeDocument/2006/relationships/slide" Target="../slides/slide36.xml"/><Relationship Id="rId16" Type="http://schemas.openxmlformats.org/officeDocument/2006/relationships/hyperlink" Target="http://baike.baidu.com/view/243559.htm" TargetMode="External"/><Relationship Id="rId20" Type="http://schemas.openxmlformats.org/officeDocument/2006/relationships/hyperlink" Target="http://baike.baidu.com/view/673049.htm" TargetMode="External"/><Relationship Id="rId29" Type="http://schemas.openxmlformats.org/officeDocument/2006/relationships/hyperlink" Target="http://baike.baidu.com/view/673103.htm" TargetMode="External"/><Relationship Id="rId1" Type="http://schemas.openxmlformats.org/officeDocument/2006/relationships/notesMaster" Target="../notesMasters/notesMaster1.xml"/><Relationship Id="rId6" Type="http://schemas.openxmlformats.org/officeDocument/2006/relationships/hyperlink" Target="http://baike.baidu.com/view/94296.htm" TargetMode="External"/><Relationship Id="rId11" Type="http://schemas.openxmlformats.org/officeDocument/2006/relationships/hyperlink" Target="http://baike.baidu.com/view/2218.htm" TargetMode="External"/><Relationship Id="rId24" Type="http://schemas.openxmlformats.org/officeDocument/2006/relationships/hyperlink" Target="http://baike.baidu.com/view/144536.htm" TargetMode="External"/><Relationship Id="rId32" Type="http://schemas.openxmlformats.org/officeDocument/2006/relationships/hyperlink" Target="http://baike.baidu.com/view/259212.htm" TargetMode="External"/><Relationship Id="rId37" Type="http://schemas.openxmlformats.org/officeDocument/2006/relationships/hyperlink" Target="http://baike.baidu.com/view/42056.htm" TargetMode="External"/><Relationship Id="rId5" Type="http://schemas.openxmlformats.org/officeDocument/2006/relationships/hyperlink" Target="http://baike.baidu.com/view/117065.htm" TargetMode="External"/><Relationship Id="rId15" Type="http://schemas.openxmlformats.org/officeDocument/2006/relationships/hyperlink" Target="http://baike.baidu.com/view/10445.htm" TargetMode="External"/><Relationship Id="rId23" Type="http://schemas.openxmlformats.org/officeDocument/2006/relationships/hyperlink" Target="http://baike.baidu.com/view/97492.htm" TargetMode="External"/><Relationship Id="rId28" Type="http://schemas.openxmlformats.org/officeDocument/2006/relationships/hyperlink" Target="http://baike.baidu.com/view/100738.htm" TargetMode="External"/><Relationship Id="rId36" Type="http://schemas.openxmlformats.org/officeDocument/2006/relationships/hyperlink" Target="http://baike.baidu.com/view/14941.htm" TargetMode="External"/><Relationship Id="rId10" Type="http://schemas.openxmlformats.org/officeDocument/2006/relationships/hyperlink" Target="http://baike.baidu.com/view/27242.htm" TargetMode="External"/><Relationship Id="rId19" Type="http://schemas.openxmlformats.org/officeDocument/2006/relationships/hyperlink" Target="http://baike.baidu.com/view/268449.htm" TargetMode="External"/><Relationship Id="rId31" Type="http://schemas.openxmlformats.org/officeDocument/2006/relationships/hyperlink" Target="http://baike.baidu.com/view/203594.htm" TargetMode="External"/><Relationship Id="rId4" Type="http://schemas.openxmlformats.org/officeDocument/2006/relationships/hyperlink" Target="http://baike.baidu.com/view/2949.htm" TargetMode="External"/><Relationship Id="rId9" Type="http://schemas.openxmlformats.org/officeDocument/2006/relationships/hyperlink" Target="http://baike.baidu.com/view/17471.htm" TargetMode="External"/><Relationship Id="rId14" Type="http://schemas.openxmlformats.org/officeDocument/2006/relationships/hyperlink" Target="http://baike.baidu.com/view/17053.htm" TargetMode="External"/><Relationship Id="rId22" Type="http://schemas.openxmlformats.org/officeDocument/2006/relationships/hyperlink" Target="http://baike.baidu.com/view/215781.htm" TargetMode="External"/><Relationship Id="rId27" Type="http://schemas.openxmlformats.org/officeDocument/2006/relationships/hyperlink" Target="http://baike.baidu.com/view/190074.htm" TargetMode="External"/><Relationship Id="rId30" Type="http://schemas.openxmlformats.org/officeDocument/2006/relationships/hyperlink" Target="http://baike.baidu.com/view/37.htm" TargetMode="External"/><Relationship Id="rId35" Type="http://schemas.openxmlformats.org/officeDocument/2006/relationships/hyperlink" Target="http://baike.baidu.com/view/5948.htm" TargetMode="External"/><Relationship Id="rId8" Type="http://schemas.openxmlformats.org/officeDocument/2006/relationships/hyperlink" Target="http://baike.baidu.com/view/13714.htm" TargetMode="External"/><Relationship Id="rId3" Type="http://schemas.openxmlformats.org/officeDocument/2006/relationships/hyperlink" Target="http://baike.baidu.com/view/3565.ht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3" Type="http://schemas.openxmlformats.org/officeDocument/2006/relationships/hyperlink" Target="http://baike.baidu.com/view/2762125.htm" TargetMode="External"/><Relationship Id="rId18" Type="http://schemas.openxmlformats.org/officeDocument/2006/relationships/hyperlink" Target="http://baike.baidu.com/view/228.htm" TargetMode="External"/><Relationship Id="rId26" Type="http://schemas.openxmlformats.org/officeDocument/2006/relationships/hyperlink" Target="http://baike.baidu.com/view/61891.htm" TargetMode="External"/><Relationship Id="rId39" Type="http://schemas.openxmlformats.org/officeDocument/2006/relationships/hyperlink" Target="http://baike.baidu.com/view/3279731.htm" TargetMode="External"/><Relationship Id="rId21" Type="http://schemas.openxmlformats.org/officeDocument/2006/relationships/hyperlink" Target="http://baike.baidu.com/view/190102.htm" TargetMode="External"/><Relationship Id="rId34" Type="http://schemas.openxmlformats.org/officeDocument/2006/relationships/hyperlink" Target="http://baike.baidu.com/view/7315.htm" TargetMode="External"/><Relationship Id="rId42" Type="http://schemas.openxmlformats.org/officeDocument/2006/relationships/hyperlink" Target="http://baike.baidu.com/view/182523.htm" TargetMode="External"/><Relationship Id="rId47" Type="http://schemas.openxmlformats.org/officeDocument/2006/relationships/hyperlink" Target="http://baike.baidu.com/view/46775.htm" TargetMode="External"/><Relationship Id="rId50" Type="http://schemas.openxmlformats.org/officeDocument/2006/relationships/hyperlink" Target="http://baike.baidu.com/view/23038.htm" TargetMode="External"/><Relationship Id="rId55" Type="http://schemas.openxmlformats.org/officeDocument/2006/relationships/hyperlink" Target="http://baike.baidu.com/view/2218.htm" TargetMode="External"/><Relationship Id="rId7" Type="http://schemas.openxmlformats.org/officeDocument/2006/relationships/hyperlink" Target="http://baike.baidu.com/view/1078138.htm" TargetMode="External"/><Relationship Id="rId2" Type="http://schemas.openxmlformats.org/officeDocument/2006/relationships/slide" Target="../slides/slide41.xml"/><Relationship Id="rId16" Type="http://schemas.openxmlformats.org/officeDocument/2006/relationships/hyperlink" Target="http://baike.baidu.com/view/25791.htm" TargetMode="External"/><Relationship Id="rId29" Type="http://schemas.openxmlformats.org/officeDocument/2006/relationships/hyperlink" Target="http://baike.baidu.com/view/282446.htm" TargetMode="External"/><Relationship Id="rId11" Type="http://schemas.openxmlformats.org/officeDocument/2006/relationships/hyperlink" Target="http://baike.baidu.com/view/812842.htm" TargetMode="External"/><Relationship Id="rId24" Type="http://schemas.openxmlformats.org/officeDocument/2006/relationships/hyperlink" Target="http://baike.baidu.com/view/398970.htm" TargetMode="External"/><Relationship Id="rId32" Type="http://schemas.openxmlformats.org/officeDocument/2006/relationships/hyperlink" Target="http://baike.baidu.com/view/2130.htm" TargetMode="External"/><Relationship Id="rId37" Type="http://schemas.openxmlformats.org/officeDocument/2006/relationships/hyperlink" Target="http://baike.baidu.com/view/11269.htm" TargetMode="External"/><Relationship Id="rId40" Type="http://schemas.openxmlformats.org/officeDocument/2006/relationships/hyperlink" Target="http://baike.baidu.com/view/285104.htm" TargetMode="External"/><Relationship Id="rId45" Type="http://schemas.openxmlformats.org/officeDocument/2006/relationships/hyperlink" Target="http://baike.baidu.com/view/880.htm" TargetMode="External"/><Relationship Id="rId53" Type="http://schemas.openxmlformats.org/officeDocument/2006/relationships/hyperlink" Target="http://baike.baidu.com/view/3178844.htm" TargetMode="External"/><Relationship Id="rId58" Type="http://schemas.openxmlformats.org/officeDocument/2006/relationships/hyperlink" Target="http://baike.baidu.com/view/1943253.htm" TargetMode="External"/><Relationship Id="rId5" Type="http://schemas.openxmlformats.org/officeDocument/2006/relationships/hyperlink" Target="http://baike.baidu.com/view/2590342.htm" TargetMode="External"/><Relationship Id="rId19" Type="http://schemas.openxmlformats.org/officeDocument/2006/relationships/hyperlink" Target="http://baike.baidu.com/view/1524.htm" TargetMode="External"/><Relationship Id="rId4" Type="http://schemas.openxmlformats.org/officeDocument/2006/relationships/hyperlink" Target="http://baike.baidu.com/view/2398.htm" TargetMode="External"/><Relationship Id="rId9" Type="http://schemas.openxmlformats.org/officeDocument/2006/relationships/hyperlink" Target="http://baike.baidu.com/view/1145297.htm" TargetMode="External"/><Relationship Id="rId14" Type="http://schemas.openxmlformats.org/officeDocument/2006/relationships/hyperlink" Target="http://baike.baidu.com/view/2762120.htm" TargetMode="External"/><Relationship Id="rId22" Type="http://schemas.openxmlformats.org/officeDocument/2006/relationships/hyperlink" Target="http://baike.baidu.com/view/435842.htm" TargetMode="External"/><Relationship Id="rId27" Type="http://schemas.openxmlformats.org/officeDocument/2006/relationships/hyperlink" Target="http://baike.baidu.com/view/876937.htm" TargetMode="External"/><Relationship Id="rId30" Type="http://schemas.openxmlformats.org/officeDocument/2006/relationships/hyperlink" Target="http://baike.baidu.com/view/56325.htm" TargetMode="External"/><Relationship Id="rId35" Type="http://schemas.openxmlformats.org/officeDocument/2006/relationships/hyperlink" Target="http://baike.baidu.com/view/128511.htm" TargetMode="External"/><Relationship Id="rId43" Type="http://schemas.openxmlformats.org/officeDocument/2006/relationships/hyperlink" Target="http://baike.baidu.com/view/226002.htm" TargetMode="External"/><Relationship Id="rId48" Type="http://schemas.openxmlformats.org/officeDocument/2006/relationships/hyperlink" Target="http://baike.baidu.com/view/189984.htm" TargetMode="External"/><Relationship Id="rId56" Type="http://schemas.openxmlformats.org/officeDocument/2006/relationships/hyperlink" Target="http://baike.baidu.com/view/15450.htm" TargetMode="External"/><Relationship Id="rId8" Type="http://schemas.openxmlformats.org/officeDocument/2006/relationships/hyperlink" Target="http://baike.baidu.com/view/526914.htm" TargetMode="External"/><Relationship Id="rId51" Type="http://schemas.openxmlformats.org/officeDocument/2006/relationships/hyperlink" Target="http://baike.baidu.com/view/915957.htm" TargetMode="External"/><Relationship Id="rId3" Type="http://schemas.openxmlformats.org/officeDocument/2006/relationships/hyperlink" Target="http://baike.baidu.com/view/119444.htm?hold=redirect" TargetMode="External"/><Relationship Id="rId12" Type="http://schemas.openxmlformats.org/officeDocument/2006/relationships/hyperlink" Target="http://baike.baidu.com/view/4546155.htm" TargetMode="External"/><Relationship Id="rId17" Type="http://schemas.openxmlformats.org/officeDocument/2006/relationships/hyperlink" Target="http://baike.baidu.com/view/37.htm" TargetMode="External"/><Relationship Id="rId25" Type="http://schemas.openxmlformats.org/officeDocument/2006/relationships/hyperlink" Target="http://baike.baidu.com/view/315045.htm" TargetMode="External"/><Relationship Id="rId33" Type="http://schemas.openxmlformats.org/officeDocument/2006/relationships/hyperlink" Target="http://baike.baidu.com/view/1511.htm" TargetMode="External"/><Relationship Id="rId38" Type="http://schemas.openxmlformats.org/officeDocument/2006/relationships/hyperlink" Target="http://baike.baidu.com/view/1309822.htm" TargetMode="External"/><Relationship Id="rId46" Type="http://schemas.openxmlformats.org/officeDocument/2006/relationships/hyperlink" Target="http://baike.baidu.com/view/4254738.htm" TargetMode="External"/><Relationship Id="rId20" Type="http://schemas.openxmlformats.org/officeDocument/2006/relationships/hyperlink" Target="http://baike.baidu.com/view/149769.htm" TargetMode="External"/><Relationship Id="rId41" Type="http://schemas.openxmlformats.org/officeDocument/2006/relationships/hyperlink" Target="http://baike.baidu.com/view/240832.htm" TargetMode="External"/><Relationship Id="rId54" Type="http://schemas.openxmlformats.org/officeDocument/2006/relationships/hyperlink" Target="http://baike.baidu.com/view/128199.htm" TargetMode="External"/><Relationship Id="rId1" Type="http://schemas.openxmlformats.org/officeDocument/2006/relationships/notesMaster" Target="../notesMasters/notesMaster1.xml"/><Relationship Id="rId6" Type="http://schemas.openxmlformats.org/officeDocument/2006/relationships/hyperlink" Target="http://baike.baidu.com/image/566d0fdf6176c6006327988b" TargetMode="External"/><Relationship Id="rId15" Type="http://schemas.openxmlformats.org/officeDocument/2006/relationships/hyperlink" Target="http://baike.baidu.com/view/8985.htm" TargetMode="External"/><Relationship Id="rId23" Type="http://schemas.openxmlformats.org/officeDocument/2006/relationships/hyperlink" Target="http://baike.baidu.com/view/3393.htm" TargetMode="External"/><Relationship Id="rId28" Type="http://schemas.openxmlformats.org/officeDocument/2006/relationships/hyperlink" Target="http://baike.baidu.com/view/4379099.htm" TargetMode="External"/><Relationship Id="rId36" Type="http://schemas.openxmlformats.org/officeDocument/2006/relationships/hyperlink" Target="http://baike.baidu.com/view/1116001.htm" TargetMode="External"/><Relationship Id="rId49" Type="http://schemas.openxmlformats.org/officeDocument/2006/relationships/hyperlink" Target="http://baike.baidu.com/view/48683.htm" TargetMode="External"/><Relationship Id="rId57" Type="http://schemas.openxmlformats.org/officeDocument/2006/relationships/hyperlink" Target="http://baike.baidu.com/view/13725.htm" TargetMode="External"/><Relationship Id="rId10" Type="http://schemas.openxmlformats.org/officeDocument/2006/relationships/hyperlink" Target="http://baike.baidu.com/view/487018.htm" TargetMode="External"/><Relationship Id="rId31" Type="http://schemas.openxmlformats.org/officeDocument/2006/relationships/hyperlink" Target="http://baike.baidu.com/view/709092.htm" TargetMode="External"/><Relationship Id="rId44" Type="http://schemas.openxmlformats.org/officeDocument/2006/relationships/hyperlink" Target="http://baike.baidu.com/view/197043.htm" TargetMode="External"/><Relationship Id="rId52" Type="http://schemas.openxmlformats.org/officeDocument/2006/relationships/hyperlink" Target="http://baike.baidu.com/view/19319.ht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3FACE1-6345-40AB-96B8-DFA69F1D1EF2}" type="slidenum">
              <a:rPr lang="en-US" altLang="zh-CN"/>
              <a:pPr/>
              <a:t>6</a:t>
            </a:fld>
            <a:endParaRPr lang="en-US" altLang="zh-CN"/>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zh-CN" altLang="en-US" dirty="0"/>
              <a:t>众所周知的如 数论 和 有限数学</a:t>
            </a:r>
          </a:p>
          <a:p>
            <a:r>
              <a:rPr lang="zh-CN" altLang="en-US" dirty="0"/>
              <a:t>（如：微粒和特殊墨水等）；</a:t>
            </a:r>
          </a:p>
          <a:p>
            <a:r>
              <a:rPr lang="zh-CN" altLang="en-US" dirty="0"/>
              <a:t>（如，谁在和谁交流，如何交流，何时等）</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阿兰</a:t>
            </a:r>
            <a:r>
              <a:rPr lang="en-US" altLang="zh-CN" dirty="0" smtClean="0"/>
              <a:t>·</a:t>
            </a:r>
            <a:r>
              <a:rPr lang="zh-CN" altLang="en-US" dirty="0" smtClean="0"/>
              <a:t>麦席森</a:t>
            </a:r>
            <a:r>
              <a:rPr lang="en-US" altLang="zh-CN" dirty="0" smtClean="0"/>
              <a:t>·</a:t>
            </a:r>
            <a:r>
              <a:rPr lang="zh-CN" altLang="en-US" dirty="0" smtClean="0"/>
              <a:t>图灵 ，</a:t>
            </a:r>
            <a:r>
              <a:rPr lang="en-US" altLang="zh-CN" dirty="0" smtClean="0"/>
              <a:t>6</a:t>
            </a:r>
            <a:r>
              <a:rPr lang="zh-CN" altLang="en-US" dirty="0" smtClean="0"/>
              <a:t>月</a:t>
            </a:r>
            <a:r>
              <a:rPr lang="en-US" altLang="zh-CN" dirty="0" smtClean="0"/>
              <a:t>23</a:t>
            </a:r>
            <a:r>
              <a:rPr lang="zh-CN" altLang="en-US" dirty="0" smtClean="0"/>
              <a:t>日生于英国伦敦。是</a:t>
            </a:r>
            <a:r>
              <a:rPr lang="zh-CN" altLang="en-US" dirty="0" smtClean="0">
                <a:hlinkClick r:id="rId3" action="ppaction://hlinkfile"/>
              </a:rPr>
              <a:t>英国</a:t>
            </a:r>
            <a:r>
              <a:rPr lang="zh-CN" altLang="en-US" dirty="0" smtClean="0"/>
              <a:t>著名的数学家和逻辑学家，被称为计算机科学之父、</a:t>
            </a:r>
            <a:r>
              <a:rPr lang="zh-CN" altLang="en-US" dirty="0" smtClean="0">
                <a:hlinkClick r:id="rId4" action="ppaction://hlinkfile"/>
              </a:rPr>
              <a:t>人工智能</a:t>
            </a:r>
            <a:r>
              <a:rPr lang="zh-CN" altLang="en-US" dirty="0" smtClean="0"/>
              <a:t>之父，是计算机逻辑的奠基者，提出了“</a:t>
            </a:r>
            <a:r>
              <a:rPr lang="zh-CN" altLang="en-US" dirty="0" smtClean="0">
                <a:hlinkClick r:id="rId5" action="ppaction://hlinkfile"/>
              </a:rPr>
              <a:t>图灵机</a:t>
            </a:r>
            <a:r>
              <a:rPr lang="zh-CN" altLang="en-US" dirty="0" smtClean="0"/>
              <a:t>”和“</a:t>
            </a:r>
            <a:r>
              <a:rPr lang="zh-CN" altLang="en-US" dirty="0" smtClean="0">
                <a:hlinkClick r:id="rId6" action="ppaction://hlinkfile"/>
              </a:rPr>
              <a:t>图灵测试</a:t>
            </a:r>
            <a:r>
              <a:rPr lang="zh-CN" altLang="en-US" dirty="0" smtClean="0"/>
              <a:t>”等重要概念。人们为纪念其在计算机领域的卓越贡献而设立“</a:t>
            </a:r>
            <a:r>
              <a:rPr lang="zh-CN" altLang="en-US" dirty="0" smtClean="0">
                <a:hlinkClick r:id="rId7" action="ppaction://hlinkfile"/>
              </a:rPr>
              <a:t>图灵奖</a:t>
            </a:r>
            <a:r>
              <a:rPr lang="zh-CN" altLang="en-US" dirty="0" smtClean="0"/>
              <a:t>”。</a:t>
            </a:r>
          </a:p>
          <a:p>
            <a:r>
              <a:rPr lang="zh-CN" altLang="en-US" dirty="0" smtClean="0"/>
              <a:t>逝世日期： </a:t>
            </a:r>
            <a:r>
              <a:rPr lang="en-US" altLang="zh-CN" dirty="0" smtClean="0"/>
              <a:t>1954</a:t>
            </a:r>
            <a:r>
              <a:rPr lang="zh-CN" altLang="en-US" dirty="0" smtClean="0"/>
              <a:t>年</a:t>
            </a:r>
            <a:r>
              <a:rPr lang="en-US" altLang="zh-CN" dirty="0" smtClean="0"/>
              <a:t>6</a:t>
            </a:r>
            <a:r>
              <a:rPr lang="zh-CN" altLang="en-US" dirty="0" smtClean="0"/>
              <a:t>月</a:t>
            </a:r>
            <a:r>
              <a:rPr lang="en-US" altLang="zh-CN" dirty="0" smtClean="0"/>
              <a:t>7</a:t>
            </a:r>
            <a:r>
              <a:rPr lang="zh-CN" altLang="en-US" dirty="0" smtClean="0"/>
              <a:t>日 职业： 数学家及计算机逻辑学家 毕业院校： </a:t>
            </a:r>
            <a:r>
              <a:rPr lang="zh-CN" altLang="en-US" dirty="0" smtClean="0">
                <a:hlinkClick r:id="rId8" action="ppaction://hlinkfile"/>
              </a:rPr>
              <a:t>剑桥大学</a:t>
            </a:r>
            <a:r>
              <a:rPr lang="zh-CN" altLang="en-US" dirty="0" smtClean="0"/>
              <a:t>国王学院 信仰： 科学 主要成就： 提出“图灵机”概念</a:t>
            </a:r>
            <a:br>
              <a:rPr lang="zh-CN" altLang="en-US" dirty="0" smtClean="0"/>
            </a:br>
            <a:endParaRPr lang="zh-CN" altLang="en-US" dirty="0" smtClean="0"/>
          </a:p>
          <a:p>
            <a:r>
              <a:rPr lang="zh-CN" altLang="en-US" dirty="0" smtClean="0"/>
              <a:t>提出“图灵测试”概念</a:t>
            </a:r>
            <a:br>
              <a:rPr lang="zh-CN" altLang="en-US" dirty="0" smtClean="0"/>
            </a:br>
            <a:endParaRPr lang="zh-CN" altLang="en-US" dirty="0" smtClean="0"/>
          </a:p>
          <a:p>
            <a:r>
              <a:rPr lang="zh-CN" altLang="en-US" dirty="0" smtClean="0"/>
              <a:t>破解德国密码系统</a:t>
            </a:r>
            <a:r>
              <a:rPr lang="en-US" altLang="zh-CN" dirty="0" smtClean="0">
                <a:hlinkClick r:id="rId9" action="ppaction://hlinkfile"/>
              </a:rPr>
              <a:t>Enigma</a:t>
            </a:r>
            <a:r>
              <a:rPr lang="zh-CN" altLang="en-US" dirty="0" smtClean="0"/>
              <a:t> 代表作品： </a:t>
            </a:r>
            <a:r>
              <a:rPr lang="en-US" altLang="zh-CN" dirty="0" smtClean="0"/>
              <a:t>《</a:t>
            </a:r>
            <a:r>
              <a:rPr lang="zh-CN" altLang="en-US" dirty="0" smtClean="0"/>
              <a:t>论数字计算在决断难题中的应用</a:t>
            </a:r>
            <a:r>
              <a:rPr lang="en-US" altLang="zh-CN" dirty="0" smtClean="0"/>
              <a:t>》</a:t>
            </a:r>
            <a:r>
              <a:rPr lang="zh-CN" altLang="en-US" dirty="0" smtClean="0"/>
              <a:t>，</a:t>
            </a:r>
            <a:r>
              <a:rPr lang="en-US" altLang="zh-CN" dirty="0" smtClean="0"/>
              <a:t>《</a:t>
            </a:r>
            <a:r>
              <a:rPr lang="zh-CN" altLang="en-US" dirty="0" smtClean="0"/>
              <a:t>机器能思考吗？</a:t>
            </a:r>
            <a:r>
              <a:rPr lang="en-US" altLang="zh-CN" dirty="0" smtClean="0"/>
              <a:t>》</a:t>
            </a:r>
          </a:p>
          <a:p>
            <a:r>
              <a:rPr lang="zh-CN" altLang="en-US" b="1" dirty="0" smtClean="0"/>
              <a:t>早期生活</a:t>
            </a:r>
          </a:p>
          <a:p>
            <a:r>
              <a:rPr lang="zh-CN" altLang="en-US" dirty="0" smtClean="0"/>
              <a:t>阿兰</a:t>
            </a:r>
            <a:r>
              <a:rPr lang="en-US" altLang="zh-CN" dirty="0" smtClean="0"/>
              <a:t>·</a:t>
            </a:r>
            <a:r>
              <a:rPr lang="zh-CN" altLang="en-US" dirty="0" smtClean="0"/>
              <a:t>麦席森</a:t>
            </a:r>
            <a:r>
              <a:rPr lang="en-US" altLang="zh-CN" dirty="0" smtClean="0"/>
              <a:t>·</a:t>
            </a:r>
            <a:r>
              <a:rPr lang="zh-CN" altLang="en-US" dirty="0" smtClean="0"/>
              <a:t>图灵少年时就表现出独特的直觉创造能力和对数学的爱好。</a:t>
            </a:r>
            <a:r>
              <a:rPr lang="en-US" altLang="zh-CN" dirty="0" smtClean="0"/>
              <a:t>1926</a:t>
            </a:r>
            <a:r>
              <a:rPr lang="zh-CN" altLang="en-US" dirty="0" smtClean="0"/>
              <a:t>年，他考入</a:t>
            </a:r>
            <a:r>
              <a:rPr lang="zh-CN" altLang="en-US" dirty="0" smtClean="0">
                <a:hlinkClick r:id="rId10" action="ppaction://hlinkfile"/>
              </a:rPr>
              <a:t>伦敦</a:t>
            </a:r>
            <a:r>
              <a:rPr lang="zh-CN" altLang="en-US" dirty="0" smtClean="0"/>
              <a:t>有名的舍本</a:t>
            </a:r>
            <a:r>
              <a:rPr lang="en-US" altLang="zh-CN" dirty="0" smtClean="0"/>
              <a:t>(</a:t>
            </a:r>
            <a:r>
              <a:rPr lang="en-US" altLang="zh-CN" dirty="0" err="1" smtClean="0"/>
              <a:t>Sherborne</a:t>
            </a:r>
            <a:r>
              <a:rPr lang="en-US" altLang="zh-CN" dirty="0" smtClean="0"/>
              <a:t>)</a:t>
            </a:r>
            <a:r>
              <a:rPr lang="zh-CN" altLang="en-US" dirty="0" smtClean="0"/>
              <a:t>公学，受到良好的中等教育．他在中学期间表现出对自然科学的极大兴趣和敏锐的数学头脑。 </a:t>
            </a:r>
          </a:p>
          <a:p>
            <a:r>
              <a:rPr lang="zh-CN" altLang="en-US" dirty="0" smtClean="0"/>
              <a:t>　　</a:t>
            </a:r>
            <a:r>
              <a:rPr lang="en-US" altLang="zh-CN" dirty="0" smtClean="0"/>
              <a:t>1927</a:t>
            </a:r>
            <a:r>
              <a:rPr lang="zh-CN" altLang="en-US" dirty="0" smtClean="0"/>
              <a:t>年末，年仅</a:t>
            </a:r>
            <a:r>
              <a:rPr lang="en-US" altLang="zh-CN" dirty="0" smtClean="0"/>
              <a:t>15</a:t>
            </a:r>
            <a:r>
              <a:rPr lang="zh-CN" altLang="en-US" dirty="0" smtClean="0"/>
              <a:t>岁的阿兰</a:t>
            </a:r>
            <a:r>
              <a:rPr lang="en-US" altLang="zh-CN" dirty="0" smtClean="0"/>
              <a:t>·</a:t>
            </a:r>
            <a:r>
              <a:rPr lang="zh-CN" altLang="en-US" dirty="0" smtClean="0"/>
              <a:t>麦席森</a:t>
            </a:r>
            <a:r>
              <a:rPr lang="en-US" altLang="zh-CN" dirty="0" smtClean="0"/>
              <a:t>·</a:t>
            </a:r>
            <a:r>
              <a:rPr lang="zh-CN" altLang="en-US" dirty="0" smtClean="0"/>
              <a:t>图灵为了帮助母亲理解</a:t>
            </a:r>
            <a:r>
              <a:rPr lang="zh-CN" altLang="en-US" dirty="0" smtClean="0">
                <a:hlinkClick r:id="rId11" action="ppaction://hlinkfile"/>
              </a:rPr>
              <a:t>爱因斯坦</a:t>
            </a:r>
            <a:r>
              <a:rPr lang="zh-CN" altLang="en-US" dirty="0" smtClean="0"/>
              <a:t>的</a:t>
            </a:r>
            <a:r>
              <a:rPr lang="zh-CN" altLang="en-US" dirty="0" smtClean="0">
                <a:hlinkClick r:id="rId12" action="ppaction://hlinkfile"/>
              </a:rPr>
              <a:t>相对论</a:t>
            </a:r>
            <a:r>
              <a:rPr lang="zh-CN" altLang="en-US" dirty="0" smtClean="0"/>
              <a:t>，写了爱因斯坦的一部著作的内容提要，表现出他已具备</a:t>
            </a:r>
            <a:r>
              <a:rPr lang="zh-CN" altLang="en-US" dirty="0" smtClean="0">
                <a:hlinkClick r:id="rId13" action="ppaction://hlinkfile"/>
              </a:rPr>
              <a:t>非同凡响</a:t>
            </a:r>
            <a:r>
              <a:rPr lang="zh-CN" altLang="en-US" dirty="0" smtClean="0"/>
              <a:t>的数学水平和科学理解力。他对自然科学的兴趣使他在</a:t>
            </a:r>
            <a:r>
              <a:rPr lang="en-US" altLang="zh-CN" dirty="0" smtClean="0"/>
              <a:t>1930</a:t>
            </a:r>
            <a:r>
              <a:rPr lang="zh-CN" altLang="en-US" dirty="0" smtClean="0"/>
              <a:t>年和</a:t>
            </a:r>
            <a:r>
              <a:rPr lang="en-US" altLang="zh-CN" dirty="0" smtClean="0"/>
              <a:t>1931</a:t>
            </a:r>
            <a:r>
              <a:rPr lang="zh-CN" altLang="en-US" dirty="0" smtClean="0"/>
              <a:t>年两次获得他的一位同学</a:t>
            </a:r>
            <a:r>
              <a:rPr lang="zh-CN" altLang="en-US" dirty="0" smtClean="0">
                <a:hlinkClick r:id="rId14" action="ppaction://hlinkfile"/>
              </a:rPr>
              <a:t>莫科</a:t>
            </a:r>
            <a:r>
              <a:rPr lang="zh-CN" altLang="en-US" dirty="0" smtClean="0"/>
              <a:t>姆的父母设立的自然科学奖，获奖工作中有一篇论文题为“亚硫酸盐和卤化物在酸性溶液中的反应”，受到政府派来的督学的赞赏，对</a:t>
            </a:r>
            <a:r>
              <a:rPr lang="zh-CN" altLang="en-US" dirty="0" smtClean="0">
                <a:hlinkClick r:id="rId15" action="ppaction://hlinkfile"/>
              </a:rPr>
              <a:t>自然科学</a:t>
            </a:r>
            <a:r>
              <a:rPr lang="zh-CN" altLang="en-US" dirty="0" smtClean="0"/>
              <a:t>的兴趣为他后来的一些研究奠定了基础，他的数学能力使他在念中学时获得过国王</a:t>
            </a:r>
            <a:r>
              <a:rPr lang="zh-CN" altLang="en-US" dirty="0" smtClean="0">
                <a:hlinkClick r:id="rId16" action="ppaction://hlinkfile"/>
              </a:rPr>
              <a:t>爱德华六世</a:t>
            </a:r>
            <a:r>
              <a:rPr lang="zh-CN" altLang="en-US" dirty="0" smtClean="0"/>
              <a:t>数学金盾奖章。 </a:t>
            </a:r>
            <a:r>
              <a:rPr lang="zh-CN" altLang="en-US" b="1" dirty="0" smtClean="0"/>
              <a:t>科研时期</a:t>
            </a:r>
          </a:p>
          <a:p>
            <a:r>
              <a:rPr lang="zh-CN" altLang="en-US" dirty="0" smtClean="0"/>
              <a:t>　　</a:t>
            </a:r>
            <a:r>
              <a:rPr lang="en-US" altLang="zh-CN" dirty="0" smtClean="0"/>
              <a:t>1931</a:t>
            </a:r>
            <a:r>
              <a:rPr lang="zh-CN" altLang="en-US" dirty="0" smtClean="0"/>
              <a:t>年，图灵考入</a:t>
            </a:r>
            <a:r>
              <a:rPr lang="zh-CN" altLang="en-US" dirty="0" smtClean="0">
                <a:hlinkClick r:id="rId8" action="ppaction://hlinkfile"/>
              </a:rPr>
              <a:t>剑桥大学</a:t>
            </a:r>
            <a:r>
              <a:rPr lang="zh-CN" altLang="en-US" dirty="0" smtClean="0">
                <a:hlinkClick r:id="rId17" action="ppaction://hlinkfile"/>
              </a:rPr>
              <a:t>国王学院</a:t>
            </a:r>
            <a:r>
              <a:rPr lang="zh-CN" altLang="en-US" dirty="0" smtClean="0"/>
              <a:t>，由于成绩优异而获得数学奖学金．在剑桥，他的数学能力得到充分的发展．</a:t>
            </a:r>
            <a:r>
              <a:rPr lang="en-US" altLang="zh-CN" dirty="0" smtClean="0"/>
              <a:t>1935</a:t>
            </a:r>
            <a:r>
              <a:rPr lang="zh-CN" altLang="en-US" dirty="0" smtClean="0"/>
              <a:t>年，他的第一篇数学论文“左右殆周期性的等价”发表于</a:t>
            </a:r>
            <a:r>
              <a:rPr lang="en-US" altLang="zh-CN" dirty="0" smtClean="0"/>
              <a:t>《</a:t>
            </a:r>
            <a:r>
              <a:rPr lang="zh-CN" altLang="en-US" dirty="0" smtClean="0"/>
              <a:t>伦敦数学会杂志</a:t>
            </a:r>
            <a:r>
              <a:rPr lang="en-US" altLang="zh-CN" dirty="0" smtClean="0"/>
              <a:t>》</a:t>
            </a:r>
            <a:r>
              <a:rPr lang="zh-CN" altLang="en-US" dirty="0" smtClean="0"/>
              <a:t>上。同一年，他还写出“论高斯误差函数”一文．这一论文使他由一名大学生直接当选为国王学院的</a:t>
            </a:r>
            <a:r>
              <a:rPr lang="zh-CN" altLang="en-US" dirty="0" smtClean="0">
                <a:hlinkClick r:id="rId18" action="ppaction://hlinkfile"/>
              </a:rPr>
              <a:t>研究员</a:t>
            </a:r>
            <a:r>
              <a:rPr lang="zh-CN" altLang="en-US" dirty="0" smtClean="0"/>
              <a:t>，并于次年荣获英国著名的</a:t>
            </a:r>
            <a:r>
              <a:rPr lang="zh-CN" altLang="en-US" dirty="0" smtClean="0">
                <a:hlinkClick r:id="rId19" action="ppaction://hlinkfile"/>
              </a:rPr>
              <a:t>史密斯</a:t>
            </a:r>
            <a:r>
              <a:rPr lang="en-US" altLang="zh-CN" dirty="0" smtClean="0"/>
              <a:t>(Smith)</a:t>
            </a:r>
            <a:r>
              <a:rPr lang="zh-CN" altLang="en-US" dirty="0" smtClean="0"/>
              <a:t>数学奖，成为国王学院声名显赫的毕业生之一。</a:t>
            </a:r>
            <a:r>
              <a:rPr lang="en-US" altLang="zh-CN" dirty="0" smtClean="0"/>
              <a:t>1936</a:t>
            </a:r>
            <a:r>
              <a:rPr lang="zh-CN" altLang="en-US" dirty="0" smtClean="0"/>
              <a:t>年</a:t>
            </a:r>
            <a:r>
              <a:rPr lang="en-US" altLang="zh-CN" dirty="0" smtClean="0"/>
              <a:t>5</a:t>
            </a:r>
            <a:r>
              <a:rPr lang="zh-CN" altLang="en-US" dirty="0" smtClean="0"/>
              <a:t>月， </a:t>
            </a:r>
            <a:r>
              <a:rPr lang="zh-CN" altLang="en-US" dirty="0" smtClean="0">
                <a:effectLst/>
              </a:rPr>
              <a:t>阿兰</a:t>
            </a:r>
            <a:r>
              <a:rPr lang="en-US" altLang="zh-CN" dirty="0" smtClean="0">
                <a:effectLst/>
              </a:rPr>
              <a:t>·</a:t>
            </a:r>
            <a:r>
              <a:rPr lang="zh-CN" altLang="en-US" dirty="0" smtClean="0">
                <a:effectLst/>
              </a:rPr>
              <a:t>麦席森</a:t>
            </a:r>
            <a:r>
              <a:rPr lang="en-US" altLang="zh-CN" dirty="0" smtClean="0">
                <a:effectLst/>
              </a:rPr>
              <a:t>·</a:t>
            </a:r>
            <a:r>
              <a:rPr lang="zh-CN" altLang="en-US" dirty="0" smtClean="0">
                <a:effectLst/>
              </a:rPr>
              <a:t>图灵</a:t>
            </a:r>
          </a:p>
          <a:p>
            <a:r>
              <a:rPr lang="zh-CN" altLang="en-US" dirty="0" smtClean="0"/>
              <a:t>图灵写出了表述他的最重要的数学成果的论文“论可计算数及其在判定问题中的应用”，该文于</a:t>
            </a:r>
            <a:r>
              <a:rPr lang="en-US" altLang="zh-CN" dirty="0" smtClean="0">
                <a:hlinkClick r:id="rId20" action="ppaction://hlinkfile"/>
              </a:rPr>
              <a:t>1937</a:t>
            </a:r>
            <a:r>
              <a:rPr lang="zh-CN" altLang="en-US" dirty="0" smtClean="0">
                <a:hlinkClick r:id="rId20" action="ppaction://hlinkfile"/>
              </a:rPr>
              <a:t>年</a:t>
            </a:r>
            <a:r>
              <a:rPr lang="zh-CN" altLang="en-US" dirty="0" smtClean="0"/>
              <a:t>在</a:t>
            </a:r>
            <a:r>
              <a:rPr lang="en-US" altLang="zh-CN" dirty="0" smtClean="0"/>
              <a:t>《</a:t>
            </a:r>
            <a:r>
              <a:rPr lang="zh-CN" altLang="en-US" dirty="0" smtClean="0"/>
              <a:t>伦敦数学会文集</a:t>
            </a:r>
            <a:r>
              <a:rPr lang="en-US" altLang="zh-CN" dirty="0" smtClean="0"/>
              <a:t>》</a:t>
            </a:r>
            <a:r>
              <a:rPr lang="zh-CN" altLang="en-US" dirty="0" smtClean="0"/>
              <a:t>第</a:t>
            </a:r>
            <a:r>
              <a:rPr lang="en-US" altLang="zh-CN" dirty="0" smtClean="0"/>
              <a:t>42</a:t>
            </a:r>
            <a:r>
              <a:rPr lang="zh-CN" altLang="en-US" dirty="0" smtClean="0"/>
              <a:t>期上发表后，立即引起广泛的注意。</a:t>
            </a:r>
            <a:r>
              <a:rPr lang="en-US" altLang="zh-CN" dirty="0" smtClean="0"/>
              <a:t>1937</a:t>
            </a:r>
            <a:r>
              <a:rPr lang="zh-CN" altLang="en-US" dirty="0" smtClean="0"/>
              <a:t>年，阿兰</a:t>
            </a:r>
            <a:r>
              <a:rPr lang="en-US" altLang="zh-CN" dirty="0" smtClean="0"/>
              <a:t>·</a:t>
            </a:r>
            <a:r>
              <a:rPr lang="zh-CN" altLang="en-US" dirty="0" smtClean="0"/>
              <a:t>麦席森</a:t>
            </a:r>
            <a:r>
              <a:rPr lang="en-US" altLang="zh-CN" dirty="0" smtClean="0"/>
              <a:t>·</a:t>
            </a:r>
            <a:r>
              <a:rPr lang="zh-CN" altLang="en-US" dirty="0" smtClean="0"/>
              <a:t>图灵发表的另一篇文章“可计算性与</a:t>
            </a:r>
            <a:r>
              <a:rPr lang="en-US" altLang="zh-CN" dirty="0" smtClean="0"/>
              <a:t>λ</a:t>
            </a:r>
            <a:r>
              <a:rPr lang="zh-CN" altLang="en-US" dirty="0" smtClean="0"/>
              <a:t>可定义性”则拓广了</a:t>
            </a:r>
            <a:r>
              <a:rPr lang="zh-CN" altLang="en-US" dirty="0" smtClean="0">
                <a:hlinkClick r:id="rId21" action="ppaction://hlinkfile"/>
              </a:rPr>
              <a:t>丘奇</a:t>
            </a:r>
            <a:r>
              <a:rPr lang="en-US" altLang="zh-CN" dirty="0" smtClean="0"/>
              <a:t>(Church)</a:t>
            </a:r>
            <a:r>
              <a:rPr lang="zh-CN" altLang="en-US" dirty="0" smtClean="0"/>
              <a:t>提出的“丘奇论点”，形成“丘奇</a:t>
            </a:r>
            <a:r>
              <a:rPr lang="en-US" altLang="zh-CN" dirty="0" smtClean="0"/>
              <a:t>-</a:t>
            </a:r>
            <a:r>
              <a:rPr lang="zh-CN" altLang="en-US" dirty="0" smtClean="0"/>
              <a:t>图灵论点”，对计算理论的严格化，对计算机科学的形成和发展都具有奠基性的意义</a:t>
            </a:r>
            <a:r>
              <a:rPr lang="en-US" altLang="zh-CN" dirty="0" smtClean="0"/>
              <a:t>,1936</a:t>
            </a:r>
            <a:r>
              <a:rPr lang="zh-CN" altLang="en-US" dirty="0" smtClean="0"/>
              <a:t>年</a:t>
            </a:r>
            <a:r>
              <a:rPr lang="en-US" altLang="zh-CN" dirty="0" smtClean="0"/>
              <a:t>9</a:t>
            </a:r>
            <a:r>
              <a:rPr lang="zh-CN" altLang="en-US" dirty="0" smtClean="0"/>
              <a:t>月，阿兰</a:t>
            </a:r>
            <a:r>
              <a:rPr lang="en-US" altLang="zh-CN" dirty="0" smtClean="0"/>
              <a:t>·</a:t>
            </a:r>
            <a:r>
              <a:rPr lang="zh-CN" altLang="en-US" dirty="0" smtClean="0"/>
              <a:t>麦席森</a:t>
            </a:r>
            <a:r>
              <a:rPr lang="en-US" altLang="zh-CN" dirty="0" smtClean="0"/>
              <a:t>·</a:t>
            </a:r>
            <a:r>
              <a:rPr lang="zh-CN" altLang="en-US" dirty="0" smtClean="0"/>
              <a:t>图灵应邀到美国</a:t>
            </a:r>
            <a:r>
              <a:rPr lang="zh-CN" altLang="en-US" dirty="0" smtClean="0">
                <a:hlinkClick r:id="rId22" action="ppaction://hlinkfile"/>
              </a:rPr>
              <a:t>普林斯顿</a:t>
            </a:r>
            <a:r>
              <a:rPr lang="zh-CN" altLang="en-US" dirty="0" smtClean="0"/>
              <a:t>高级研究院学习，并与丘奇一同工作。在美国期间，他对群论作了一些研究，并撰写了博士论文，</a:t>
            </a:r>
            <a:r>
              <a:rPr lang="en-US" altLang="zh-CN" dirty="0" smtClean="0"/>
              <a:t>1938</a:t>
            </a:r>
            <a:r>
              <a:rPr lang="zh-CN" altLang="en-US" dirty="0" smtClean="0"/>
              <a:t>年在普林斯顿获博士学位，其论文题目为“以序数为基础的逻辑系统”，</a:t>
            </a:r>
            <a:r>
              <a:rPr lang="en-US" altLang="zh-CN" dirty="0" smtClean="0"/>
              <a:t>1939</a:t>
            </a:r>
            <a:r>
              <a:rPr lang="zh-CN" altLang="en-US" dirty="0" smtClean="0"/>
              <a:t>年正式发表，在数理逻辑研究中产生了深远的影响。 </a:t>
            </a:r>
          </a:p>
          <a:p>
            <a:r>
              <a:rPr lang="zh-CN" altLang="en-US" dirty="0" smtClean="0"/>
              <a:t>　　</a:t>
            </a:r>
            <a:r>
              <a:rPr lang="en-US" altLang="zh-CN" dirty="0" smtClean="0"/>
              <a:t>1938</a:t>
            </a:r>
            <a:r>
              <a:rPr lang="zh-CN" altLang="en-US" dirty="0" smtClean="0"/>
              <a:t>年夏，阿兰</a:t>
            </a:r>
            <a:r>
              <a:rPr lang="en-US" altLang="zh-CN" dirty="0" smtClean="0"/>
              <a:t>·</a:t>
            </a:r>
            <a:r>
              <a:rPr lang="zh-CN" altLang="en-US" dirty="0" smtClean="0"/>
              <a:t>麦席森</a:t>
            </a:r>
            <a:r>
              <a:rPr lang="en-US" altLang="zh-CN" dirty="0" smtClean="0"/>
              <a:t>·</a:t>
            </a:r>
            <a:r>
              <a:rPr lang="zh-CN" altLang="en-US" dirty="0" smtClean="0"/>
              <a:t>图灵回到英国，仍在剑桥大学国王学院任研究员，继续研究数理逻辑和计算理论，同时开始了计算机的研制工作。第二次世界大战打断了他的正常研究工作，</a:t>
            </a:r>
            <a:r>
              <a:rPr lang="en-US" altLang="zh-CN" dirty="0" smtClean="0"/>
              <a:t>1939</a:t>
            </a:r>
            <a:r>
              <a:rPr lang="zh-CN" altLang="en-US" dirty="0" smtClean="0"/>
              <a:t>年秋，他应召到英国外交部通信处从事军事工作，主要是破译敌方密码的工作．由于破译工作的需要，他参与了世界上最早的电子计算机的研制工作．他的工作取得了极好的成就，因而于</a:t>
            </a:r>
            <a:r>
              <a:rPr lang="en-US" altLang="zh-CN" dirty="0" smtClean="0"/>
              <a:t>1945</a:t>
            </a:r>
            <a:r>
              <a:rPr lang="zh-CN" altLang="en-US" dirty="0" smtClean="0"/>
              <a:t>年获政府的最高奖</a:t>
            </a:r>
            <a:r>
              <a:rPr lang="en-US" altLang="zh-CN" dirty="0" smtClean="0"/>
              <a:t>——</a:t>
            </a:r>
            <a:r>
              <a:rPr lang="zh-CN" altLang="en-US" dirty="0" smtClean="0">
                <a:hlinkClick r:id="rId23" action="ppaction://hlinkfile"/>
              </a:rPr>
              <a:t>大英帝国</a:t>
            </a:r>
            <a:r>
              <a:rPr lang="zh-CN" altLang="en-US" dirty="0" smtClean="0"/>
              <a:t>荣誉勋章</a:t>
            </a:r>
            <a:r>
              <a:rPr lang="en-US" altLang="zh-CN" dirty="0" smtClean="0"/>
              <a:t>(O</a:t>
            </a:r>
            <a:r>
              <a:rPr lang="zh-CN" altLang="en-US" dirty="0" smtClean="0"/>
              <a:t>．</a:t>
            </a:r>
            <a:r>
              <a:rPr lang="en-US" altLang="zh-CN" dirty="0" smtClean="0"/>
              <a:t>B</a:t>
            </a:r>
            <a:r>
              <a:rPr lang="zh-CN" altLang="en-US" dirty="0" smtClean="0"/>
              <a:t>．</a:t>
            </a:r>
            <a:r>
              <a:rPr lang="en-US" altLang="zh-CN" dirty="0" smtClean="0"/>
              <a:t>E</a:t>
            </a:r>
            <a:r>
              <a:rPr lang="zh-CN" altLang="en-US" dirty="0" smtClean="0"/>
              <a:t>．勋章</a:t>
            </a:r>
            <a:r>
              <a:rPr lang="en-US" altLang="zh-CN" dirty="0" smtClean="0"/>
              <a:t>)</a:t>
            </a:r>
            <a:r>
              <a:rPr lang="zh-CN" altLang="en-US" dirty="0" smtClean="0"/>
              <a:t>．人们认为，通用计算机的概念就是阿兰</a:t>
            </a:r>
            <a:r>
              <a:rPr lang="en-US" altLang="zh-CN" dirty="0" smtClean="0"/>
              <a:t>·</a:t>
            </a:r>
            <a:r>
              <a:rPr lang="zh-CN" altLang="en-US" dirty="0" smtClean="0"/>
              <a:t>麦席森</a:t>
            </a:r>
            <a:r>
              <a:rPr lang="en-US" altLang="zh-CN" dirty="0" smtClean="0"/>
              <a:t>·</a:t>
            </a:r>
            <a:r>
              <a:rPr lang="zh-CN" altLang="en-US" dirty="0" smtClean="0"/>
              <a:t>图灵提出来的．</a:t>
            </a:r>
            <a:r>
              <a:rPr lang="en-US" altLang="zh-CN" dirty="0" smtClean="0"/>
              <a:t>1945</a:t>
            </a:r>
            <a:r>
              <a:rPr lang="zh-CN" altLang="en-US" dirty="0" smtClean="0"/>
              <a:t>年，阿兰</a:t>
            </a:r>
            <a:r>
              <a:rPr lang="en-US" altLang="zh-CN" dirty="0" smtClean="0"/>
              <a:t>·</a:t>
            </a:r>
            <a:r>
              <a:rPr lang="zh-CN" altLang="en-US" dirty="0" smtClean="0"/>
              <a:t>麦席森</a:t>
            </a:r>
            <a:r>
              <a:rPr lang="en-US" altLang="zh-CN" dirty="0" smtClean="0"/>
              <a:t>·</a:t>
            </a:r>
            <a:r>
              <a:rPr lang="zh-CN" altLang="en-US" dirty="0" smtClean="0"/>
              <a:t>图灵结束了在外交部的工作，他试图恢复战前在理论计算机科学方面的研究，并结合战时的工作，具体研制出新的计算机来．这一想法得到当局的支持．同年，图灵被录用为泰丁顿</a:t>
            </a:r>
            <a:r>
              <a:rPr lang="en-US" altLang="zh-CN" dirty="0" smtClean="0"/>
              <a:t>(</a:t>
            </a:r>
            <a:r>
              <a:rPr lang="en-US" altLang="zh-CN" dirty="0" err="1" smtClean="0"/>
              <a:t>Teddington</a:t>
            </a:r>
            <a:r>
              <a:rPr lang="en-US" altLang="zh-CN" dirty="0" smtClean="0"/>
              <a:t>)</a:t>
            </a:r>
            <a:r>
              <a:rPr lang="zh-CN" altLang="en-US" dirty="0" smtClean="0"/>
              <a:t>国家物理研究所的研究人员，开始从事“自动计算机”</a:t>
            </a:r>
            <a:r>
              <a:rPr lang="en-US" altLang="zh-CN" dirty="0" smtClean="0"/>
              <a:t>(ACE)</a:t>
            </a:r>
            <a:r>
              <a:rPr lang="zh-CN" altLang="en-US" dirty="0" smtClean="0"/>
              <a:t>的逻辑设计和具体研制工作。这一年，图灵写出一份长达</a:t>
            </a:r>
            <a:r>
              <a:rPr lang="en-US" altLang="zh-CN" dirty="0" smtClean="0"/>
              <a:t>50</a:t>
            </a:r>
            <a:r>
              <a:rPr lang="zh-CN" altLang="en-US" dirty="0" smtClean="0"/>
              <a:t>页的关于</a:t>
            </a:r>
            <a:r>
              <a:rPr lang="en-US" altLang="zh-CN" dirty="0" smtClean="0"/>
              <a:t>ACE</a:t>
            </a:r>
            <a:r>
              <a:rPr lang="zh-CN" altLang="en-US" dirty="0" smtClean="0"/>
              <a:t>的设计说明书。这一说明书在保密了</a:t>
            </a:r>
            <a:r>
              <a:rPr lang="en-US" altLang="zh-CN" dirty="0" smtClean="0"/>
              <a:t>27</a:t>
            </a:r>
            <a:r>
              <a:rPr lang="zh-CN" altLang="en-US" dirty="0" smtClean="0"/>
              <a:t>年之后，于</a:t>
            </a:r>
            <a:r>
              <a:rPr lang="en-US" altLang="zh-CN" dirty="0" smtClean="0"/>
              <a:t>1972</a:t>
            </a:r>
            <a:r>
              <a:rPr lang="zh-CN" altLang="en-US" dirty="0" smtClean="0"/>
              <a:t>年正式发表．在图灵的设计思想指导下，</a:t>
            </a:r>
            <a:r>
              <a:rPr lang="en-US" altLang="zh-CN" dirty="0" smtClean="0"/>
              <a:t>1950</a:t>
            </a:r>
            <a:r>
              <a:rPr lang="zh-CN" altLang="en-US" dirty="0" smtClean="0"/>
              <a:t>年制出了</a:t>
            </a:r>
            <a:r>
              <a:rPr lang="en-US" altLang="zh-CN" dirty="0" smtClean="0"/>
              <a:t>ACE</a:t>
            </a:r>
            <a:r>
              <a:rPr lang="zh-CN" altLang="en-US" dirty="0" smtClean="0"/>
              <a:t>样机，</a:t>
            </a:r>
            <a:r>
              <a:rPr lang="en-US" altLang="zh-CN" dirty="0" smtClean="0"/>
              <a:t>1958</a:t>
            </a:r>
            <a:r>
              <a:rPr lang="zh-CN" altLang="en-US" dirty="0" smtClean="0"/>
              <a:t>年制成大型</a:t>
            </a:r>
            <a:r>
              <a:rPr lang="en-US" altLang="zh-CN" dirty="0" smtClean="0"/>
              <a:t>ACE</a:t>
            </a:r>
            <a:r>
              <a:rPr lang="zh-CN" altLang="en-US" dirty="0" smtClean="0"/>
              <a:t>机。</a:t>
            </a:r>
            <a:r>
              <a:rPr lang="en-US" altLang="zh-CN" dirty="0" smtClean="0"/>
              <a:t>1948</a:t>
            </a:r>
            <a:r>
              <a:rPr lang="zh-CN" altLang="en-US" dirty="0" smtClean="0"/>
              <a:t>年，图灵接受了</a:t>
            </a:r>
            <a:r>
              <a:rPr lang="zh-CN" altLang="en-US" dirty="0" smtClean="0">
                <a:hlinkClick r:id="rId24" action="ppaction://hlinkfile"/>
              </a:rPr>
              <a:t>曼彻斯特大学</a:t>
            </a:r>
            <a:r>
              <a:rPr lang="zh-CN" altLang="en-US" dirty="0" smtClean="0"/>
              <a:t>的高级讲师职务，并被指定为曼彻斯特自动数字计算机</a:t>
            </a:r>
            <a:r>
              <a:rPr lang="en-US" altLang="zh-CN" dirty="0" smtClean="0"/>
              <a:t>(Madam)</a:t>
            </a:r>
            <a:r>
              <a:rPr lang="zh-CN" altLang="en-US" dirty="0" smtClean="0"/>
              <a:t>项目的负责人助理，具体领导该项目数学方面的工作．作为这一工作的总结，</a:t>
            </a:r>
            <a:r>
              <a:rPr lang="en-US" altLang="zh-CN" dirty="0" smtClean="0"/>
              <a:t>1950</a:t>
            </a:r>
            <a:r>
              <a:rPr lang="zh-CN" altLang="en-US" dirty="0" smtClean="0"/>
              <a:t>年图灵编写并出版了</a:t>
            </a:r>
            <a:r>
              <a:rPr lang="en-US" altLang="zh-CN" dirty="0" smtClean="0"/>
              <a:t>《</a:t>
            </a:r>
            <a:r>
              <a:rPr lang="zh-CN" altLang="en-US" dirty="0" smtClean="0"/>
              <a:t>曼彻斯特电子计算机程序员手册</a:t>
            </a:r>
            <a:r>
              <a:rPr lang="en-US" altLang="zh-CN" dirty="0" smtClean="0"/>
              <a:t>》(The </a:t>
            </a:r>
            <a:r>
              <a:rPr lang="en-US" altLang="zh-CN" dirty="0" err="1" smtClean="0"/>
              <a:t>programmers’handbook</a:t>
            </a:r>
            <a:r>
              <a:rPr lang="en-US" altLang="zh-CN" dirty="0" smtClean="0"/>
              <a:t> for the Manchester electronic computer)</a:t>
            </a:r>
            <a:r>
              <a:rPr lang="zh-CN" altLang="en-US" dirty="0" smtClean="0"/>
              <a:t>。这期间，他继续进行数理逻辑方面的理论研究。早在</a:t>
            </a:r>
            <a:r>
              <a:rPr lang="en-US" altLang="zh-CN" dirty="0" smtClean="0"/>
              <a:t>1947</a:t>
            </a:r>
            <a:r>
              <a:rPr lang="zh-CN" altLang="en-US" dirty="0" smtClean="0"/>
              <a:t>年，图灵就提出过</a:t>
            </a:r>
            <a:r>
              <a:rPr lang="zh-CN" altLang="en-US" dirty="0" smtClean="0">
                <a:hlinkClick r:id="rId25" action="ppaction://hlinkfile"/>
              </a:rPr>
              <a:t>自动程序设计</a:t>
            </a:r>
            <a:r>
              <a:rPr lang="zh-CN" altLang="en-US" dirty="0" smtClean="0"/>
              <a:t>的思想，</a:t>
            </a:r>
            <a:r>
              <a:rPr lang="en-US" altLang="zh-CN" dirty="0" smtClean="0"/>
              <a:t>1950</a:t>
            </a:r>
            <a:r>
              <a:rPr lang="zh-CN" altLang="en-US" dirty="0" smtClean="0"/>
              <a:t>年，他提出关于机器思维的问题，他的论文“计算机和智能</a:t>
            </a:r>
            <a:r>
              <a:rPr lang="en-US" altLang="zh-CN" dirty="0" smtClean="0"/>
              <a:t>(</a:t>
            </a:r>
            <a:r>
              <a:rPr lang="en-US" altLang="zh-CN" dirty="0" err="1" smtClean="0"/>
              <a:t>Computingmachiery</a:t>
            </a:r>
            <a:r>
              <a:rPr lang="en-US" altLang="zh-CN" dirty="0" smtClean="0"/>
              <a:t> and intelligence)</a:t>
            </a:r>
            <a:r>
              <a:rPr lang="zh-CN" altLang="en-US" dirty="0" smtClean="0"/>
              <a:t>，引起了广泛的注意和深远的影响。 </a:t>
            </a:r>
          </a:p>
          <a:p>
            <a:r>
              <a:rPr lang="zh-CN" altLang="en-US" dirty="0" smtClean="0"/>
              <a:t>　　</a:t>
            </a:r>
            <a:r>
              <a:rPr lang="en-US" altLang="zh-CN" dirty="0" smtClean="0"/>
              <a:t>1956</a:t>
            </a:r>
            <a:r>
              <a:rPr lang="zh-CN" altLang="en-US" dirty="0" smtClean="0"/>
              <a:t>年，在收入一部文集时此文改名为“机器能够思维吗？”</a:t>
            </a:r>
            <a:r>
              <a:rPr lang="en-US" altLang="zh-CN" dirty="0" smtClean="0"/>
              <a:t>(Cana machine think</a:t>
            </a:r>
            <a:r>
              <a:rPr lang="zh-CN" altLang="en-US" dirty="0" smtClean="0"/>
              <a:t>？</a:t>
            </a:r>
            <a:r>
              <a:rPr lang="en-US" altLang="zh-CN" dirty="0" smtClean="0"/>
              <a:t>)</a:t>
            </a:r>
            <a:r>
              <a:rPr lang="zh-CN" altLang="en-US" dirty="0" smtClean="0"/>
              <a:t>，至今仍是研究人工智能的首选读物之一。</a:t>
            </a:r>
            <a:r>
              <a:rPr lang="en-US" altLang="zh-CN" dirty="0" smtClean="0"/>
              <a:t>1951</a:t>
            </a:r>
            <a:r>
              <a:rPr lang="zh-CN" altLang="en-US" dirty="0" smtClean="0"/>
              <a:t>年，图灵当选为</a:t>
            </a:r>
            <a:r>
              <a:rPr lang="zh-CN" altLang="en-US" dirty="0" smtClean="0">
                <a:hlinkClick r:id="rId26" action="ppaction://hlinkfile"/>
              </a:rPr>
              <a:t>英国皇家学会</a:t>
            </a:r>
            <a:r>
              <a:rPr lang="zh-CN" altLang="en-US" dirty="0" smtClean="0"/>
              <a:t>会员。</a:t>
            </a:r>
            <a:r>
              <a:rPr lang="en-US" altLang="zh-CN" dirty="0" smtClean="0"/>
              <a:t>1952</a:t>
            </a:r>
            <a:r>
              <a:rPr lang="zh-CN" altLang="en-US" dirty="0" smtClean="0"/>
              <a:t>年，他辞去剑桥大学国王学院研究员的职务，专心在曼彻斯特大学工作．除了日常工作和研究工作之外，他还指导一些博士研究生，还担任了制造曼彻斯特自动数字计算机的一家公司</a:t>
            </a:r>
            <a:r>
              <a:rPr lang="en-US" altLang="zh-CN" dirty="0" smtClean="0"/>
              <a:t>——</a:t>
            </a:r>
            <a:r>
              <a:rPr lang="zh-CN" altLang="en-US" dirty="0" smtClean="0"/>
              <a:t>弗兰蒂公司的顾问。</a:t>
            </a:r>
            <a:r>
              <a:rPr lang="en-US" altLang="zh-CN" dirty="0" smtClean="0"/>
              <a:t>1952</a:t>
            </a:r>
            <a:r>
              <a:rPr lang="zh-CN" altLang="en-US" dirty="0" smtClean="0"/>
              <a:t>年，图灵写了一个国际象棋程序。可是，当时没有一台计算机有足够的运算能力去执行这个程序，他就模仿计算机，每走一步要用半小时。他与一位同事下了一盘，结果程序输了。后来美国</a:t>
            </a:r>
            <a:r>
              <a:rPr lang="zh-CN" altLang="en-US" dirty="0" smtClean="0">
                <a:hlinkClick r:id="rId27" action="ppaction://hlinkfile"/>
              </a:rPr>
              <a:t>新墨西哥州</a:t>
            </a:r>
            <a:r>
              <a:rPr lang="zh-CN" altLang="en-US" dirty="0" smtClean="0">
                <a:hlinkClick r:id="rId28" action="ppaction://hlinkfile"/>
              </a:rPr>
              <a:t>洛斯阿拉莫斯国家实验室</a:t>
            </a:r>
            <a:r>
              <a:rPr lang="zh-CN" altLang="en-US" dirty="0" smtClean="0"/>
              <a:t>的研究群根据图灵的理论，在</a:t>
            </a:r>
            <a:r>
              <a:rPr lang="en-US" altLang="zh-CN" dirty="0" smtClean="0"/>
              <a:t>MANIAC</a:t>
            </a:r>
            <a:r>
              <a:rPr lang="zh-CN" altLang="en-US" dirty="0" smtClean="0"/>
              <a:t>上设计出世界上第一个电脑程序的象棋。 </a:t>
            </a:r>
            <a:r>
              <a:rPr lang="zh-CN" altLang="en-US" b="1" dirty="0" smtClean="0"/>
              <a:t>人物逝世</a:t>
            </a:r>
          </a:p>
          <a:p>
            <a:r>
              <a:rPr lang="zh-CN" altLang="en-US" dirty="0" smtClean="0"/>
              <a:t>　　</a:t>
            </a:r>
            <a:r>
              <a:rPr lang="en-US" altLang="zh-CN" dirty="0" smtClean="0"/>
              <a:t>1952</a:t>
            </a:r>
            <a:r>
              <a:rPr lang="zh-CN" altLang="en-US" dirty="0" smtClean="0"/>
              <a:t>年，艾伦</a:t>
            </a:r>
            <a:r>
              <a:rPr lang="en-US" altLang="zh-CN" dirty="0" smtClean="0"/>
              <a:t>·</a:t>
            </a:r>
            <a:r>
              <a:rPr lang="zh-CN" altLang="en-US" dirty="0" smtClean="0"/>
              <a:t>麦席森</a:t>
            </a:r>
            <a:r>
              <a:rPr lang="en-US" altLang="zh-CN" dirty="0" smtClean="0"/>
              <a:t>·</a:t>
            </a:r>
            <a:r>
              <a:rPr lang="zh-CN" altLang="en-US" dirty="0" smtClean="0"/>
              <a:t>图灵的同性伴侣协同一名同谋一起闯进了艾伦</a:t>
            </a:r>
            <a:r>
              <a:rPr lang="en-US" altLang="zh-CN" dirty="0" smtClean="0"/>
              <a:t>· </a:t>
            </a:r>
            <a:r>
              <a:rPr lang="zh-CN" altLang="en-US" dirty="0" smtClean="0">
                <a:effectLst/>
              </a:rPr>
              <a:t>阿兰</a:t>
            </a:r>
            <a:r>
              <a:rPr lang="zh-CN" altLang="en-US" dirty="0" smtClean="0"/>
              <a:t>麦席森</a:t>
            </a:r>
            <a:r>
              <a:rPr lang="en-US" altLang="zh-CN" dirty="0" smtClean="0"/>
              <a:t>·</a:t>
            </a:r>
            <a:r>
              <a:rPr lang="zh-CN" altLang="en-US" dirty="0" smtClean="0"/>
              <a:t>图灵的房子实施盗窃。艾伦</a:t>
            </a:r>
            <a:r>
              <a:rPr lang="en-US" altLang="zh-CN" dirty="0" smtClean="0"/>
              <a:t>·</a:t>
            </a:r>
            <a:r>
              <a:rPr lang="zh-CN" altLang="en-US" dirty="0" smtClean="0"/>
              <a:t>麦席森</a:t>
            </a:r>
            <a:r>
              <a:rPr lang="en-US" altLang="zh-CN" dirty="0" smtClean="0"/>
              <a:t>·</a:t>
            </a:r>
            <a:r>
              <a:rPr lang="zh-CN" altLang="en-US" dirty="0" smtClean="0"/>
              <a:t>图灵为此而报警。但是警方的调查结果使得他被控以“明显的猥亵和性颠倒行为”（因为在当时英国的法律认为同性恋为违法行为）。他没有申辩，并被定罪。在著名的公审后，他被给予了两个选择：坐牢或荷尔蒙疗法。他选择了荷尔蒙注射，并持续了一年。在这段时间里，药物产生了包括乳房不断发育的副作用。</a:t>
            </a:r>
            <a:r>
              <a:rPr lang="en-US" altLang="zh-CN" dirty="0" smtClean="0">
                <a:hlinkClick r:id="rId29" action="ppaction://hlinkfile"/>
              </a:rPr>
              <a:t>1954</a:t>
            </a:r>
            <a:r>
              <a:rPr lang="zh-CN" altLang="en-US" dirty="0" smtClean="0">
                <a:hlinkClick r:id="rId29" action="ppaction://hlinkfile"/>
              </a:rPr>
              <a:t>年</a:t>
            </a:r>
            <a:r>
              <a:rPr lang="zh-CN" altLang="en-US" dirty="0" smtClean="0"/>
              <a:t>，艾伦</a:t>
            </a:r>
            <a:r>
              <a:rPr lang="en-US" altLang="zh-CN" dirty="0" smtClean="0"/>
              <a:t>·</a:t>
            </a:r>
            <a:r>
              <a:rPr lang="zh-CN" altLang="en-US" dirty="0" smtClean="0"/>
              <a:t>麦席森</a:t>
            </a:r>
            <a:r>
              <a:rPr lang="en-US" altLang="zh-CN" dirty="0" smtClean="0"/>
              <a:t>·</a:t>
            </a:r>
            <a:r>
              <a:rPr lang="zh-CN" altLang="en-US" dirty="0" smtClean="0"/>
              <a:t>图灵因食用浸过氰化物溶液的苹果死亡。为了纪念他对计算机科学的巨大贡献，美国计算机协会从</a:t>
            </a:r>
            <a:r>
              <a:rPr lang="en-US" altLang="zh-CN" dirty="0" smtClean="0"/>
              <a:t>60</a:t>
            </a:r>
            <a:r>
              <a:rPr lang="zh-CN" altLang="en-US" dirty="0" smtClean="0"/>
              <a:t>年代起设立一年一度的</a:t>
            </a:r>
            <a:r>
              <a:rPr lang="zh-CN" altLang="en-US" dirty="0" smtClean="0">
                <a:hlinkClick r:id="rId7" action="ppaction://hlinkfile"/>
              </a:rPr>
              <a:t>图灵奖</a:t>
            </a:r>
            <a:r>
              <a:rPr lang="zh-CN" altLang="en-US" dirty="0" smtClean="0"/>
              <a:t>，以表彰在计算机科学中做出突出贡献的人。 </a:t>
            </a:r>
            <a:r>
              <a:rPr lang="zh-CN" altLang="en-US" b="1" dirty="0" smtClean="0"/>
              <a:t>获得平反</a:t>
            </a:r>
          </a:p>
          <a:p>
            <a:r>
              <a:rPr lang="zh-CN" altLang="en-US" dirty="0" smtClean="0"/>
              <a:t>　　随着时代的进步，英国的法律不再视同性恋为违法行为并开始允许同性伴侣民事结合。在这一大环境下，</a:t>
            </a:r>
            <a:r>
              <a:rPr lang="en-US" altLang="zh-CN" dirty="0" smtClean="0"/>
              <a:t>2009</a:t>
            </a:r>
            <a:r>
              <a:rPr lang="zh-CN" altLang="en-US" dirty="0" smtClean="0"/>
              <a:t>年</a:t>
            </a:r>
            <a:r>
              <a:rPr lang="en-US" altLang="zh-CN" dirty="0" smtClean="0"/>
              <a:t>9</a:t>
            </a:r>
            <a:r>
              <a:rPr lang="zh-CN" altLang="en-US" dirty="0" smtClean="0"/>
              <a:t>月</a:t>
            </a:r>
            <a:r>
              <a:rPr lang="en-US" altLang="zh-CN" dirty="0" smtClean="0"/>
              <a:t>10</a:t>
            </a:r>
            <a:r>
              <a:rPr lang="zh-CN" altLang="en-US" dirty="0" smtClean="0"/>
              <a:t>日，英国当时的首相戈登</a:t>
            </a:r>
            <a:r>
              <a:rPr lang="en-US" altLang="zh-CN" dirty="0" smtClean="0"/>
              <a:t>.</a:t>
            </a:r>
            <a:r>
              <a:rPr lang="zh-CN" altLang="en-US" dirty="0" smtClean="0"/>
              <a:t>布朗正式代表英国政府向图灵因为同性恋被定罪并导致其自杀公开道歉，阿兰</a:t>
            </a:r>
            <a:r>
              <a:rPr lang="en-US" altLang="zh-CN" dirty="0" smtClean="0"/>
              <a:t>·</a:t>
            </a:r>
            <a:r>
              <a:rPr lang="zh-CN" altLang="en-US" dirty="0" smtClean="0"/>
              <a:t>麦席森</a:t>
            </a:r>
            <a:r>
              <a:rPr lang="en-US" altLang="zh-CN" dirty="0" smtClean="0"/>
              <a:t>·</a:t>
            </a:r>
            <a:r>
              <a:rPr lang="zh-CN" altLang="en-US" dirty="0" smtClean="0"/>
              <a:t>图灵正式获得平反。 </a:t>
            </a:r>
          </a:p>
          <a:p>
            <a:r>
              <a:rPr lang="zh-CN" altLang="en-US" b="1" dirty="0" smtClean="0"/>
              <a:t>人工智能</a:t>
            </a:r>
          </a:p>
          <a:p>
            <a:r>
              <a:rPr lang="zh-CN" altLang="en-US" dirty="0" smtClean="0"/>
              <a:t>　　艾伦</a:t>
            </a:r>
            <a:r>
              <a:rPr lang="en-US" altLang="zh-CN" dirty="0" smtClean="0"/>
              <a:t>·</a:t>
            </a:r>
            <a:r>
              <a:rPr lang="zh-CN" altLang="en-US" dirty="0" smtClean="0"/>
              <a:t>麦席森</a:t>
            </a:r>
            <a:r>
              <a:rPr lang="en-US" altLang="zh-CN" dirty="0" smtClean="0"/>
              <a:t>·</a:t>
            </a:r>
            <a:r>
              <a:rPr lang="zh-CN" altLang="en-US" dirty="0" smtClean="0"/>
              <a:t>图灵是</a:t>
            </a:r>
            <a:r>
              <a:rPr lang="zh-CN" altLang="en-US" dirty="0" smtClean="0">
                <a:hlinkClick r:id="rId4" action="ppaction://hlinkfile"/>
              </a:rPr>
              <a:t>人工智能</a:t>
            </a:r>
            <a:r>
              <a:rPr lang="zh-CN" altLang="en-US" dirty="0" smtClean="0"/>
              <a:t>研究的先驱者之一，实际上，图灵机，尤其是通用图灵机作为一种非数值符号计算的模型，就蕴含了构造某种具有一定的智能行为的人工系统以实现脑力劳动部分自动化的思想，这正是人工智能的研究目标。而且正是从图灵机概念出发，在第二次世界大战时的军事工作期间，图灵在业余时间里经常考虑并与一些同事探讨“思维机器”的问题，并且进行了“机器下象棋”一类的初步研究工作。</a:t>
            </a:r>
            <a:r>
              <a:rPr lang="en-US" altLang="zh-CN" dirty="0" smtClean="0"/>
              <a:t>1947</a:t>
            </a:r>
            <a:r>
              <a:rPr lang="zh-CN" altLang="en-US" dirty="0" smtClean="0"/>
              <a:t>年，图灵在一次关于计算机的会议上作了题为“智能机器”</a:t>
            </a:r>
            <a:r>
              <a:rPr lang="en-US" altLang="zh-CN" dirty="0" smtClean="0"/>
              <a:t>(intelligent machinery)</a:t>
            </a:r>
            <a:r>
              <a:rPr lang="zh-CN" altLang="en-US" dirty="0" smtClean="0"/>
              <a:t>的报告，详细地阐述了他关于思维机器的思想，第一次从科学的角度指出：“与人脑的活动方式极为相似的机器是可以制造出来的．”在该报告中，图灵提出了自动程序设计的思想，即借助证明来构造程序的思想．现在自动程序设计已成为人工智能的基本课题之一。图灵这一报告中的思想极为深刻、新奇，似乎超出了当时人们的想象力。</a:t>
            </a:r>
            <a:r>
              <a:rPr lang="en-US" altLang="zh-CN" dirty="0" smtClean="0"/>
              <a:t>1959</a:t>
            </a:r>
            <a:r>
              <a:rPr lang="zh-CN" altLang="en-US" dirty="0" smtClean="0"/>
              <a:t>年，这一报告编入图灵的著作选集首次发表时，似乎仍未引起人们的重视．只是当</a:t>
            </a:r>
            <a:r>
              <a:rPr lang="en-US" altLang="zh-CN" dirty="0" smtClean="0"/>
              <a:t>1969</a:t>
            </a:r>
            <a:r>
              <a:rPr lang="zh-CN" altLang="en-US" dirty="0" smtClean="0"/>
              <a:t>年，这一报告再次发表，人工智能已有了相当进展，尤其是</a:t>
            </a:r>
            <a:r>
              <a:rPr lang="en-US" altLang="zh-CN" dirty="0" smtClean="0"/>
              <a:t>R</a:t>
            </a:r>
            <a:r>
              <a:rPr lang="zh-CN" altLang="en-US" dirty="0" smtClean="0"/>
              <a:t>．</a:t>
            </a:r>
            <a:r>
              <a:rPr lang="en-US" altLang="zh-CN" dirty="0" smtClean="0"/>
              <a:t>J</a:t>
            </a:r>
            <a:r>
              <a:rPr lang="zh-CN" altLang="en-US" dirty="0" smtClean="0"/>
              <a:t>．瓦丁格</a:t>
            </a:r>
            <a:r>
              <a:rPr lang="en-US" altLang="zh-CN" dirty="0" smtClean="0"/>
              <a:t>(</a:t>
            </a:r>
            <a:r>
              <a:rPr lang="en-US" altLang="zh-CN" dirty="0" err="1" smtClean="0"/>
              <a:t>Waldingger</a:t>
            </a:r>
            <a:r>
              <a:rPr lang="en-US" altLang="zh-CN" dirty="0" smtClean="0"/>
              <a:t>)</a:t>
            </a:r>
            <a:r>
              <a:rPr lang="zh-CN" altLang="en-US" dirty="0" smtClean="0"/>
              <a:t>于</a:t>
            </a:r>
            <a:r>
              <a:rPr lang="en-US" altLang="zh-CN" dirty="0" smtClean="0"/>
              <a:t>1969</a:t>
            </a:r>
            <a:r>
              <a:rPr lang="zh-CN" altLang="en-US" dirty="0" smtClean="0"/>
              <a:t>年重新提出自动程序设计的概念，人们才开始理解了图灵这一报告的开创性意义．</a:t>
            </a:r>
            <a:r>
              <a:rPr lang="en-US" altLang="zh-CN" dirty="0" smtClean="0"/>
              <a:t>1956</a:t>
            </a:r>
            <a:r>
              <a:rPr lang="zh-CN" altLang="en-US" dirty="0" smtClean="0"/>
              <a:t>年图灵的这篇文章以“机器能够思维吗？”为题重新发表．此时，人工智能也进入了实践研制阶段．图灵的机器智能思想无疑是人工智能的直接起源之一．而且随人工智能领域的深入研究，人们越来越认识到图灵思想的深刻性：它们至今仍然是人工智能的主要思想之一。 </a:t>
            </a:r>
            <a:r>
              <a:rPr lang="zh-CN" altLang="en-US" b="1" dirty="0" smtClean="0"/>
              <a:t>数理生物学</a:t>
            </a:r>
          </a:p>
          <a:p>
            <a:r>
              <a:rPr lang="zh-CN" altLang="en-US" dirty="0" smtClean="0"/>
              <a:t>　　从</a:t>
            </a:r>
            <a:r>
              <a:rPr lang="en-US" altLang="zh-CN" dirty="0" smtClean="0"/>
              <a:t>1952</a:t>
            </a:r>
            <a:r>
              <a:rPr lang="zh-CN" altLang="en-US" dirty="0" smtClean="0"/>
              <a:t>年直到去世，图灵一直在数理生物学方面做研究。他在</a:t>
            </a:r>
            <a:r>
              <a:rPr lang="en-US" altLang="zh-CN" dirty="0" smtClean="0"/>
              <a:t>1952</a:t>
            </a:r>
            <a:r>
              <a:rPr lang="zh-CN" altLang="en-US" dirty="0" smtClean="0"/>
              <a:t>年发表了一篇论文</a:t>
            </a:r>
            <a:r>
              <a:rPr lang="en-US" altLang="zh-CN" dirty="0" smtClean="0"/>
              <a:t>《</a:t>
            </a:r>
            <a:r>
              <a:rPr lang="zh-CN" altLang="en-US" dirty="0" smtClean="0"/>
              <a:t>形态发生的化学基础</a:t>
            </a:r>
            <a:r>
              <a:rPr lang="en-US" altLang="zh-CN" dirty="0" smtClean="0"/>
              <a:t>》(The Chemical Basis of Morphogenesis)</a:t>
            </a:r>
            <a:r>
              <a:rPr lang="zh-CN" altLang="en-US" dirty="0" smtClean="0"/>
              <a:t>。他主要的兴趣是斐波那契叶序列，存在于植物结构的斐波那契数。他应用了反应</a:t>
            </a:r>
            <a:r>
              <a:rPr lang="en-US" altLang="zh-CN" dirty="0" smtClean="0"/>
              <a:t>-</a:t>
            </a:r>
            <a:r>
              <a:rPr lang="zh-CN" altLang="en-US" dirty="0" smtClean="0"/>
              <a:t>扩散公式，现在已经成为图案形成范畴的核心。他后期的论文都没有发表，一直等到</a:t>
            </a:r>
            <a:r>
              <a:rPr lang="en-US" altLang="zh-CN" dirty="0" smtClean="0"/>
              <a:t>1992</a:t>
            </a:r>
            <a:r>
              <a:rPr lang="zh-CN" altLang="en-US" dirty="0" smtClean="0"/>
              <a:t>年</a:t>
            </a:r>
            <a:r>
              <a:rPr lang="en-US" altLang="zh-CN" dirty="0" smtClean="0"/>
              <a:t>《</a:t>
            </a:r>
            <a:r>
              <a:rPr lang="zh-CN" altLang="en-US" dirty="0" smtClean="0"/>
              <a:t>艾伦</a:t>
            </a:r>
            <a:r>
              <a:rPr lang="en-US" altLang="zh-CN" dirty="0" smtClean="0"/>
              <a:t>·</a:t>
            </a:r>
            <a:r>
              <a:rPr lang="zh-CN" altLang="en-US" dirty="0" smtClean="0"/>
              <a:t>图灵选集</a:t>
            </a:r>
            <a:r>
              <a:rPr lang="en-US" altLang="zh-CN" dirty="0" smtClean="0"/>
              <a:t>》</a:t>
            </a:r>
            <a:r>
              <a:rPr lang="zh-CN" altLang="en-US" dirty="0" smtClean="0"/>
              <a:t>出版，这些文章才见天日。 </a:t>
            </a:r>
            <a:r>
              <a:rPr lang="zh-CN" altLang="en-US" b="1" dirty="0" smtClean="0"/>
              <a:t>图灵试验</a:t>
            </a:r>
          </a:p>
          <a:p>
            <a:r>
              <a:rPr lang="zh-CN" altLang="en-US" dirty="0" smtClean="0"/>
              <a:t>　　</a:t>
            </a:r>
            <a:r>
              <a:rPr lang="en-US" altLang="zh-CN" dirty="0" smtClean="0"/>
              <a:t>1945</a:t>
            </a:r>
            <a:r>
              <a:rPr lang="zh-CN" altLang="en-US" dirty="0" smtClean="0"/>
              <a:t>年到</a:t>
            </a:r>
            <a:r>
              <a:rPr lang="en-US" altLang="zh-CN" dirty="0" smtClean="0"/>
              <a:t>1948</a:t>
            </a:r>
            <a:r>
              <a:rPr lang="zh-CN" altLang="en-US" dirty="0" smtClean="0"/>
              <a:t>年，图灵在国家物理实验室，负责自动计算引擎（</a:t>
            </a:r>
            <a:r>
              <a:rPr lang="en-US" altLang="zh-CN" dirty="0" smtClean="0"/>
              <a:t>ACE</a:t>
            </a:r>
            <a:r>
              <a:rPr lang="zh-CN" altLang="en-US" dirty="0" smtClean="0"/>
              <a:t>）的工作 。</a:t>
            </a:r>
            <a:r>
              <a:rPr lang="en-US" altLang="zh-CN" dirty="0" smtClean="0"/>
              <a:t>1949</a:t>
            </a:r>
            <a:r>
              <a:rPr lang="zh-CN" altLang="en-US" dirty="0" smtClean="0"/>
              <a:t>年，他成为曼彻斯特大学计算机实验室的副主任，负责最早的真正的计算机</a:t>
            </a:r>
            <a:r>
              <a:rPr lang="en-US" altLang="zh-CN" dirty="0" smtClean="0"/>
              <a:t>---</a:t>
            </a:r>
            <a:r>
              <a:rPr lang="zh-CN" altLang="en-US" dirty="0" smtClean="0"/>
              <a:t>曼彻斯特一号的</a:t>
            </a:r>
            <a:r>
              <a:rPr lang="zh-CN" altLang="en-US" dirty="0" smtClean="0">
                <a:hlinkClick r:id="rId30" action="ppaction://hlinkfile"/>
              </a:rPr>
              <a:t>软件</a:t>
            </a:r>
            <a:r>
              <a:rPr lang="zh-CN" altLang="en-US" dirty="0" smtClean="0"/>
              <a:t>工作。在这段时间，他继续作一些比较抽象的研究，如“计算机械和智能”。图灵在对人工智能的研究中，提出了一个叫做图灵试验的实验，尝试定出一个决定机器是否有感觉的标准。 </a:t>
            </a:r>
          </a:p>
          <a:p>
            <a:r>
              <a:rPr lang="zh-CN" altLang="en-US" dirty="0" smtClean="0"/>
              <a:t>　　</a:t>
            </a:r>
            <a:r>
              <a:rPr lang="zh-CN" altLang="en-US" dirty="0" smtClean="0">
                <a:hlinkClick r:id="rId31" action="ppaction://hlinkfile"/>
              </a:rPr>
              <a:t>图灵试验</a:t>
            </a:r>
            <a:r>
              <a:rPr lang="zh-CN" altLang="en-US" dirty="0" smtClean="0"/>
              <a:t>由计算机、被测试的人和主持试验人组成。计算机和被测试的人分别在两个不同的房间里。测试过程由</a:t>
            </a:r>
            <a:r>
              <a:rPr lang="zh-CN" altLang="en-US" dirty="0" smtClean="0">
                <a:hlinkClick r:id="rId32" action="ppaction://hlinkfile"/>
              </a:rPr>
              <a:t>主持人</a:t>
            </a:r>
            <a:r>
              <a:rPr lang="zh-CN" altLang="en-US" dirty="0" smtClean="0"/>
              <a:t>提问，由计算机和被测试的人分别做出回答。观测者能通过</a:t>
            </a:r>
            <a:r>
              <a:rPr lang="zh-CN" altLang="en-US" dirty="0" smtClean="0">
                <a:hlinkClick r:id="rId33" action="ppaction://hlinkfile"/>
              </a:rPr>
              <a:t>电传打字机</a:t>
            </a:r>
            <a:r>
              <a:rPr lang="zh-CN" altLang="en-US" dirty="0" smtClean="0"/>
              <a:t>与机器和人联系（避免要求机器模拟人外貌和声音）。被测人在回答问题时尽可能表明他是一个“真正的”人，而计算机也将尽可能逼真的模仿人的思维方式和思维过程。如果试验主持人听取他们各自的答案后，分辨不清哪个是人回答的，哪个是机器回答的，则可以认为该计算机具有了智能。这个试验可能会得到大部分人的认可，但是却不能使所有的</a:t>
            </a:r>
            <a:r>
              <a:rPr lang="zh-CN" altLang="en-US" dirty="0" smtClean="0">
                <a:hlinkClick r:id="rId34" action="ppaction://hlinkfile"/>
              </a:rPr>
              <a:t>哲学家</a:t>
            </a:r>
            <a:r>
              <a:rPr lang="zh-CN" altLang="en-US" dirty="0" smtClean="0"/>
              <a:t>感到满意。图灵试验虽然形象描绘了计算机智能和人类智能的模拟关系，但是图灵试验还是片面性的试验。通过试验的机器当然可以认为具有智能，但是没有通过试验的机器因为对人类了解的不充分而不能模拟人类仍然可以认为具有智能。图灵试验还有几个值得推敲的地方 </a:t>
            </a:r>
            <a:r>
              <a:rPr lang="zh-CN" altLang="en-US" dirty="0" smtClean="0">
                <a:effectLst/>
              </a:rPr>
              <a:t>图灵试验</a:t>
            </a:r>
          </a:p>
          <a:p>
            <a:r>
              <a:rPr lang="zh-CN" altLang="en-US" dirty="0" smtClean="0"/>
              <a:t>，比如试验主持人提出问题的标准，在试验中没有明确给出；被测人本身所具有的智力水平，图灵试验也疏忽了；而且图灵试验仅强调试验结果，而没有反映智能所具有的思维过程。所以，图灵试验还是不能完全解决机器智能的问题。例如：质问者可以说：“我听说，今天上午一头犀牛在一个粉红色的气球中沿者</a:t>
            </a:r>
            <a:r>
              <a:rPr lang="zh-CN" altLang="en-US" dirty="0" smtClean="0">
                <a:hlinkClick r:id="rId35" action="ppaction://hlinkfile"/>
              </a:rPr>
              <a:t>密西西比河</a:t>
            </a:r>
            <a:r>
              <a:rPr lang="zh-CN" altLang="en-US" dirty="0" smtClean="0"/>
              <a:t>飞。你觉得怎样？”</a:t>
            </a:r>
            <a:r>
              <a:rPr lang="en-US" altLang="zh-CN" dirty="0" smtClean="0"/>
              <a:t>(</a:t>
            </a:r>
            <a:r>
              <a:rPr lang="zh-CN" altLang="en-US" dirty="0" smtClean="0"/>
              <a:t>你们可以想像该电脑的肩头上泛出的冷汗：</a:t>
            </a:r>
            <a:r>
              <a:rPr lang="en-US" altLang="zh-CN" dirty="0" smtClean="0"/>
              <a:t>)</a:t>
            </a:r>
            <a:r>
              <a:rPr lang="zh-CN" altLang="en-US" dirty="0" smtClean="0"/>
              <a:t>电脑也许谨慎地回答： “我听起来觉得这不可思议，”到此为止没有毛病。质问者又问： “是吗</a:t>
            </a:r>
            <a:r>
              <a:rPr lang="en-US" altLang="zh-CN" dirty="0" smtClean="0"/>
              <a:t>?</a:t>
            </a:r>
            <a:r>
              <a:rPr lang="zh-CN" altLang="en-US" dirty="0" smtClean="0"/>
              <a:t>我的叔叔试过一回，顺流、逆流各一回，它只不过是浅色的并带有斑纹。 这有什么不可思议的</a:t>
            </a:r>
            <a:r>
              <a:rPr lang="en-US" altLang="zh-CN" dirty="0" smtClean="0"/>
              <a:t>?”</a:t>
            </a:r>
            <a:r>
              <a:rPr lang="zh-CN" altLang="en-US" dirty="0" smtClean="0"/>
              <a:t>很容易想像，如果电脑没有合适的“理解”就会很快地暴露了自己、在回答第一个问题时，电脑的记忆库非常有力地想列犀牛没有翅膀，甚至可以在无意中得到“犀牛不能飞”，或者这样回答第二个问题“犀牛没有斑纹”。下一回质问者可以试探真正无意义的问题．譬如把它改变成“在密西西比河下面”，或者“在一个粉红色的气球之外”．或者“穿一件粉红色衣服”，开去看看电脑是否感觉到真正的差别。其实，要求电脑这样接近地模仿人类，以使得不能和一个人区分开实在是太过分了。一些专家认为，我们不该以电脑能否思维为目标，而是以能多大程度地模仿人类思维为目标；然后，让设计者再朝着这个目标努力。</a:t>
            </a:r>
            <a:r>
              <a:rPr lang="en-US" altLang="zh-CN" dirty="0" smtClean="0"/>
              <a:t>1952</a:t>
            </a:r>
            <a:r>
              <a:rPr lang="zh-CN" altLang="en-US" dirty="0" smtClean="0"/>
              <a:t>年，图灵写了一个</a:t>
            </a:r>
            <a:r>
              <a:rPr lang="zh-CN" altLang="en-US" dirty="0" smtClean="0">
                <a:hlinkClick r:id="rId36" action="ppaction://hlinkfile"/>
              </a:rPr>
              <a:t>国际象棋</a:t>
            </a:r>
            <a:r>
              <a:rPr lang="zh-CN" altLang="en-US" dirty="0" smtClean="0"/>
              <a:t>程序。可是，当时没有一台计算机有足够的运算能力去执行这个程序，他就模仿计算机，每走一步要用半小时。他与一位同事下了一盘，结果程序输了。后来美国新墨西哥州洛斯阿拉莫斯国家实验室的研究群根据图灵的理论，在</a:t>
            </a:r>
            <a:r>
              <a:rPr lang="en-US" altLang="zh-CN" dirty="0" smtClean="0"/>
              <a:t>MANIAC</a:t>
            </a:r>
            <a:r>
              <a:rPr lang="zh-CN" altLang="en-US" dirty="0" smtClean="0"/>
              <a:t>上设计出世界上第一个电脑程序的象棋。 </a:t>
            </a:r>
          </a:p>
          <a:p>
            <a:r>
              <a:rPr lang="zh-CN" altLang="en-US" dirty="0" smtClean="0"/>
              <a:t> </a:t>
            </a:r>
          </a:p>
          <a:p>
            <a:r>
              <a:rPr lang="zh-CN" altLang="en-US" b="1" dirty="0" smtClean="0"/>
              <a:t>图灵奖</a:t>
            </a:r>
          </a:p>
          <a:p>
            <a:r>
              <a:rPr lang="zh-CN" altLang="en-US" dirty="0" smtClean="0"/>
              <a:t>　　“图灵奖”是美国计算机协会（</a:t>
            </a:r>
            <a:r>
              <a:rPr lang="en-US" altLang="zh-CN" dirty="0" smtClean="0"/>
              <a:t>ACM</a:t>
            </a:r>
            <a:r>
              <a:rPr lang="zh-CN" altLang="en-US" dirty="0" smtClean="0"/>
              <a:t>，</a:t>
            </a:r>
            <a:r>
              <a:rPr lang="en-US" altLang="zh-CN" dirty="0" smtClean="0"/>
              <a:t>Association for Computer Machinery</a:t>
            </a:r>
            <a:r>
              <a:rPr lang="zh-CN" altLang="en-US" dirty="0" smtClean="0"/>
              <a:t>）于</a:t>
            </a:r>
            <a:r>
              <a:rPr lang="en-US" altLang="zh-CN" dirty="0" smtClean="0"/>
              <a:t>1966</a:t>
            </a:r>
            <a:r>
              <a:rPr lang="zh-CN" altLang="en-US" dirty="0" smtClean="0"/>
              <a:t>年设立的，专门奖励那些对计算机科学研究与推动计算机技术发展有卓越贡献的杰出科学家。设立的初衷是因为计算机技术的飞速发展，尤其到</a:t>
            </a:r>
            <a:r>
              <a:rPr lang="en-US" altLang="zh-CN" dirty="0" smtClean="0"/>
              <a:t>20</a:t>
            </a:r>
            <a:r>
              <a:rPr lang="zh-CN" altLang="en-US" dirty="0" smtClean="0"/>
              <a:t>世纪</a:t>
            </a:r>
            <a:r>
              <a:rPr lang="en-US" altLang="zh-CN" dirty="0" smtClean="0"/>
              <a:t>60</a:t>
            </a:r>
            <a:r>
              <a:rPr lang="zh-CN" altLang="en-US" dirty="0" smtClean="0"/>
              <a:t>年代，其已成为一个独立的有影响的学科，信息产业亦逐步形成，但在这一产业中却一直没有一项类似“诺贝尔”、“</a:t>
            </a:r>
            <a:r>
              <a:rPr lang="zh-CN" altLang="en-US" dirty="0" smtClean="0">
                <a:hlinkClick r:id="rId37" action="ppaction://hlinkfile"/>
              </a:rPr>
              <a:t>普利策</a:t>
            </a:r>
            <a:r>
              <a:rPr lang="zh-CN" altLang="en-US" dirty="0" smtClean="0"/>
              <a:t>”等的奖项来促进该学科的进一步发展，为了弥补这一缺陷，于是“图灵”奖便应运而生，它被公认为计算机界的“诺贝尔”奖。 </a:t>
            </a:r>
          </a:p>
          <a:p>
            <a:r>
              <a:rPr lang="zh-CN" altLang="en-US" dirty="0" smtClean="0"/>
              <a:t>　　图灵奖是计算机界最负盛名的奖项，有“计算机界诺贝尔奖”之称。图灵奖对获奖者的要求极高，评奖程序也极严，一般每年只奖励一名计算机科学家，只有极少数年度 </a:t>
            </a:r>
            <a:r>
              <a:rPr lang="zh-CN" altLang="en-US" dirty="0" smtClean="0">
                <a:effectLst/>
              </a:rPr>
              <a:t>图灵奖杯</a:t>
            </a:r>
          </a:p>
          <a:p>
            <a:r>
              <a:rPr lang="zh-CN" altLang="en-US" dirty="0" smtClean="0"/>
              <a:t>有两名以上在同一方向上做出贡献的科学家同时获奖。目前图灵奖由</a:t>
            </a:r>
            <a:r>
              <a:rPr lang="en-US" altLang="zh-CN" dirty="0" smtClean="0"/>
              <a:t>Google</a:t>
            </a:r>
            <a:r>
              <a:rPr lang="zh-CN" altLang="en-US" dirty="0" smtClean="0"/>
              <a:t>公司赞助，奖金为</a:t>
            </a:r>
            <a:r>
              <a:rPr lang="en-US" altLang="zh-CN" dirty="0" smtClean="0"/>
              <a:t>100,000</a:t>
            </a:r>
            <a:r>
              <a:rPr lang="zh-CN" altLang="en-US" dirty="0" smtClean="0"/>
              <a:t>美元。 </a:t>
            </a:r>
          </a:p>
          <a:p>
            <a:r>
              <a:rPr lang="zh-CN" altLang="en-US" dirty="0" smtClean="0"/>
              <a:t>　　每年，美国计算机协会将要求提名人推荐本年度的图灵奖候选人，并附加一份</a:t>
            </a:r>
            <a:r>
              <a:rPr lang="en-US" altLang="zh-CN" dirty="0" smtClean="0"/>
              <a:t>200</a:t>
            </a:r>
            <a:r>
              <a:rPr lang="zh-CN" altLang="en-US" dirty="0" smtClean="0"/>
              <a:t>到</a:t>
            </a:r>
            <a:r>
              <a:rPr lang="en-US" altLang="zh-CN" dirty="0" smtClean="0"/>
              <a:t>500</a:t>
            </a:r>
            <a:r>
              <a:rPr lang="zh-CN" altLang="en-US" dirty="0" smtClean="0"/>
              <a:t>字的文章，说明被提名者为什么应获此奖。任何人都可成为提名人。美国计算机协会将组成评选委员会对被提名者进行严格的评审，并最终确定当年的获奖者。 </a:t>
            </a:r>
          </a:p>
          <a:p>
            <a:r>
              <a:rPr lang="zh-CN" altLang="en-US" dirty="0" smtClean="0"/>
              <a:t>　　截止至</a:t>
            </a:r>
            <a:r>
              <a:rPr lang="en-US" altLang="zh-CN" dirty="0" smtClean="0"/>
              <a:t>2005</a:t>
            </a:r>
            <a:r>
              <a:rPr lang="zh-CN" altLang="en-US" dirty="0" smtClean="0"/>
              <a:t>年，获此殊荣的华人仅有一位，他是</a:t>
            </a:r>
            <a:r>
              <a:rPr lang="en-US" altLang="zh-CN" dirty="0" smtClean="0"/>
              <a:t>2000</a:t>
            </a:r>
            <a:r>
              <a:rPr lang="zh-CN" altLang="en-US" dirty="0" smtClean="0"/>
              <a:t>年图灵奖得主</a:t>
            </a:r>
            <a:r>
              <a:rPr lang="zh-CN" altLang="en-US" dirty="0" smtClean="0">
                <a:hlinkClick r:id="rId38" action="ppaction://hlinkfile"/>
              </a:rPr>
              <a:t>姚期智</a:t>
            </a:r>
            <a:r>
              <a:rPr lang="zh-CN" altLang="en-US" dirty="0" smtClean="0"/>
              <a:t>。 </a:t>
            </a:r>
          </a:p>
          <a:p>
            <a:r>
              <a:rPr lang="zh-CN" altLang="en-US" b="1" dirty="0" smtClean="0"/>
              <a:t>图灵机</a:t>
            </a:r>
          </a:p>
          <a:p>
            <a:r>
              <a:rPr lang="zh-CN" altLang="en-US" dirty="0" smtClean="0"/>
              <a:t>　　</a:t>
            </a:r>
            <a:r>
              <a:rPr lang="en-US" altLang="zh-CN" dirty="0" smtClean="0"/>
              <a:t>1936</a:t>
            </a:r>
            <a:r>
              <a:rPr lang="zh-CN" altLang="en-US" dirty="0" smtClean="0"/>
              <a:t>年，阿兰</a:t>
            </a:r>
            <a:r>
              <a:rPr lang="en-US" altLang="zh-CN" dirty="0" smtClean="0"/>
              <a:t>·</a:t>
            </a:r>
            <a:r>
              <a:rPr lang="zh-CN" altLang="en-US" dirty="0" smtClean="0"/>
              <a:t>图灵提出了一种抽象的计算模型 ── 图灵机 </a:t>
            </a:r>
            <a:r>
              <a:rPr lang="en-US" altLang="zh-CN" dirty="0" smtClean="0"/>
              <a:t>(Turing Machine)</a:t>
            </a:r>
            <a:r>
              <a:rPr lang="zh-CN" altLang="en-US" dirty="0" smtClean="0"/>
              <a:t>。图灵的基本思想是用机器来模拟人们用纸笔进行数学运算的过程，他把这样的过程看作下列两种简单的动作： </a:t>
            </a:r>
          </a:p>
          <a:p>
            <a:r>
              <a:rPr lang="zh-CN" altLang="en-US" dirty="0" smtClean="0"/>
              <a:t>　　在纸上写上或擦除某个符号； </a:t>
            </a:r>
          </a:p>
          <a:p>
            <a:r>
              <a:rPr lang="zh-CN" altLang="en-US" dirty="0" smtClean="0"/>
              <a:t>　　把注意力从纸的一个位置移动到另一个位置； </a:t>
            </a:r>
          </a:p>
          <a:p>
            <a:r>
              <a:rPr lang="zh-CN" altLang="en-US" dirty="0" smtClean="0"/>
              <a:t>　　而在每个阶段，人要决定下一步的动作，依赖于 </a:t>
            </a:r>
            <a:r>
              <a:rPr lang="en-US" altLang="zh-CN" dirty="0" smtClean="0"/>
              <a:t>(a) </a:t>
            </a:r>
            <a:r>
              <a:rPr lang="zh-CN" altLang="en-US" dirty="0" smtClean="0"/>
              <a:t>此人当前所关注的纸上某个位置的符号和</a:t>
            </a:r>
            <a:r>
              <a:rPr lang="en-US" altLang="zh-CN" dirty="0" smtClean="0"/>
              <a:t>(b) </a:t>
            </a:r>
            <a:r>
              <a:rPr lang="zh-CN" altLang="en-US" dirty="0" smtClean="0"/>
              <a:t>此人当前思维的状态。为了模拟人的这种运算过程，图灵构造出一台假想的机器，该机器由以下几个部分组成： </a:t>
            </a:r>
          </a:p>
          <a:p>
            <a:r>
              <a:rPr lang="zh-CN" altLang="en-US" dirty="0" smtClean="0"/>
              <a:t>　　一条无限长的纸带。纸带被划分为一个接一个的小格子，每个格子上包含一个来自有限字母表的符号，字母表中有一个特殊的符号 表示空白。纸带上的格子从左到右依次被编号为 </a:t>
            </a:r>
            <a:r>
              <a:rPr lang="en-US" altLang="zh-CN" dirty="0" smtClean="0"/>
              <a:t>0, 1, 2, ... </a:t>
            </a:r>
            <a:r>
              <a:rPr lang="zh-CN" altLang="en-US" dirty="0" smtClean="0"/>
              <a:t>，纸带的右端可以无限伸展。 </a:t>
            </a:r>
          </a:p>
          <a:p>
            <a:r>
              <a:rPr lang="zh-CN" altLang="en-US" dirty="0" smtClean="0"/>
              <a:t>　　一个读写头。该读写头可以在纸带上左右移动，它能读出当前所指的格子上的符号，并能改变当前格子上的符号。 </a:t>
            </a:r>
          </a:p>
          <a:p>
            <a:r>
              <a:rPr lang="zh-CN" altLang="en-US" dirty="0" smtClean="0"/>
              <a:t>　　一个状态寄存器。它用来保存图灵机当前所处的状态。图灵机的所有可能状态的数目是有限的，并且有一个特殊的状态，称为停机状态。 </a:t>
            </a:r>
          </a:p>
          <a:p>
            <a:r>
              <a:rPr lang="zh-CN" altLang="en-US" dirty="0" smtClean="0"/>
              <a:t>　　一套控制规则。它根据当前机器所处的状态以及当前读写头所指的格子上的符号来确定读写头下一步的动作，并改变状态寄存器的值，令机器进入一个新的状态。 </a:t>
            </a:r>
          </a:p>
          <a:p>
            <a:r>
              <a:rPr lang="zh-CN" altLang="en-US" dirty="0" smtClean="0"/>
              <a:t>　　注意这个机器的每一部分都是有限的，但它有一个潜在的无限长的纸带，因此这种机器只是一个理想的设备。图灵认为这样的一台机器就能模拟人类所能进行的任何计算过程。 　　</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36</a:t>
            </a:fld>
            <a:endParaRPr lang="en-US" altLang="zh-CN" dirty="0"/>
          </a:p>
        </p:txBody>
      </p:sp>
    </p:spTree>
    <p:extLst>
      <p:ext uri="{BB962C8B-B14F-4D97-AF65-F5344CB8AC3E}">
        <p14:creationId xmlns:p14="http://schemas.microsoft.com/office/powerpoint/2010/main" val="2313216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鲁道夫给他的二弟在密码处</a:t>
            </a:r>
            <a:r>
              <a:rPr lang="en-US" altLang="zh-CN" dirty="0" smtClean="0"/>
              <a:t>(</a:t>
            </a:r>
            <a:r>
              <a:rPr lang="en-US" altLang="zh-CN" dirty="0" err="1" smtClean="0"/>
              <a:t>Chiffrierstelle</a:t>
            </a:r>
            <a:r>
              <a:rPr lang="en-US" altLang="zh-CN" dirty="0" smtClean="0"/>
              <a:t>)</a:t>
            </a:r>
            <a:r>
              <a:rPr lang="zh-CN" altLang="en-US" dirty="0" smtClean="0"/>
              <a:t>找了 个位置。这是专门负责德国密码通讯的机构</a:t>
            </a:r>
            <a:r>
              <a:rPr lang="en-US" altLang="zh-CN" dirty="0" smtClean="0"/>
              <a:t>——ENIGMA</a:t>
            </a:r>
            <a:r>
              <a:rPr lang="zh-CN" altLang="en-US" dirty="0" smtClean="0"/>
              <a:t>的指挥中心， 拥有大量绝密情报。</a:t>
            </a:r>
          </a:p>
          <a:p>
            <a:r>
              <a:rPr lang="zh-CN" altLang="en-US" dirty="0" smtClean="0"/>
              <a:t>汉斯</a:t>
            </a:r>
            <a:r>
              <a:rPr lang="en-US" altLang="zh-CN" dirty="0" smtClean="0"/>
              <a:t>—</a:t>
            </a:r>
            <a:r>
              <a:rPr lang="zh-CN" altLang="en-US" dirty="0" smtClean="0"/>
              <a:t>提罗把一家留在巴伐利亚，因为在那里生活 费用相对较低，勉强可以度日。就这样他一个人孤零零地搬到了柏林， 拿着可怜的薪水，对大哥又羡又妒，对抛弃他的社会深恶痛绝。 </a:t>
            </a:r>
          </a:p>
          <a:p>
            <a:r>
              <a:rPr lang="zh-CN" altLang="en-US" dirty="0" smtClean="0"/>
              <a:t>接下来的事情可想而知。如果把自己可以轻松搞到的绝密情报出 卖给外国情报机构，一方面可以赚取不少自己紧缺的钱，一方面可以 以此报复这个抛弃了他的国家。</a:t>
            </a:r>
          </a:p>
          <a:p>
            <a:r>
              <a:rPr lang="en-US" altLang="zh-CN" dirty="0" smtClean="0"/>
              <a:t>1931</a:t>
            </a:r>
            <a:r>
              <a:rPr lang="zh-CN" altLang="en-US" dirty="0" smtClean="0"/>
              <a:t>年</a:t>
            </a:r>
            <a:r>
              <a:rPr lang="en-US" altLang="zh-CN" dirty="0" smtClean="0"/>
              <a:t>11</a:t>
            </a:r>
            <a:r>
              <a:rPr lang="zh-CN" altLang="en-US" dirty="0" smtClean="0"/>
              <a:t>月</a:t>
            </a:r>
            <a:r>
              <a:rPr lang="en-US" altLang="zh-CN" dirty="0" smtClean="0"/>
              <a:t>8</a:t>
            </a:r>
            <a:r>
              <a:rPr lang="zh-CN" altLang="en-US" dirty="0" smtClean="0"/>
              <a:t>日，施密特化名为艾斯克 </a:t>
            </a:r>
            <a:r>
              <a:rPr lang="en-US" altLang="zh-CN" dirty="0" smtClean="0"/>
              <a:t>(</a:t>
            </a:r>
            <a:r>
              <a:rPr lang="en-US" altLang="zh-CN" dirty="0" err="1" smtClean="0"/>
              <a:t>Asche</a:t>
            </a:r>
            <a:r>
              <a:rPr lang="en-US" altLang="zh-CN" dirty="0" smtClean="0"/>
              <a:t>)</a:t>
            </a:r>
            <a:r>
              <a:rPr lang="zh-CN" altLang="en-US" dirty="0" smtClean="0"/>
              <a:t>和法国情报人员在比利时接头，在旅馆里他向法国情报人员提 供了两份珍贵的有关</a:t>
            </a:r>
            <a:r>
              <a:rPr lang="en-US" altLang="zh-CN" dirty="0" smtClean="0"/>
              <a:t>ENIGMA</a:t>
            </a:r>
            <a:r>
              <a:rPr lang="zh-CN" altLang="en-US" dirty="0" smtClean="0"/>
              <a:t>操作和转子内部线路的资料，得到一万马 克。靠这两份资料，盟国就完全可以复制出一台军用的</a:t>
            </a:r>
            <a:r>
              <a:rPr lang="en-US" altLang="zh-CN" dirty="0" smtClean="0"/>
              <a:t>ENIGMA</a:t>
            </a:r>
            <a:r>
              <a:rPr lang="zh-CN" altLang="en-US" dirty="0" smtClean="0"/>
              <a:t>机。 </a:t>
            </a:r>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37</a:t>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mn-ea"/>
                <a:cs typeface="+mn-cs"/>
              </a:rPr>
              <a:t>高德纳</a:t>
            </a:r>
          </a:p>
          <a:p>
            <a:r>
              <a:rPr lang="zh-CN" altLang="en-US" sz="1200" b="0" i="0" u="sng" kern="1200" dirty="0" smtClean="0">
                <a:solidFill>
                  <a:schemeClr val="tx1"/>
                </a:solidFill>
                <a:effectLst/>
                <a:latin typeface="Arial" charset="0"/>
                <a:ea typeface="+mn-ea"/>
                <a:cs typeface="+mn-cs"/>
                <a:hlinkClick r:id="rId3"/>
              </a:rPr>
              <a:t>求助编辑</a:t>
            </a:r>
            <a:r>
              <a:rPr lang="zh-CN" altLang="en-US" sz="1200" b="1" i="0" kern="1200" dirty="0" smtClean="0">
                <a:solidFill>
                  <a:schemeClr val="tx1"/>
                </a:solidFill>
                <a:effectLst/>
                <a:latin typeface="Arial" charset="0"/>
                <a:ea typeface="+mn-ea"/>
                <a:cs typeface="+mn-cs"/>
              </a:rPr>
              <a:t>百科名片</a:t>
            </a:r>
          </a:p>
          <a:p>
            <a:r>
              <a:rPr lang="zh-CN" altLang="en-US" sz="1200" b="0" i="0" kern="1200" dirty="0" smtClean="0">
                <a:solidFill>
                  <a:schemeClr val="tx1"/>
                </a:solidFill>
                <a:effectLst/>
                <a:latin typeface="Arial" charset="0"/>
                <a:ea typeface="+mn-ea"/>
                <a:cs typeface="+mn-cs"/>
              </a:rPr>
              <a:t>高德纳（</a:t>
            </a:r>
            <a:r>
              <a:rPr lang="en-US" altLang="zh-CN" sz="1200" b="0" i="0" kern="1200" dirty="0" smtClean="0">
                <a:solidFill>
                  <a:schemeClr val="tx1"/>
                </a:solidFill>
                <a:effectLst/>
                <a:latin typeface="Arial" charset="0"/>
                <a:ea typeface="+mn-ea"/>
                <a:cs typeface="+mn-cs"/>
              </a:rPr>
              <a:t>Donald Ervin Knuth</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1938</a:t>
            </a:r>
            <a:r>
              <a:rPr lang="zh-CN" altLang="en-US" sz="1200" b="0" i="0" kern="1200" dirty="0" smtClean="0">
                <a:solidFill>
                  <a:schemeClr val="tx1"/>
                </a:solidFill>
                <a:effectLst/>
                <a:latin typeface="Arial" charset="0"/>
                <a:ea typeface="+mn-ea"/>
                <a:cs typeface="+mn-cs"/>
              </a:rPr>
              <a:t>年），</a:t>
            </a:r>
            <a:r>
              <a:rPr lang="zh-CN" altLang="en-US" sz="1200" b="0" i="0" u="sng" kern="1200" dirty="0" smtClean="0">
                <a:solidFill>
                  <a:schemeClr val="tx1"/>
                </a:solidFill>
                <a:effectLst/>
                <a:latin typeface="Arial" charset="0"/>
                <a:ea typeface="+mn-ea"/>
                <a:cs typeface="+mn-cs"/>
                <a:hlinkClick r:id="rId4"/>
              </a:rPr>
              <a:t>美国</a:t>
            </a:r>
            <a:r>
              <a:rPr lang="zh-CN" altLang="en-US" sz="1200" b="0" i="0" kern="1200" dirty="0" smtClean="0">
                <a:solidFill>
                  <a:schemeClr val="tx1"/>
                </a:solidFill>
                <a:effectLst/>
                <a:latin typeface="Arial" charset="0"/>
                <a:ea typeface="+mn-ea"/>
                <a:cs typeface="+mn-cs"/>
              </a:rPr>
              <a:t>著名计算机科学家，斯坦福大学电脑系</a:t>
            </a:r>
            <a:r>
              <a:rPr lang="zh-CN" altLang="en-US" sz="1200" b="0" i="0" u="sng" kern="1200" dirty="0" smtClean="0">
                <a:solidFill>
                  <a:schemeClr val="tx1"/>
                </a:solidFill>
                <a:effectLst/>
                <a:latin typeface="Arial" charset="0"/>
                <a:ea typeface="+mn-ea"/>
                <a:cs typeface="+mn-cs"/>
                <a:hlinkClick r:id="rId5"/>
              </a:rPr>
              <a:t>荣誉教授</a:t>
            </a:r>
            <a:r>
              <a:rPr lang="zh-CN" altLang="en-US" sz="1200" b="0" i="0" kern="1200" dirty="0" smtClean="0">
                <a:solidFill>
                  <a:schemeClr val="tx1"/>
                </a:solidFill>
                <a:effectLst/>
                <a:latin typeface="Arial" charset="0"/>
                <a:ea typeface="+mn-ea"/>
                <a:cs typeface="+mn-cs"/>
              </a:rPr>
              <a:t>。高德纳教授被誉为现代计算机科学的鼻祖，在计算机科学及数学领域发表了多部具广泛影响的论文和著作，与</a:t>
            </a:r>
            <a:r>
              <a:rPr lang="en-US" altLang="zh-CN" sz="1200" b="0" i="0" kern="1200" dirty="0" err="1" smtClean="0">
                <a:solidFill>
                  <a:schemeClr val="tx1"/>
                </a:solidFill>
                <a:effectLst/>
                <a:latin typeface="Arial" charset="0"/>
                <a:ea typeface="+mn-ea"/>
                <a:cs typeface="+mn-cs"/>
              </a:rPr>
              <a:t>Edsger</a:t>
            </a:r>
            <a:r>
              <a:rPr lang="en-US" altLang="zh-CN" sz="1200" b="0" i="0" kern="1200" dirty="0" smtClean="0">
                <a:solidFill>
                  <a:schemeClr val="tx1"/>
                </a:solidFill>
                <a:effectLst/>
                <a:latin typeface="Arial" charset="0"/>
                <a:ea typeface="+mn-ea"/>
                <a:cs typeface="+mn-cs"/>
              </a:rPr>
              <a:t> </a:t>
            </a:r>
            <a:r>
              <a:rPr lang="en-US" altLang="zh-CN" sz="1200" b="0" i="0" kern="1200" dirty="0" err="1" smtClean="0">
                <a:solidFill>
                  <a:schemeClr val="tx1"/>
                </a:solidFill>
                <a:effectLst/>
                <a:latin typeface="Arial" charset="0"/>
                <a:ea typeface="+mn-ea"/>
                <a:cs typeface="+mn-cs"/>
              </a:rPr>
              <a:t>Wybe</a:t>
            </a:r>
            <a:r>
              <a:rPr lang="en-US" altLang="zh-CN" sz="1200" b="0" i="0" kern="1200" dirty="0" smtClean="0">
                <a:solidFill>
                  <a:schemeClr val="tx1"/>
                </a:solidFill>
                <a:effectLst/>
                <a:latin typeface="Arial" charset="0"/>
                <a:ea typeface="+mn-ea"/>
                <a:cs typeface="+mn-cs"/>
              </a:rPr>
              <a:t> </a:t>
            </a:r>
            <a:r>
              <a:rPr lang="en-US" altLang="zh-CN" sz="1200" b="0" i="0" kern="1200" dirty="0" err="1" smtClean="0">
                <a:solidFill>
                  <a:schemeClr val="tx1"/>
                </a:solidFill>
                <a:effectLst/>
                <a:latin typeface="Arial" charset="0"/>
                <a:ea typeface="+mn-ea"/>
                <a:cs typeface="+mn-cs"/>
              </a:rPr>
              <a:t>Dijkstra</a:t>
            </a:r>
            <a:r>
              <a:rPr lang="zh-CN" altLang="en-US" sz="1200" b="0" i="0" kern="1200" dirty="0" smtClean="0">
                <a:solidFill>
                  <a:schemeClr val="tx1"/>
                </a:solidFill>
                <a:effectLst/>
                <a:latin typeface="Arial" charset="0"/>
                <a:ea typeface="+mn-ea"/>
                <a:cs typeface="+mn-cs"/>
              </a:rPr>
              <a:t>并称为我们这个时代最伟大的计算机科学家的人。</a:t>
            </a:r>
          </a:p>
          <a:p>
            <a:r>
              <a:rPr lang="zh-CN" altLang="en-US" sz="1200" b="1" i="0" kern="1200" dirty="0" smtClean="0">
                <a:solidFill>
                  <a:schemeClr val="tx1"/>
                </a:solidFill>
                <a:effectLst/>
                <a:latin typeface="Arial" charset="0"/>
                <a:ea typeface="+mn-ea"/>
                <a:cs typeface="+mn-cs"/>
              </a:rPr>
              <a:t>中文名：</a:t>
            </a:r>
            <a:r>
              <a:rPr lang="zh-CN" altLang="en-US" sz="1200" b="0" i="0" kern="1200" dirty="0" smtClean="0">
                <a:solidFill>
                  <a:schemeClr val="tx1"/>
                </a:solidFill>
                <a:effectLst/>
                <a:latin typeface="Arial" charset="0"/>
                <a:ea typeface="+mn-ea"/>
                <a:cs typeface="+mn-cs"/>
              </a:rPr>
              <a:t>高德纳</a:t>
            </a:r>
            <a:r>
              <a:rPr lang="zh-CN" altLang="en-US" sz="1200" b="1" i="0" kern="1200" dirty="0" smtClean="0">
                <a:solidFill>
                  <a:schemeClr val="tx1"/>
                </a:solidFill>
                <a:effectLst/>
                <a:latin typeface="Arial" charset="0"/>
                <a:ea typeface="+mn-ea"/>
                <a:cs typeface="+mn-cs"/>
              </a:rPr>
              <a:t>国籍：</a:t>
            </a:r>
            <a:r>
              <a:rPr lang="zh-CN" altLang="en-US" sz="1200" b="0" i="0" kern="1200" dirty="0" smtClean="0">
                <a:solidFill>
                  <a:schemeClr val="tx1"/>
                </a:solidFill>
                <a:effectLst/>
                <a:latin typeface="Arial" charset="0"/>
                <a:ea typeface="+mn-ea"/>
                <a:cs typeface="+mn-cs"/>
              </a:rPr>
              <a:t>美国</a:t>
            </a:r>
            <a:r>
              <a:rPr lang="zh-CN" altLang="en-US" sz="1200" b="1" i="0" kern="1200" dirty="0" smtClean="0">
                <a:solidFill>
                  <a:schemeClr val="tx1"/>
                </a:solidFill>
                <a:effectLst/>
                <a:latin typeface="Arial" charset="0"/>
                <a:ea typeface="+mn-ea"/>
                <a:cs typeface="+mn-cs"/>
              </a:rPr>
              <a:t>职业：</a:t>
            </a:r>
            <a:r>
              <a:rPr lang="zh-CN" altLang="en-US" sz="1200" b="0" i="0" kern="1200" dirty="0" smtClean="0">
                <a:solidFill>
                  <a:schemeClr val="tx1"/>
                </a:solidFill>
                <a:effectLst/>
                <a:latin typeface="Arial" charset="0"/>
                <a:ea typeface="+mn-ea"/>
                <a:cs typeface="+mn-cs"/>
              </a:rPr>
              <a:t>计算机科学家</a:t>
            </a:r>
            <a:r>
              <a:rPr lang="zh-CN" altLang="en-US" sz="1200" b="1" i="0" kern="1200" dirty="0" smtClean="0">
                <a:solidFill>
                  <a:schemeClr val="tx1"/>
                </a:solidFill>
                <a:effectLst/>
                <a:latin typeface="Arial" charset="0"/>
                <a:ea typeface="+mn-ea"/>
                <a:cs typeface="+mn-cs"/>
              </a:rPr>
              <a:t>毕业院校：</a:t>
            </a:r>
            <a:r>
              <a:rPr lang="zh-CN" altLang="en-US" sz="1200" b="0" i="0" kern="1200" dirty="0" smtClean="0">
                <a:solidFill>
                  <a:schemeClr val="tx1"/>
                </a:solidFill>
                <a:effectLst/>
                <a:latin typeface="Arial" charset="0"/>
                <a:ea typeface="+mn-ea"/>
                <a:cs typeface="+mn-cs"/>
              </a:rPr>
              <a:t>美国加州大学</a:t>
            </a:r>
            <a:r>
              <a:rPr lang="zh-CN" altLang="en-US" sz="1200" b="1" i="0" kern="1200" dirty="0" smtClean="0">
                <a:solidFill>
                  <a:schemeClr val="tx1"/>
                </a:solidFill>
                <a:effectLst/>
                <a:latin typeface="Arial" charset="0"/>
                <a:ea typeface="+mn-ea"/>
                <a:cs typeface="+mn-cs"/>
              </a:rPr>
              <a:t>代表作品：</a:t>
            </a:r>
            <a:r>
              <a:rPr lang="en-US" altLang="zh-CN" sz="1200" b="0" i="0" kern="1200" dirty="0" smtClean="0">
                <a:solidFill>
                  <a:schemeClr val="tx1"/>
                </a:solidFill>
                <a:effectLst/>
                <a:latin typeface="Arial" charset="0"/>
                <a:ea typeface="+mn-ea"/>
                <a:cs typeface="+mn-cs"/>
              </a:rPr>
              <a:t>The Art of Computer Programming </a:t>
            </a:r>
            <a:r>
              <a:rPr lang="zh-CN" altLang="en-US" sz="1200" b="0" i="0" kern="1200" dirty="0" smtClean="0">
                <a:solidFill>
                  <a:schemeClr val="tx1"/>
                </a:solidFill>
                <a:effectLst/>
                <a:latin typeface="Arial" charset="0"/>
                <a:ea typeface="+mn-ea"/>
                <a:cs typeface="+mn-cs"/>
              </a:rPr>
              <a:t>等</a:t>
            </a:r>
          </a:p>
          <a:p>
            <a:r>
              <a:rPr lang="zh-CN" altLang="en-US" sz="1200" b="1" i="0" kern="1200" dirty="0" smtClean="0">
                <a:solidFill>
                  <a:schemeClr val="tx1"/>
                </a:solidFill>
                <a:effectLst/>
                <a:latin typeface="Arial" charset="0"/>
                <a:ea typeface="+mn-ea"/>
                <a:cs typeface="+mn-cs"/>
              </a:rPr>
              <a:t>目录</a:t>
            </a:r>
          </a:p>
          <a:p>
            <a:r>
              <a:rPr lang="zh-CN" altLang="en-US" sz="1200" b="0" i="0" u="sng" kern="1200" dirty="0" smtClean="0">
                <a:solidFill>
                  <a:schemeClr val="tx1"/>
                </a:solidFill>
                <a:effectLst/>
                <a:latin typeface="Arial" charset="0"/>
                <a:ea typeface="+mn-ea"/>
                <a:cs typeface="+mn-cs"/>
                <a:hlinkClick r:id="rId3"/>
              </a:rPr>
              <a:t>人物简介高德纳</a:t>
            </a:r>
            <a:r>
              <a:rPr lang="en-US" altLang="zh-CN" sz="1200" b="0" i="0" u="sng" kern="1200" dirty="0" smtClean="0">
                <a:solidFill>
                  <a:schemeClr val="tx1"/>
                </a:solidFill>
                <a:effectLst/>
                <a:latin typeface="Arial" charset="0"/>
                <a:ea typeface="+mn-ea"/>
                <a:cs typeface="+mn-cs"/>
                <a:hlinkClick r:id="rId3"/>
              </a:rPr>
              <a:t>——</a:t>
            </a:r>
            <a:r>
              <a:rPr lang="zh-CN" altLang="en-US" sz="1200" b="0" i="0" u="sng" kern="1200" dirty="0" smtClean="0">
                <a:solidFill>
                  <a:schemeClr val="tx1"/>
                </a:solidFill>
                <a:effectLst/>
                <a:latin typeface="Arial" charset="0"/>
                <a:ea typeface="+mn-ea"/>
                <a:cs typeface="+mn-cs"/>
                <a:hlinkClick r:id="rId3"/>
              </a:rPr>
              <a:t>我就是上帝高德纳咨询公司高德纳</a:t>
            </a:r>
            <a:r>
              <a:rPr lang="en-US" altLang="zh-CN" sz="1200" b="0" i="0" u="sng" kern="1200" dirty="0" smtClean="0">
                <a:solidFill>
                  <a:schemeClr val="tx1"/>
                </a:solidFill>
                <a:effectLst/>
                <a:latin typeface="Arial" charset="0"/>
                <a:ea typeface="+mn-ea"/>
                <a:cs typeface="+mn-cs"/>
                <a:hlinkClick r:id="rId3"/>
              </a:rPr>
              <a:t>-</a:t>
            </a:r>
            <a:r>
              <a:rPr lang="zh-CN" altLang="en-US" sz="1200" b="0" i="0" u="sng" kern="1200" dirty="0" smtClean="0">
                <a:solidFill>
                  <a:schemeClr val="tx1"/>
                </a:solidFill>
                <a:effectLst/>
                <a:latin typeface="Arial" charset="0"/>
                <a:ea typeface="+mn-ea"/>
                <a:cs typeface="+mn-cs"/>
                <a:hlinkClick r:id="rId3"/>
              </a:rPr>
              <a:t>简历</a:t>
            </a:r>
            <a:r>
              <a:rPr lang="zh-CN" altLang="en-US" sz="1200" b="0" i="0" kern="1200" dirty="0" smtClean="0">
                <a:solidFill>
                  <a:schemeClr val="tx1"/>
                </a:solidFill>
                <a:effectLst/>
                <a:latin typeface="Arial" charset="0"/>
                <a:ea typeface="+mn-ea"/>
                <a:cs typeface="+mn-cs"/>
              </a:rPr>
              <a:t>展开</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人物简介</a:t>
            </a:r>
          </a:p>
          <a:p>
            <a:pPr latinLnBrk="1"/>
            <a:r>
              <a:rPr lang="zh-CN" altLang="en-US" sz="1200" b="0" i="0" kern="1200" dirty="0" smtClean="0">
                <a:solidFill>
                  <a:schemeClr val="tx1"/>
                </a:solidFill>
                <a:effectLst/>
                <a:latin typeface="Arial" charset="0"/>
                <a:ea typeface="+mn-ea"/>
                <a:cs typeface="+mn-cs"/>
              </a:rPr>
              <a:t>　　</a:t>
            </a:r>
            <a:r>
              <a:rPr lang="zh-CN" altLang="en-US" sz="1200" b="0" i="0" u="none" strike="noStrike" kern="1200" dirty="0" smtClean="0">
                <a:solidFill>
                  <a:schemeClr val="tx1"/>
                </a:solidFill>
                <a:effectLst/>
                <a:latin typeface="Arial" charset="0"/>
                <a:ea typeface="+mn-ea"/>
                <a:cs typeface="+mn-cs"/>
                <a:hlinkClick r:id="rId6" tooltip="查看图片"/>
              </a:rPr>
              <a:t>  </a:t>
            </a:r>
            <a:endParaRPr lang="zh-CN" altLang="en-US"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高德纳还是</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（中译本</a:t>
            </a:r>
            <a:r>
              <a:rPr lang="en-US" altLang="zh-CN" sz="1200" b="0" i="0" kern="1200" dirty="0" smtClean="0">
                <a:solidFill>
                  <a:schemeClr val="tx1"/>
                </a:solidFill>
                <a:effectLst/>
                <a:latin typeface="Arial" charset="0"/>
                <a:ea typeface="+mn-ea"/>
                <a:cs typeface="+mn-cs"/>
              </a:rPr>
              <a:t>《</a:t>
            </a:r>
            <a:r>
              <a:rPr lang="zh-CN" altLang="en-US" sz="1200" b="0" i="0" u="sng" kern="1200" dirty="0" smtClean="0">
                <a:solidFill>
                  <a:schemeClr val="tx1"/>
                </a:solidFill>
                <a:effectLst/>
                <a:latin typeface="Arial" charset="0"/>
                <a:ea typeface="+mn-ea"/>
                <a:cs typeface="+mn-cs"/>
                <a:hlinkClick r:id="rId7"/>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）的作者以及</a:t>
            </a:r>
            <a:r>
              <a:rPr lang="en-US" altLang="zh-CN" sz="1200" b="0" i="0" kern="1200" dirty="0" err="1"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和</a:t>
            </a:r>
            <a:r>
              <a:rPr lang="en-US" altLang="zh-CN" sz="1200" b="0" i="0" kern="1200" dirty="0" err="1" smtClean="0">
                <a:solidFill>
                  <a:schemeClr val="tx1"/>
                </a:solidFill>
                <a:effectLst/>
                <a:latin typeface="Arial" charset="0"/>
                <a:ea typeface="+mn-ea"/>
                <a:cs typeface="+mn-cs"/>
              </a:rPr>
              <a:t>Metafont</a:t>
            </a:r>
            <a:r>
              <a:rPr lang="zh-CN" altLang="en-US" sz="1200" b="0" i="0" kern="1200" dirty="0" smtClean="0">
                <a:solidFill>
                  <a:schemeClr val="tx1"/>
                </a:solidFill>
                <a:effectLst/>
                <a:latin typeface="Arial" charset="0"/>
                <a:ea typeface="+mn-ea"/>
                <a:cs typeface="+mn-cs"/>
              </a:rPr>
              <a:t>排版软件的发明人。</a:t>
            </a:r>
            <a:r>
              <a:rPr lang="zh-CN" altLang="en-US" sz="1200" b="1" i="0" kern="1200" dirty="0" smtClean="0">
                <a:solidFill>
                  <a:schemeClr val="tx1"/>
                </a:solidFill>
                <a:effectLst/>
                <a:latin typeface="Arial" charset="0"/>
                <a:ea typeface="+mn-ea"/>
                <a:cs typeface="+mn-cs"/>
              </a:rPr>
              <a:t>经历</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年高德纳获得</a:t>
            </a:r>
            <a:r>
              <a:rPr lang="zh-CN" altLang="en-US" sz="1200" b="0" i="0" u="sng" kern="1200" dirty="0" smtClean="0">
                <a:solidFill>
                  <a:schemeClr val="tx1"/>
                </a:solidFill>
                <a:effectLst/>
                <a:latin typeface="Arial" charset="0"/>
                <a:ea typeface="+mn-ea"/>
                <a:cs typeface="+mn-cs"/>
                <a:hlinkClick r:id="rId8"/>
              </a:rPr>
              <a:t>加州</a:t>
            </a:r>
            <a:r>
              <a:rPr lang="zh-CN" altLang="en-US" sz="1200" b="0" i="0" kern="1200" dirty="0" smtClean="0">
                <a:solidFill>
                  <a:schemeClr val="tx1"/>
                </a:solidFill>
                <a:effectLst/>
                <a:latin typeface="Arial" charset="0"/>
                <a:ea typeface="+mn-ea"/>
                <a:cs typeface="+mn-cs"/>
              </a:rPr>
              <a:t>理工数学博士学位，之后留校任教，并在数学领域取得多项成就。与此同时高德纳也开始研究</a:t>
            </a:r>
            <a:r>
              <a:rPr lang="zh-CN" altLang="en-US" sz="1200" b="0" i="0" u="sng" kern="1200" dirty="0" smtClean="0">
                <a:solidFill>
                  <a:schemeClr val="tx1"/>
                </a:solidFill>
                <a:effectLst/>
                <a:latin typeface="Arial" charset="0"/>
                <a:ea typeface="+mn-ea"/>
                <a:cs typeface="+mn-cs"/>
                <a:hlinkClick r:id="rId9"/>
              </a:rPr>
              <a:t>计算机程序设计</a:t>
            </a:r>
            <a:r>
              <a:rPr lang="zh-CN" altLang="en-US" sz="1200" b="0" i="0" kern="1200" dirty="0" smtClean="0">
                <a:solidFill>
                  <a:schemeClr val="tx1"/>
                </a:solidFill>
                <a:effectLst/>
                <a:latin typeface="Arial" charset="0"/>
                <a:ea typeface="+mn-ea"/>
                <a:cs typeface="+mn-cs"/>
              </a:rPr>
              <a:t>，并预备出版一本有关</a:t>
            </a:r>
            <a:r>
              <a:rPr lang="zh-CN" altLang="en-US" sz="1200" b="0" i="0" u="sng" kern="1200" dirty="0" smtClean="0">
                <a:solidFill>
                  <a:schemeClr val="tx1"/>
                </a:solidFill>
                <a:effectLst/>
                <a:latin typeface="Arial" charset="0"/>
                <a:ea typeface="+mn-ea"/>
                <a:cs typeface="+mn-cs"/>
                <a:hlinkClick r:id="rId10"/>
              </a:rPr>
              <a:t>编译器</a:t>
            </a:r>
            <a:r>
              <a:rPr lang="zh-CN" altLang="en-US" sz="1200" b="0" i="0" kern="1200" dirty="0" smtClean="0">
                <a:solidFill>
                  <a:schemeClr val="tx1"/>
                </a:solidFill>
                <a:effectLst/>
                <a:latin typeface="Arial" charset="0"/>
                <a:ea typeface="+mn-ea"/>
                <a:cs typeface="+mn-cs"/>
              </a:rPr>
              <a:t>的书籍。</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年，当高德纳的著作已经长达</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多页时，他与出版商商定，编撰一部完整系统地介绍计算机程序设计的巨著</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。目前该书已经出版了三卷，并对计算机领域产生了深远的影响。</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美国科学家</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杂志曾将该书与爱因斯坦的相对论，</a:t>
            </a:r>
            <a:r>
              <a:rPr lang="zh-CN" altLang="en-US" sz="1200" b="0" i="0" u="sng" kern="1200" dirty="0" smtClean="0">
                <a:solidFill>
                  <a:schemeClr val="tx1"/>
                </a:solidFill>
                <a:effectLst/>
                <a:latin typeface="Arial" charset="0"/>
                <a:ea typeface="+mn-ea"/>
                <a:cs typeface="+mn-cs"/>
                <a:hlinkClick r:id="rId11"/>
              </a:rPr>
              <a:t>达克</a:t>
            </a:r>
            <a:r>
              <a:rPr lang="zh-CN" altLang="en-US" sz="1200" b="0" i="0" kern="1200" dirty="0" smtClean="0">
                <a:solidFill>
                  <a:schemeClr val="tx1"/>
                </a:solidFill>
                <a:effectLst/>
                <a:latin typeface="Arial" charset="0"/>
                <a:ea typeface="+mn-ea"/>
                <a:cs typeface="+mn-cs"/>
              </a:rPr>
              <a:t>的量子力学论等书并列为</a:t>
            </a:r>
            <a:r>
              <a:rPr lang="en-US" altLang="zh-CN" sz="1200" b="0" i="0" kern="1200" dirty="0" smtClean="0">
                <a:solidFill>
                  <a:schemeClr val="tx1"/>
                </a:solidFill>
                <a:effectLst/>
                <a:latin typeface="Arial" charset="0"/>
                <a:ea typeface="+mn-ea"/>
                <a:cs typeface="+mn-cs"/>
              </a:rPr>
              <a:t>20</a:t>
            </a:r>
            <a:r>
              <a:rPr lang="zh-CN" altLang="en-US" sz="1200" b="0" i="0" kern="1200" dirty="0" smtClean="0">
                <a:solidFill>
                  <a:schemeClr val="tx1"/>
                </a:solidFill>
                <a:effectLst/>
                <a:latin typeface="Arial" charset="0"/>
                <a:ea typeface="+mn-ea"/>
                <a:cs typeface="+mn-cs"/>
              </a:rPr>
              <a:t>世纪科学界最重要的</a:t>
            </a:r>
            <a:r>
              <a:rPr lang="en-US" altLang="zh-CN" sz="1200" b="0" i="0" kern="1200" dirty="0" smtClean="0">
                <a:solidFill>
                  <a:schemeClr val="tx1"/>
                </a:solidFill>
                <a:effectLst/>
                <a:latin typeface="Arial" charset="0"/>
                <a:ea typeface="+mn-ea"/>
                <a:cs typeface="+mn-cs"/>
              </a:rPr>
              <a:t>12</a:t>
            </a:r>
            <a:r>
              <a:rPr lang="zh-CN" altLang="en-US" sz="1200" b="0" i="0" kern="1200" dirty="0" smtClean="0">
                <a:solidFill>
                  <a:schemeClr val="tx1"/>
                </a:solidFill>
                <a:effectLst/>
                <a:latin typeface="Arial" charset="0"/>
                <a:ea typeface="+mn-ea"/>
                <a:cs typeface="+mn-cs"/>
              </a:rPr>
              <a:t>本书之一。</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年高德纳受聘成为斯坦福大学计算机系教授。在担任该职务期间他又开发了</a:t>
            </a:r>
            <a:r>
              <a:rPr lang="en-US" altLang="zh-CN" sz="1200" b="0" i="0" kern="1200" dirty="0" err="1"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排版软件，成为今天大多数科技书籍使用的排版程序。除此之外高德纳还在计算机领域作出了多项贡献，例如</a:t>
            </a:r>
            <a:r>
              <a:rPr lang="en-US" altLang="zh-CN" sz="1200" b="0" i="0" kern="1200" dirty="0" smtClean="0">
                <a:solidFill>
                  <a:schemeClr val="tx1"/>
                </a:solidFill>
                <a:effectLst/>
                <a:latin typeface="Arial" charset="0"/>
                <a:ea typeface="+mn-ea"/>
                <a:cs typeface="+mn-cs"/>
              </a:rPr>
              <a:t>LR parsing theory, Knuth-</a:t>
            </a:r>
            <a:r>
              <a:rPr lang="en-US" altLang="zh-CN" sz="1200" b="0" i="0" kern="1200" dirty="0" err="1" smtClean="0">
                <a:solidFill>
                  <a:schemeClr val="tx1"/>
                </a:solidFill>
                <a:effectLst/>
                <a:latin typeface="Arial" charset="0"/>
                <a:ea typeface="+mn-ea"/>
                <a:cs typeface="+mn-cs"/>
              </a:rPr>
              <a:t>Moris</a:t>
            </a:r>
            <a:r>
              <a:rPr lang="en-US" altLang="zh-CN" sz="1200" b="0" i="0" kern="1200" dirty="0" smtClean="0">
                <a:solidFill>
                  <a:schemeClr val="tx1"/>
                </a:solidFill>
                <a:effectLst/>
                <a:latin typeface="Arial" charset="0"/>
                <a:ea typeface="+mn-ea"/>
                <a:cs typeface="+mn-cs"/>
              </a:rPr>
              <a:t>-</a:t>
            </a:r>
            <a:r>
              <a:rPr lang="en-US" altLang="zh-CN" sz="1200" b="0" i="0" kern="1200" dirty="0" err="1" smtClean="0">
                <a:solidFill>
                  <a:schemeClr val="tx1"/>
                </a:solidFill>
                <a:effectLst/>
                <a:latin typeface="Arial" charset="0"/>
                <a:ea typeface="+mn-ea"/>
                <a:cs typeface="+mn-cs"/>
              </a:rPr>
              <a:t>Patt</a:t>
            </a:r>
            <a:r>
              <a:rPr lang="en-US" altLang="zh-CN" sz="1200" b="0" i="0" kern="1200" dirty="0" smtClean="0">
                <a:solidFill>
                  <a:schemeClr val="tx1"/>
                </a:solidFill>
                <a:effectLst/>
                <a:latin typeface="Arial" charset="0"/>
                <a:ea typeface="+mn-ea"/>
                <a:cs typeface="+mn-cs"/>
              </a:rPr>
              <a:t> pattern</a:t>
            </a:r>
            <a:r>
              <a:rPr lang="zh-CN" altLang="en-US" sz="1200" b="0" i="0" kern="1200" dirty="0" smtClean="0">
                <a:solidFill>
                  <a:schemeClr val="tx1"/>
                </a:solidFill>
                <a:effectLst/>
                <a:latin typeface="Arial" charset="0"/>
                <a:ea typeface="+mn-ea"/>
                <a:cs typeface="+mn-cs"/>
              </a:rPr>
              <a:t>等。</a:t>
            </a:r>
            <a:r>
              <a:rPr lang="zh-CN" altLang="en-US" sz="1200" b="1" i="0" kern="1200" dirty="0" smtClean="0">
                <a:solidFill>
                  <a:schemeClr val="tx1"/>
                </a:solidFill>
                <a:effectLst/>
                <a:latin typeface="Arial" charset="0"/>
                <a:ea typeface="+mn-ea"/>
                <a:cs typeface="+mn-cs"/>
              </a:rPr>
              <a:t>荣誉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1971</a:t>
            </a:r>
            <a:r>
              <a:rPr lang="zh-CN" altLang="en-US" sz="1200" b="0" i="0" kern="1200" dirty="0" smtClean="0">
                <a:solidFill>
                  <a:schemeClr val="tx1"/>
                </a:solidFill>
                <a:effectLst/>
                <a:latin typeface="Arial" charset="0"/>
                <a:ea typeface="+mn-ea"/>
                <a:cs typeface="+mn-cs"/>
              </a:rPr>
              <a:t>年获首届计算机协会</a:t>
            </a:r>
            <a:r>
              <a:rPr lang="en-US" altLang="zh-CN" sz="1200" b="0" i="0" kern="1200" dirty="0" smtClean="0">
                <a:solidFill>
                  <a:schemeClr val="tx1"/>
                </a:solidFill>
                <a:effectLst/>
                <a:latin typeface="Arial" charset="0"/>
                <a:ea typeface="+mn-ea"/>
                <a:cs typeface="+mn-cs"/>
              </a:rPr>
              <a:t>(Association for Computing Machinery)Grace Murray Hopper</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1973</a:t>
            </a:r>
            <a:r>
              <a:rPr lang="zh-CN" altLang="en-US" sz="1200" b="0" i="0" kern="1200" dirty="0" smtClean="0">
                <a:solidFill>
                  <a:schemeClr val="tx1"/>
                </a:solidFill>
                <a:effectLst/>
                <a:latin typeface="Arial" charset="0"/>
                <a:ea typeface="+mn-ea"/>
                <a:cs typeface="+mn-cs"/>
              </a:rPr>
              <a:t>年当选为</a:t>
            </a:r>
            <a:r>
              <a:rPr lang="zh-CN" altLang="en-US" sz="1200" b="0" i="0" u="sng" kern="1200" dirty="0" smtClean="0">
                <a:solidFill>
                  <a:schemeClr val="tx1"/>
                </a:solidFill>
                <a:effectLst/>
                <a:latin typeface="Arial" charset="0"/>
                <a:ea typeface="+mn-ea"/>
                <a:cs typeface="+mn-cs"/>
                <a:hlinkClick r:id="rId4"/>
              </a:rPr>
              <a:t>美国</a:t>
            </a:r>
            <a:r>
              <a:rPr lang="zh-CN" altLang="en-US" sz="1200" b="0" i="0" kern="1200" dirty="0" smtClean="0">
                <a:solidFill>
                  <a:schemeClr val="tx1"/>
                </a:solidFill>
                <a:effectLst/>
                <a:latin typeface="Arial" charset="0"/>
                <a:ea typeface="+mn-ea"/>
                <a:cs typeface="+mn-cs"/>
              </a:rPr>
              <a:t>科学艺术学院院士</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1974</a:t>
            </a:r>
            <a:r>
              <a:rPr lang="zh-CN" altLang="en-US" sz="1200" b="0" i="0" kern="1200" dirty="0" smtClean="0">
                <a:solidFill>
                  <a:schemeClr val="tx1"/>
                </a:solidFill>
                <a:effectLst/>
                <a:latin typeface="Arial" charset="0"/>
                <a:ea typeface="+mn-ea"/>
                <a:cs typeface="+mn-cs"/>
              </a:rPr>
              <a:t>年获计算机协会图灵奖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1975</a:t>
            </a:r>
            <a:r>
              <a:rPr lang="zh-CN" altLang="en-US" sz="1200" b="0" i="0" kern="1200" dirty="0" smtClean="0">
                <a:solidFill>
                  <a:schemeClr val="tx1"/>
                </a:solidFill>
                <a:effectLst/>
                <a:latin typeface="Arial" charset="0"/>
                <a:ea typeface="+mn-ea"/>
                <a:cs typeface="+mn-cs"/>
              </a:rPr>
              <a:t>年当选为</a:t>
            </a:r>
            <a:r>
              <a:rPr lang="zh-CN" altLang="en-US" sz="1200" b="0" i="0" u="sng" kern="1200" dirty="0" smtClean="0">
                <a:solidFill>
                  <a:schemeClr val="tx1"/>
                </a:solidFill>
                <a:effectLst/>
                <a:latin typeface="Arial" charset="0"/>
                <a:ea typeface="+mn-ea"/>
                <a:cs typeface="+mn-cs"/>
                <a:hlinkClick r:id="rId12"/>
              </a:rPr>
              <a:t>美国国家科学院院士</a:t>
            </a:r>
            <a:endParaRPr lang="zh-CN" altLang="en-US"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　　同年荣获</a:t>
            </a:r>
            <a:r>
              <a:rPr lang="zh-CN" altLang="en-US" sz="1200" b="0" i="0" u="sng" kern="1200" dirty="0" smtClean="0">
                <a:solidFill>
                  <a:schemeClr val="tx1"/>
                </a:solidFill>
                <a:effectLst/>
                <a:latin typeface="Arial" charset="0"/>
                <a:ea typeface="+mn-ea"/>
                <a:cs typeface="+mn-cs"/>
                <a:hlinkClick r:id="rId13"/>
              </a:rPr>
              <a:t>美国数学协会</a:t>
            </a:r>
            <a:r>
              <a:rPr lang="en-US" altLang="zh-CN" sz="1200" b="0" i="0" kern="1200" dirty="0" smtClean="0">
                <a:solidFill>
                  <a:schemeClr val="tx1"/>
                </a:solidFill>
                <a:effectLst/>
                <a:latin typeface="Arial" charset="0"/>
                <a:ea typeface="+mn-ea"/>
                <a:cs typeface="+mn-cs"/>
              </a:rPr>
              <a:t>(MAA)Lester R. Ford</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年获卡特总统颁发美国科学奖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1981</a:t>
            </a:r>
            <a:r>
              <a:rPr lang="zh-CN" altLang="en-US" sz="1200" b="0" i="0" kern="1200" dirty="0" smtClean="0">
                <a:solidFill>
                  <a:schemeClr val="tx1"/>
                </a:solidFill>
                <a:effectLst/>
                <a:latin typeface="Arial" charset="0"/>
                <a:ea typeface="+mn-ea"/>
                <a:cs typeface="+mn-cs"/>
              </a:rPr>
              <a:t>年当选为美国工程院院士</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1982</a:t>
            </a:r>
            <a:r>
              <a:rPr lang="zh-CN" altLang="en-US" sz="1200" b="0" i="0" kern="1200" dirty="0" smtClean="0">
                <a:solidFill>
                  <a:schemeClr val="tx1"/>
                </a:solidFill>
                <a:effectLst/>
                <a:latin typeface="Arial" charset="0"/>
                <a:ea typeface="+mn-ea"/>
                <a:cs typeface="+mn-cs"/>
              </a:rPr>
              <a:t>年获计算机先锋奖</a:t>
            </a:r>
            <a:r>
              <a:rPr lang="en-US" altLang="zh-CN" sz="1200" b="0" i="0" kern="1200" dirty="0" smtClean="0">
                <a:solidFill>
                  <a:schemeClr val="tx1"/>
                </a:solidFill>
                <a:effectLst/>
                <a:latin typeface="Arial" charset="0"/>
                <a:ea typeface="+mn-ea"/>
                <a:cs typeface="+mn-cs"/>
              </a:rPr>
              <a:t>(Computer Pioneer Award)</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1982</a:t>
            </a:r>
            <a:r>
              <a:rPr lang="zh-CN" altLang="en-US" sz="1200" b="0" i="0" kern="1200" dirty="0" smtClean="0">
                <a:solidFill>
                  <a:schemeClr val="tx1"/>
                </a:solidFill>
                <a:effectLst/>
                <a:latin typeface="Arial" charset="0"/>
                <a:ea typeface="+mn-ea"/>
                <a:cs typeface="+mn-cs"/>
              </a:rPr>
              <a:t>年成为</a:t>
            </a:r>
            <a:r>
              <a:rPr lang="en-US" altLang="zh-CN" sz="1200" b="0" i="0" kern="1200" dirty="0" smtClean="0">
                <a:solidFill>
                  <a:schemeClr val="tx1"/>
                </a:solidFill>
                <a:effectLst/>
                <a:latin typeface="Arial" charset="0"/>
                <a:ea typeface="+mn-ea"/>
                <a:cs typeface="+mn-cs"/>
              </a:rPr>
              <a:t>IEEE</a:t>
            </a:r>
            <a:r>
              <a:rPr lang="zh-CN" altLang="en-US" sz="1200" b="0" i="0" kern="1200" dirty="0" smtClean="0">
                <a:solidFill>
                  <a:schemeClr val="tx1"/>
                </a:solidFill>
                <a:effectLst/>
                <a:latin typeface="Arial" charset="0"/>
                <a:ea typeface="+mn-ea"/>
                <a:cs typeface="+mn-cs"/>
              </a:rPr>
              <a:t>荣誉会员</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1986</a:t>
            </a:r>
            <a:r>
              <a:rPr lang="zh-CN" altLang="en-US" sz="1200" b="0" i="0" kern="1200" dirty="0" smtClean="0">
                <a:solidFill>
                  <a:schemeClr val="tx1"/>
                </a:solidFill>
                <a:effectLst/>
                <a:latin typeface="Arial" charset="0"/>
                <a:ea typeface="+mn-ea"/>
                <a:cs typeface="+mn-cs"/>
              </a:rPr>
              <a:t>年荣获</a:t>
            </a:r>
            <a:r>
              <a:rPr lang="zh-CN" altLang="en-US" sz="1200" b="0" i="0" u="sng" kern="1200" dirty="0" smtClean="0">
                <a:solidFill>
                  <a:schemeClr val="tx1"/>
                </a:solidFill>
                <a:effectLst/>
                <a:latin typeface="Arial" charset="0"/>
                <a:ea typeface="+mn-ea"/>
                <a:cs typeface="+mn-cs"/>
                <a:hlinkClick r:id="rId14"/>
              </a:rPr>
              <a:t>美国数学学会</a:t>
            </a:r>
            <a:r>
              <a:rPr lang="en-US" altLang="zh-CN" sz="1200" b="0" i="0" kern="1200" dirty="0" smtClean="0">
                <a:solidFill>
                  <a:schemeClr val="tx1"/>
                </a:solidFill>
                <a:effectLst/>
                <a:latin typeface="Arial" charset="0"/>
                <a:ea typeface="+mn-ea"/>
                <a:cs typeface="+mn-cs"/>
              </a:rPr>
              <a:t>(AMS)Steele Award</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1988</a:t>
            </a:r>
            <a:r>
              <a:rPr lang="zh-CN" altLang="en-US" sz="1200" b="0" i="0" kern="1200" dirty="0" smtClean="0">
                <a:solidFill>
                  <a:schemeClr val="tx1"/>
                </a:solidFill>
                <a:effectLst/>
                <a:latin typeface="Arial" charset="0"/>
                <a:ea typeface="+mn-ea"/>
                <a:cs typeface="+mn-cs"/>
              </a:rPr>
              <a:t>年获</a:t>
            </a:r>
            <a:r>
              <a:rPr lang="zh-CN" altLang="en-US" sz="1200" b="0" i="0" u="sng" kern="1200" dirty="0" smtClean="0">
                <a:solidFill>
                  <a:schemeClr val="tx1"/>
                </a:solidFill>
                <a:effectLst/>
                <a:latin typeface="Arial" charset="0"/>
                <a:ea typeface="+mn-ea"/>
                <a:cs typeface="+mn-cs"/>
                <a:hlinkClick r:id="rId15"/>
              </a:rPr>
              <a:t>富兰克林</a:t>
            </a:r>
            <a:r>
              <a:rPr lang="zh-CN" altLang="en-US" sz="1200" b="0" i="0" kern="1200" dirty="0" smtClean="0">
                <a:solidFill>
                  <a:schemeClr val="tx1"/>
                </a:solidFill>
                <a:effectLst/>
                <a:latin typeface="Arial" charset="0"/>
                <a:ea typeface="+mn-ea"/>
                <a:cs typeface="+mn-cs"/>
              </a:rPr>
              <a:t>奖</a:t>
            </a:r>
            <a:r>
              <a:rPr lang="en-US" altLang="zh-CN" sz="1200" b="0" i="0" kern="1200" dirty="0" smtClean="0">
                <a:solidFill>
                  <a:schemeClr val="tx1"/>
                </a:solidFill>
                <a:effectLst/>
                <a:latin typeface="Arial" charset="0"/>
                <a:ea typeface="+mn-ea"/>
                <a:cs typeface="+mn-cs"/>
              </a:rPr>
              <a:t>(Franklin Medal)</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1994</a:t>
            </a:r>
            <a:r>
              <a:rPr lang="zh-CN" altLang="en-US" sz="1200" b="0" i="0" kern="1200" dirty="0" smtClean="0">
                <a:solidFill>
                  <a:schemeClr val="tx1"/>
                </a:solidFill>
                <a:effectLst/>
                <a:latin typeface="Arial" charset="0"/>
                <a:ea typeface="+mn-ea"/>
                <a:cs typeface="+mn-cs"/>
              </a:rPr>
              <a:t>年获瑞典科学院</a:t>
            </a:r>
            <a:r>
              <a:rPr lang="en-US" altLang="zh-CN" sz="1200" b="0" i="0" kern="1200" dirty="0" err="1" smtClean="0">
                <a:solidFill>
                  <a:schemeClr val="tx1"/>
                </a:solidFill>
                <a:effectLst/>
                <a:latin typeface="Arial" charset="0"/>
                <a:ea typeface="+mn-ea"/>
                <a:cs typeface="+mn-cs"/>
              </a:rPr>
              <a:t>Adelskold</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1995</a:t>
            </a:r>
            <a:r>
              <a:rPr lang="zh-CN" altLang="en-US" sz="1200" b="0" i="0" kern="1200" dirty="0" smtClean="0">
                <a:solidFill>
                  <a:schemeClr val="tx1"/>
                </a:solidFill>
                <a:effectLst/>
                <a:latin typeface="Arial" charset="0"/>
                <a:ea typeface="+mn-ea"/>
                <a:cs typeface="+mn-cs"/>
              </a:rPr>
              <a:t>年获</a:t>
            </a:r>
            <a:r>
              <a:rPr lang="en-US" altLang="zh-CN" sz="1200" b="0" i="0" kern="1200" dirty="0" smtClean="0">
                <a:solidFill>
                  <a:schemeClr val="tx1"/>
                </a:solidFill>
                <a:effectLst/>
                <a:latin typeface="Arial" charset="0"/>
                <a:ea typeface="+mn-ea"/>
                <a:cs typeface="+mn-cs"/>
              </a:rPr>
              <a:t>IEEE John von </a:t>
            </a:r>
            <a:r>
              <a:rPr lang="en-US" altLang="zh-CN" sz="1200" b="0" i="0" kern="1200" dirty="0" err="1" smtClean="0">
                <a:solidFill>
                  <a:schemeClr val="tx1"/>
                </a:solidFill>
                <a:effectLst/>
                <a:latin typeface="Arial" charset="0"/>
                <a:ea typeface="+mn-ea"/>
                <a:cs typeface="+mn-cs"/>
              </a:rPr>
              <a:t>Newmann</a:t>
            </a:r>
            <a:r>
              <a:rPr lang="zh-CN" altLang="en-US" sz="1200" b="0" i="0" kern="1200" dirty="0" smtClean="0">
                <a:solidFill>
                  <a:schemeClr val="tx1"/>
                </a:solidFill>
                <a:effectLst/>
                <a:latin typeface="Arial" charset="0"/>
                <a:ea typeface="+mn-ea"/>
                <a:cs typeface="+mn-cs"/>
              </a:rPr>
              <a:t>奖</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1996</a:t>
            </a:r>
            <a:r>
              <a:rPr lang="zh-CN" altLang="en-US" sz="1200" b="0" i="0" kern="1200" dirty="0" smtClean="0">
                <a:solidFill>
                  <a:schemeClr val="tx1"/>
                </a:solidFill>
                <a:effectLst/>
                <a:latin typeface="Arial" charset="0"/>
                <a:ea typeface="+mn-ea"/>
                <a:cs typeface="+mn-cs"/>
              </a:rPr>
              <a:t>年获</a:t>
            </a:r>
            <a:r>
              <a:rPr lang="en-US" altLang="zh-CN" sz="1200" b="0" i="0" kern="1200" dirty="0" err="1" smtClean="0">
                <a:solidFill>
                  <a:schemeClr val="tx1"/>
                </a:solidFill>
                <a:effectLst/>
                <a:latin typeface="Arial" charset="0"/>
                <a:ea typeface="+mn-ea"/>
                <a:cs typeface="+mn-cs"/>
              </a:rPr>
              <a:t>Inamori</a:t>
            </a:r>
            <a:r>
              <a:rPr lang="zh-CN" altLang="en-US" sz="1200" b="0" i="0" kern="1200" dirty="0" smtClean="0">
                <a:solidFill>
                  <a:schemeClr val="tx1"/>
                </a:solidFill>
                <a:effectLst/>
                <a:latin typeface="Arial" charset="0"/>
                <a:ea typeface="+mn-ea"/>
                <a:cs typeface="+mn-cs"/>
              </a:rPr>
              <a:t>基金会</a:t>
            </a:r>
            <a:r>
              <a:rPr lang="zh-CN" altLang="en-US" sz="1200" b="0" i="0" u="sng" kern="1200" dirty="0" smtClean="0">
                <a:solidFill>
                  <a:schemeClr val="tx1"/>
                </a:solidFill>
                <a:effectLst/>
                <a:latin typeface="Arial" charset="0"/>
                <a:ea typeface="+mn-ea"/>
                <a:cs typeface="+mn-cs"/>
                <a:hlinkClick r:id="rId16"/>
              </a:rPr>
              <a:t>京都</a:t>
            </a:r>
            <a:r>
              <a:rPr lang="zh-CN" altLang="en-US" sz="1200" b="0" i="0" kern="1200" dirty="0" smtClean="0">
                <a:solidFill>
                  <a:schemeClr val="tx1"/>
                </a:solidFill>
                <a:effectLst/>
                <a:latin typeface="Arial" charset="0"/>
                <a:ea typeface="+mn-ea"/>
                <a:cs typeface="+mn-cs"/>
              </a:rPr>
              <a:t>先进技术奖</a:t>
            </a:r>
            <a:r>
              <a:rPr lang="en-US" altLang="zh-CN" sz="1200" b="0" i="0" kern="1200" dirty="0" smtClean="0">
                <a:solidFill>
                  <a:schemeClr val="tx1"/>
                </a:solidFill>
                <a:effectLst/>
                <a:latin typeface="Arial" charset="0"/>
                <a:ea typeface="+mn-ea"/>
                <a:cs typeface="+mn-cs"/>
              </a:rPr>
              <a:t>(Kyoto Prize for Advanced Technology)</a:t>
            </a:r>
            <a:r>
              <a:rPr lang="zh-CN" altLang="en-US" sz="1200" b="1" i="0" kern="1200" dirty="0" smtClean="0">
                <a:solidFill>
                  <a:schemeClr val="tx1"/>
                </a:solidFill>
                <a:effectLst/>
                <a:latin typeface="Arial" charset="0"/>
                <a:ea typeface="+mn-ea"/>
                <a:cs typeface="+mn-cs"/>
              </a:rPr>
              <a:t>性格</a:t>
            </a:r>
          </a:p>
          <a:p>
            <a:r>
              <a:rPr lang="zh-CN" altLang="en-US" sz="1200" b="0" i="0" kern="1200" dirty="0" smtClean="0">
                <a:solidFill>
                  <a:schemeClr val="tx1"/>
                </a:solidFill>
                <a:effectLst/>
                <a:latin typeface="Arial" charset="0"/>
                <a:ea typeface="+mn-ea"/>
                <a:cs typeface="+mn-cs"/>
              </a:rPr>
              <a:t>　　很多人都认为高德纳是一名非常有趣的人物。他会奖励每一个找出他的著作中任何错误的人</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美元，因为“</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美分刚好是十六进制的一美元”（</a:t>
            </a:r>
            <a:r>
              <a:rPr lang="en-US" altLang="zh-CN" sz="1200" b="0" i="0" kern="1200" dirty="0" smtClean="0">
                <a:solidFill>
                  <a:schemeClr val="tx1"/>
                </a:solidFill>
                <a:effectLst/>
                <a:latin typeface="Arial" charset="0"/>
                <a:ea typeface="+mn-ea"/>
                <a:cs typeface="+mn-cs"/>
              </a:rPr>
              <a:t>256 pennies is one hexadecimal dollar</a:t>
            </a:r>
            <a:r>
              <a:rPr lang="zh-CN" altLang="en-US" sz="1200" b="0" i="0" kern="1200" dirty="0" smtClean="0">
                <a:solidFill>
                  <a:schemeClr val="tx1"/>
                </a:solidFill>
                <a:effectLst/>
                <a:latin typeface="Arial" charset="0"/>
                <a:ea typeface="+mn-ea"/>
                <a:cs typeface="+mn-cs"/>
              </a:rPr>
              <a:t>）。高德纳可以算是一名标准的黑客，他最喜欢的</a:t>
            </a:r>
            <a:r>
              <a:rPr lang="zh-CN" altLang="en-US" sz="1200" b="0" i="0" u="sng" kern="1200" dirty="0" smtClean="0">
                <a:solidFill>
                  <a:schemeClr val="tx1"/>
                </a:solidFill>
                <a:effectLst/>
                <a:latin typeface="Arial" charset="0"/>
                <a:ea typeface="+mn-ea"/>
                <a:cs typeface="+mn-cs"/>
                <a:hlinkClick r:id="rId17"/>
              </a:rPr>
              <a:t>软件</a:t>
            </a:r>
            <a:r>
              <a:rPr lang="zh-CN" altLang="en-US" sz="1200" b="0" i="0" kern="1200" dirty="0" smtClean="0">
                <a:solidFill>
                  <a:schemeClr val="tx1"/>
                </a:solidFill>
                <a:effectLst/>
                <a:latin typeface="Arial" charset="0"/>
                <a:ea typeface="+mn-ea"/>
                <a:cs typeface="+mn-cs"/>
              </a:rPr>
              <a:t>是</a:t>
            </a:r>
            <a:r>
              <a:rPr lang="en-US" altLang="zh-CN" sz="1200" b="0" i="0" kern="1200" dirty="0" err="1" smtClean="0">
                <a:solidFill>
                  <a:schemeClr val="tx1"/>
                </a:solidFill>
                <a:effectLst/>
                <a:latin typeface="Arial" charset="0"/>
                <a:ea typeface="+mn-ea"/>
                <a:cs typeface="+mn-cs"/>
              </a:rPr>
              <a:t>Emacs</a:t>
            </a:r>
            <a:r>
              <a:rPr lang="zh-CN" altLang="en-US" sz="1200" b="0" i="0" kern="1200" dirty="0" smtClean="0">
                <a:solidFill>
                  <a:schemeClr val="tx1"/>
                </a:solidFill>
                <a:effectLst/>
                <a:latin typeface="Arial" charset="0"/>
                <a:ea typeface="+mn-ea"/>
                <a:cs typeface="+mn-cs"/>
              </a:rPr>
              <a:t>，并甚至还向作者</a:t>
            </a:r>
            <a:r>
              <a:rPr lang="en-US" altLang="zh-CN" sz="1200" b="0" i="0" kern="1200" dirty="0" smtClean="0">
                <a:solidFill>
                  <a:schemeClr val="tx1"/>
                </a:solidFill>
                <a:effectLst/>
                <a:latin typeface="Arial" charset="0"/>
                <a:ea typeface="+mn-ea"/>
                <a:cs typeface="+mn-cs"/>
              </a:rPr>
              <a:t>Richard Stallman</a:t>
            </a:r>
            <a:r>
              <a:rPr lang="zh-CN" altLang="en-US" sz="1200" b="0" i="0" kern="1200" dirty="0" smtClean="0">
                <a:solidFill>
                  <a:schemeClr val="tx1"/>
                </a:solidFill>
                <a:effectLst/>
                <a:latin typeface="Arial" charset="0"/>
                <a:ea typeface="+mn-ea"/>
                <a:cs typeface="+mn-cs"/>
              </a:rPr>
              <a:t>提交修补</a:t>
            </a:r>
            <a:r>
              <a:rPr lang="zh-CN" altLang="en-US" sz="1200" b="0" i="0" u="sng" kern="1200" dirty="0" smtClean="0">
                <a:solidFill>
                  <a:schemeClr val="tx1"/>
                </a:solidFill>
                <a:effectLst/>
                <a:latin typeface="Arial" charset="0"/>
                <a:ea typeface="+mn-ea"/>
                <a:cs typeface="+mn-cs"/>
                <a:hlinkClick r:id="rId18"/>
              </a:rPr>
              <a:t>补丁</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与大多数传统黑客一样，高德纳平日酷爱音乐。他一度还曾考虑报考音乐专业，在他的书房中放了一个特别定制的</a:t>
            </a:r>
            <a:r>
              <a:rPr lang="en-US" altLang="zh-CN" sz="1200" b="0" i="0" kern="1200" dirty="0" smtClean="0">
                <a:solidFill>
                  <a:schemeClr val="tx1"/>
                </a:solidFill>
                <a:effectLst/>
                <a:latin typeface="Arial" charset="0"/>
                <a:ea typeface="+mn-ea"/>
                <a:cs typeface="+mn-cs"/>
              </a:rPr>
              <a:t>84</a:t>
            </a:r>
            <a:r>
              <a:rPr lang="zh-CN" altLang="en-US" sz="1200" b="0" i="0" kern="1200" dirty="0" smtClean="0">
                <a:solidFill>
                  <a:schemeClr val="tx1"/>
                </a:solidFill>
                <a:effectLst/>
                <a:latin typeface="Arial" charset="0"/>
                <a:ea typeface="+mn-ea"/>
                <a:cs typeface="+mn-cs"/>
              </a:rPr>
              <a:t>管的管风琴。除此之外他也会吹萨克斯风和大号。</a:t>
            </a:r>
          </a:p>
          <a:p>
            <a:r>
              <a:rPr lang="zh-CN" altLang="en-US" sz="1200" b="0" i="0" kern="1200" dirty="0" smtClean="0">
                <a:solidFill>
                  <a:schemeClr val="tx1"/>
                </a:solidFill>
                <a:effectLst/>
                <a:latin typeface="Arial" charset="0"/>
                <a:ea typeface="+mn-ea"/>
                <a:cs typeface="+mn-cs"/>
              </a:rPr>
              <a:t>　　高德纳自</a:t>
            </a:r>
            <a:r>
              <a:rPr lang="en-US" altLang="zh-CN" sz="1200" b="0" i="0" kern="1200" dirty="0" smtClean="0">
                <a:solidFill>
                  <a:schemeClr val="tx1"/>
                </a:solidFill>
                <a:effectLst/>
                <a:latin typeface="Arial" charset="0"/>
                <a:ea typeface="+mn-ea"/>
                <a:cs typeface="+mn-cs"/>
              </a:rPr>
              <a:t>1990</a:t>
            </a:r>
            <a:r>
              <a:rPr lang="zh-CN" altLang="en-US" sz="1200" b="0" i="0" kern="1200" dirty="0" smtClean="0">
                <a:solidFill>
                  <a:schemeClr val="tx1"/>
                </a:solidFill>
                <a:effectLst/>
                <a:latin typeface="Arial" charset="0"/>
                <a:ea typeface="+mn-ea"/>
                <a:cs typeface="+mn-cs"/>
              </a:rPr>
              <a:t>年起就停止使用</a:t>
            </a:r>
            <a:r>
              <a:rPr lang="zh-CN" altLang="en-US" sz="1200" b="0" i="0" u="sng" kern="1200" dirty="0" smtClean="0">
                <a:solidFill>
                  <a:schemeClr val="tx1"/>
                </a:solidFill>
                <a:effectLst/>
                <a:latin typeface="Arial" charset="0"/>
                <a:ea typeface="+mn-ea"/>
                <a:cs typeface="+mn-cs"/>
                <a:hlinkClick r:id="rId19"/>
              </a:rPr>
              <a:t>电子邮件</a:t>
            </a:r>
            <a:r>
              <a:rPr lang="zh-CN" altLang="en-US" sz="1200" b="0" i="0" kern="1200" dirty="0" smtClean="0">
                <a:solidFill>
                  <a:schemeClr val="tx1"/>
                </a:solidFill>
                <a:effectLst/>
                <a:latin typeface="Arial" charset="0"/>
                <a:ea typeface="+mn-ea"/>
                <a:cs typeface="+mn-cs"/>
              </a:rPr>
              <a:t>以专心撰写余下的四卷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。该书自第三卷于二十世纪七十年代初版以来。时隔多年，第四卷于</a:t>
            </a:r>
            <a:r>
              <a:rPr lang="en-US" altLang="zh-CN" sz="1200" b="0" i="0" kern="1200" dirty="0" smtClean="0">
                <a:solidFill>
                  <a:schemeClr val="tx1"/>
                </a:solidFill>
                <a:effectLst/>
                <a:latin typeface="Arial" charset="0"/>
                <a:ea typeface="+mn-ea"/>
                <a:cs typeface="+mn-cs"/>
              </a:rPr>
              <a:t>2009</a:t>
            </a:r>
            <a:r>
              <a:rPr lang="zh-CN" altLang="en-US" sz="1200" b="0" i="0" kern="1200" dirty="0" smtClean="0">
                <a:solidFill>
                  <a:schemeClr val="tx1"/>
                </a:solidFill>
                <a:effectLst/>
                <a:latin typeface="Arial" charset="0"/>
                <a:ea typeface="+mn-ea"/>
                <a:cs typeface="+mn-cs"/>
              </a:rPr>
              <a:t>年出版，作者计划出版七卷。</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a:t>
            </a:r>
            <a:r>
              <a:rPr lang="en-US" altLang="zh-CN" sz="1200" b="1" i="0" kern="1200" dirty="0" smtClean="0">
                <a:solidFill>
                  <a:schemeClr val="tx1"/>
                </a:solidFill>
                <a:effectLst/>
                <a:latin typeface="Arial" charset="0"/>
                <a:ea typeface="+mn-ea"/>
                <a:cs typeface="+mn-cs"/>
              </a:rPr>
              <a:t>——</a:t>
            </a:r>
            <a:r>
              <a:rPr lang="zh-CN" altLang="en-US" sz="1200" b="1" i="0" kern="1200" dirty="0" smtClean="0">
                <a:solidFill>
                  <a:schemeClr val="tx1"/>
                </a:solidFill>
                <a:effectLst/>
                <a:latin typeface="Arial" charset="0"/>
                <a:ea typeface="+mn-ea"/>
                <a:cs typeface="+mn-cs"/>
              </a:rPr>
              <a:t>我就是上帝</a:t>
            </a:r>
          </a:p>
          <a:p>
            <a:r>
              <a:rPr lang="zh-CN" altLang="en-US" sz="1200" b="0" i="0" kern="1200" dirty="0" smtClean="0">
                <a:solidFill>
                  <a:schemeClr val="tx1"/>
                </a:solidFill>
                <a:effectLst/>
                <a:latin typeface="Arial" charset="0"/>
                <a:ea typeface="+mn-ea"/>
                <a:cs typeface="+mn-cs"/>
              </a:rPr>
              <a:t>　　</a:t>
            </a:r>
            <a:r>
              <a:rPr lang="zh-CN" altLang="en-US" sz="1200" b="0" i="0" u="sng" kern="1200" dirty="0" smtClean="0">
                <a:solidFill>
                  <a:schemeClr val="tx1"/>
                </a:solidFill>
                <a:effectLst/>
                <a:latin typeface="Arial" charset="0"/>
                <a:ea typeface="+mn-ea"/>
                <a:cs typeface="+mn-cs"/>
                <a:hlinkClick r:id="rId20"/>
              </a:rPr>
              <a:t>密尔沃基</a:t>
            </a:r>
            <a:r>
              <a:rPr lang="zh-CN" altLang="en-US" sz="1200" b="0" i="0" kern="1200" dirty="0" smtClean="0">
                <a:solidFill>
                  <a:schemeClr val="tx1"/>
                </a:solidFill>
                <a:effectLst/>
                <a:latin typeface="Arial" charset="0"/>
                <a:ea typeface="+mn-ea"/>
                <a:cs typeface="+mn-cs"/>
              </a:rPr>
              <a:t>市，是美国</a:t>
            </a:r>
            <a:r>
              <a:rPr lang="zh-CN" altLang="en-US" sz="1200" b="0" i="0" u="sng" kern="1200" dirty="0" smtClean="0">
                <a:solidFill>
                  <a:schemeClr val="tx1"/>
                </a:solidFill>
                <a:effectLst/>
                <a:latin typeface="Arial" charset="0"/>
                <a:ea typeface="+mn-ea"/>
                <a:cs typeface="+mn-cs"/>
                <a:hlinkClick r:id="rId21"/>
              </a:rPr>
              <a:t>威斯康辛州</a:t>
            </a:r>
            <a:r>
              <a:rPr lang="zh-CN" altLang="en-US" sz="1200" b="0" i="0" kern="1200" dirty="0" smtClean="0">
                <a:solidFill>
                  <a:schemeClr val="tx1"/>
                </a:solidFill>
                <a:effectLst/>
                <a:latin typeface="Arial" charset="0"/>
                <a:ea typeface="+mn-ea"/>
                <a:cs typeface="+mn-cs"/>
              </a:rPr>
              <a:t>最大的城市。</a:t>
            </a:r>
            <a:r>
              <a:rPr lang="en-US" altLang="zh-CN" sz="1200" b="0" i="0" kern="1200" dirty="0" smtClean="0">
                <a:solidFill>
                  <a:schemeClr val="tx1"/>
                </a:solidFill>
                <a:effectLst/>
                <a:latin typeface="Arial" charset="0"/>
                <a:ea typeface="+mn-ea"/>
                <a:cs typeface="+mn-cs"/>
              </a:rPr>
              <a:t>1938</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月</a:t>
            </a:r>
            <a:r>
              <a:rPr lang="en-US" altLang="zh-CN" sz="1200" b="0" i="0" kern="1200" dirty="0" smtClean="0">
                <a:solidFill>
                  <a:schemeClr val="tx1"/>
                </a:solidFill>
                <a:effectLst/>
                <a:latin typeface="Arial" charset="0"/>
                <a:ea typeface="+mn-ea"/>
                <a:cs typeface="+mn-cs"/>
              </a:rPr>
              <a:t>10</a:t>
            </a:r>
            <a:r>
              <a:rPr lang="zh-CN" altLang="en-US" sz="1200" b="0" i="0" kern="1200" dirty="0" smtClean="0">
                <a:solidFill>
                  <a:schemeClr val="tx1"/>
                </a:solidFill>
                <a:effectLst/>
                <a:latin typeface="Arial" charset="0"/>
                <a:ea typeface="+mn-ea"/>
                <a:cs typeface="+mn-cs"/>
              </a:rPr>
              <a:t>日，圣诞刚过不久，密尔沃基市民像往常一样平静地生活着。咖啡店里，有人在议论着</a:t>
            </a:r>
            <a:r>
              <a:rPr lang="zh-CN" altLang="en-US" sz="1200" b="0" i="0" u="sng" kern="1200" dirty="0" smtClean="0">
                <a:solidFill>
                  <a:schemeClr val="tx1"/>
                </a:solidFill>
                <a:effectLst/>
                <a:latin typeface="Arial" charset="0"/>
                <a:ea typeface="+mn-ea"/>
                <a:cs typeface="+mn-cs"/>
                <a:hlinkClick r:id="rId22"/>
              </a:rPr>
              <a:t>罗斯</a:t>
            </a:r>
            <a:r>
              <a:rPr lang="zh-CN" altLang="en-US" sz="1200" b="0" i="0" kern="1200" dirty="0" smtClean="0">
                <a:solidFill>
                  <a:schemeClr val="tx1"/>
                </a:solidFill>
                <a:effectLst/>
                <a:latin typeface="Arial" charset="0"/>
                <a:ea typeface="+mn-ea"/>
                <a:cs typeface="+mn-cs"/>
              </a:rPr>
              <a:t> 福总统的救市新政策，有人在议论着到底该不该限制公民持枪。而更多的人呢，则一边品尝着密尔沃基闻名全国的啤酒，一边听着广播里面的实时战况：侵华日军登 陆</a:t>
            </a:r>
            <a:r>
              <a:rPr lang="zh-CN" altLang="en-US" sz="1200" b="0" i="0" u="sng" kern="1200" dirty="0" smtClean="0">
                <a:solidFill>
                  <a:schemeClr val="tx1"/>
                </a:solidFill>
                <a:effectLst/>
                <a:latin typeface="Arial" charset="0"/>
                <a:ea typeface="+mn-ea"/>
                <a:cs typeface="+mn-cs"/>
                <a:hlinkClick r:id="rId23"/>
              </a:rPr>
              <a:t>青岛</a:t>
            </a:r>
            <a:r>
              <a:rPr lang="zh-CN" altLang="en-US" sz="1200" b="0" i="0" kern="1200" dirty="0" smtClean="0">
                <a:solidFill>
                  <a:schemeClr val="tx1"/>
                </a:solidFill>
                <a:effectLst/>
                <a:latin typeface="Arial" charset="0"/>
                <a:ea typeface="+mn-ea"/>
                <a:cs typeface="+mn-cs"/>
              </a:rPr>
              <a:t>了。谁也没有想到，这个平静的日子将载入这座城市的史册。这天，密尔沃基</a:t>
            </a:r>
            <a:r>
              <a:rPr lang="zh-CN" altLang="en-US" sz="1200" b="0" i="0" u="sng" kern="1200" dirty="0" smtClean="0">
                <a:solidFill>
                  <a:schemeClr val="tx1"/>
                </a:solidFill>
                <a:effectLst/>
                <a:latin typeface="Arial" charset="0"/>
                <a:ea typeface="+mn-ea"/>
                <a:cs typeface="+mn-cs"/>
                <a:hlinkClick r:id="rId24"/>
              </a:rPr>
              <a:t>路德</a:t>
            </a:r>
            <a:r>
              <a:rPr lang="zh-CN" altLang="en-US" sz="1200" b="0" i="0" kern="1200" dirty="0" smtClean="0">
                <a:solidFill>
                  <a:schemeClr val="tx1"/>
                </a:solidFill>
                <a:effectLst/>
                <a:latin typeface="Arial" charset="0"/>
                <a:ea typeface="+mn-ea"/>
                <a:cs typeface="+mn-cs"/>
              </a:rPr>
              <a:t>教会高中的一名印刷</a:t>
            </a:r>
            <a:r>
              <a:rPr lang="zh-CN" altLang="en-US" sz="1200" b="0" i="0" u="sng" kern="1200" dirty="0" smtClean="0">
                <a:solidFill>
                  <a:schemeClr val="tx1"/>
                </a:solidFill>
                <a:effectLst/>
                <a:latin typeface="Arial" charset="0"/>
                <a:ea typeface="+mn-ea"/>
                <a:cs typeface="+mn-cs"/>
                <a:hlinkClick r:id="rId25"/>
              </a:rPr>
              <a:t>管理员</a:t>
            </a:r>
            <a:r>
              <a:rPr lang="zh-CN" altLang="en-US" sz="1200" b="0" i="0" kern="1200" dirty="0" smtClean="0">
                <a:solidFill>
                  <a:schemeClr val="tx1"/>
                </a:solidFill>
                <a:effectLst/>
                <a:latin typeface="Arial" charset="0"/>
                <a:ea typeface="+mn-ea"/>
                <a:cs typeface="+mn-cs"/>
              </a:rPr>
              <a:t>，高兴地迎来了一个健康的儿子。他为儿子取了 一个响亮的名字，这个名字在不久的将来，成为了计算机编程艺术的旗帜：</a:t>
            </a:r>
            <a:r>
              <a:rPr lang="en-US" altLang="zh-CN" sz="1200" b="0" i="0" kern="1200" dirty="0" smtClean="0">
                <a:solidFill>
                  <a:schemeClr val="tx1"/>
                </a:solidFill>
                <a:effectLst/>
                <a:latin typeface="Arial" charset="0"/>
                <a:ea typeface="+mn-ea"/>
                <a:cs typeface="+mn-cs"/>
              </a:rPr>
              <a:t>Donald Ervin Knuth</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为了方便讲述，请各位读者允许我先剧透一件</a:t>
            </a:r>
            <a:r>
              <a:rPr lang="en-US" altLang="zh-CN" sz="1200" b="0" i="0" kern="1200" dirty="0" smtClean="0">
                <a:solidFill>
                  <a:schemeClr val="tx1"/>
                </a:solidFill>
                <a:effectLst/>
                <a:latin typeface="Arial" charset="0"/>
                <a:ea typeface="+mn-ea"/>
                <a:cs typeface="+mn-cs"/>
              </a:rPr>
              <a:t>39</a:t>
            </a:r>
            <a:r>
              <a:rPr lang="zh-CN" altLang="en-US" sz="1200" b="0" i="0" kern="1200" dirty="0" smtClean="0">
                <a:solidFill>
                  <a:schemeClr val="tx1"/>
                </a:solidFill>
                <a:effectLst/>
                <a:latin typeface="Arial" charset="0"/>
                <a:ea typeface="+mn-ea"/>
                <a:cs typeface="+mn-cs"/>
              </a:rPr>
              <a:t>年后的事儿。在</a:t>
            </a:r>
            <a:r>
              <a:rPr lang="en-US" altLang="zh-CN" sz="1200" b="0" i="0" kern="1200" dirty="0" smtClean="0">
                <a:solidFill>
                  <a:schemeClr val="tx1"/>
                </a:solidFill>
                <a:effectLst/>
                <a:latin typeface="Arial" charset="0"/>
                <a:ea typeface="+mn-ea"/>
                <a:cs typeface="+mn-cs"/>
              </a:rPr>
              <a:t>1977</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Knuth</a:t>
            </a:r>
            <a:r>
              <a:rPr lang="zh-CN" altLang="en-US" sz="1200" b="0" i="0" kern="1200" dirty="0" smtClean="0">
                <a:solidFill>
                  <a:schemeClr val="tx1"/>
                </a:solidFill>
                <a:effectLst/>
                <a:latin typeface="Arial" charset="0"/>
                <a:ea typeface="+mn-ea"/>
                <a:cs typeface="+mn-cs"/>
              </a:rPr>
              <a:t>造访</a:t>
            </a:r>
            <a:r>
              <a:rPr lang="zh-CN" altLang="en-US" sz="1200" b="0" i="0" u="sng" kern="1200" dirty="0" smtClean="0">
                <a:solidFill>
                  <a:schemeClr val="tx1"/>
                </a:solidFill>
                <a:effectLst/>
                <a:latin typeface="Arial" charset="0"/>
                <a:ea typeface="+mn-ea"/>
                <a:cs typeface="+mn-cs"/>
                <a:hlinkClick r:id="rId26"/>
              </a:rPr>
              <a:t>中国</a:t>
            </a:r>
            <a:r>
              <a:rPr lang="zh-CN" altLang="en-US" sz="1200" b="0" i="0" kern="1200" dirty="0" smtClean="0">
                <a:solidFill>
                  <a:schemeClr val="tx1"/>
                </a:solidFill>
                <a:effectLst/>
                <a:latin typeface="Arial" charset="0"/>
                <a:ea typeface="+mn-ea"/>
                <a:cs typeface="+mn-cs"/>
              </a:rPr>
              <a:t>前夕，姚期智的夫人为他取了一个中文名字：</a:t>
            </a:r>
            <a:r>
              <a:rPr lang="zh-CN" altLang="en-US" sz="1200" b="0" i="0" u="sng" kern="1200" dirty="0" smtClean="0">
                <a:solidFill>
                  <a:schemeClr val="tx1"/>
                </a:solidFill>
                <a:effectLst/>
                <a:latin typeface="Arial" charset="0"/>
                <a:ea typeface="+mn-ea"/>
                <a:cs typeface="+mn-cs"/>
                <a:hlinkClick r:id="rId27"/>
              </a:rPr>
              <a:t>高德</a:t>
            </a:r>
            <a:r>
              <a:rPr lang="zh-CN" altLang="en-US" sz="1200" b="0" i="0" kern="1200" dirty="0" smtClean="0">
                <a:solidFill>
                  <a:schemeClr val="tx1"/>
                </a:solidFill>
                <a:effectLst/>
                <a:latin typeface="Arial" charset="0"/>
                <a:ea typeface="+mn-ea"/>
                <a:cs typeface="+mn-cs"/>
              </a:rPr>
              <a:t>纳。在下面的故事里，我们就使用这个名字来称呼他。</a:t>
            </a:r>
          </a:p>
          <a:p>
            <a:r>
              <a:rPr lang="zh-CN" altLang="en-US" sz="1200" b="0" i="0" kern="1200" dirty="0" smtClean="0">
                <a:solidFill>
                  <a:schemeClr val="tx1"/>
                </a:solidFill>
                <a:effectLst/>
                <a:latin typeface="Arial" charset="0"/>
                <a:ea typeface="+mn-ea"/>
                <a:cs typeface="+mn-cs"/>
              </a:rPr>
              <a:t>　　高德纳天资聪颖，他的超凡智力在</a:t>
            </a:r>
            <a:r>
              <a:rPr lang="en-US" altLang="zh-CN" sz="1200" b="0" i="0" kern="1200" dirty="0" smtClean="0">
                <a:solidFill>
                  <a:schemeClr val="tx1"/>
                </a:solidFill>
                <a:effectLst/>
                <a:latin typeface="Arial" charset="0"/>
                <a:ea typeface="+mn-ea"/>
                <a:cs typeface="+mn-cs"/>
              </a:rPr>
              <a:t>8</a:t>
            </a:r>
            <a:r>
              <a:rPr lang="zh-CN" altLang="en-US" sz="1200" b="0" i="0" kern="1200" dirty="0" smtClean="0">
                <a:solidFill>
                  <a:schemeClr val="tx1"/>
                </a:solidFill>
                <a:effectLst/>
                <a:latin typeface="Arial" charset="0"/>
                <a:ea typeface="+mn-ea"/>
                <a:cs typeface="+mn-cs"/>
              </a:rPr>
              <a:t>岁时就显示出来了。当时，一家糖果商在孩子们当中举办了一项有趣的比赛，要求用“</a:t>
            </a:r>
            <a:r>
              <a:rPr lang="en-US" altLang="zh-CN" sz="1200" b="0" i="0" kern="1200" dirty="0" smtClean="0">
                <a:solidFill>
                  <a:schemeClr val="tx1"/>
                </a:solidFill>
                <a:effectLst/>
                <a:latin typeface="Arial" charset="0"/>
                <a:ea typeface="+mn-ea"/>
                <a:cs typeface="+mn-cs"/>
              </a:rPr>
              <a:t>Ziegler’s Giant Bar”</a:t>
            </a:r>
            <a:r>
              <a:rPr lang="zh-CN" altLang="en-US" sz="1200" b="0" i="0" kern="1200" dirty="0" smtClean="0">
                <a:solidFill>
                  <a:schemeClr val="tx1"/>
                </a:solidFill>
                <a:effectLst/>
                <a:latin typeface="Arial" charset="0"/>
                <a:ea typeface="+mn-ea"/>
                <a:cs typeface="+mn-cs"/>
              </a:rPr>
              <a:t>里面的字母，写出尽可能多的单词。裁判事先准备了一份</a:t>
            </a:r>
            <a:r>
              <a:rPr lang="en-US" altLang="zh-CN" sz="1200" b="0" i="0" kern="1200" dirty="0" smtClean="0">
                <a:solidFill>
                  <a:schemeClr val="tx1"/>
                </a:solidFill>
                <a:effectLst/>
                <a:latin typeface="Arial" charset="0"/>
                <a:ea typeface="+mn-ea"/>
                <a:cs typeface="+mn-cs"/>
              </a:rPr>
              <a:t>2500</a:t>
            </a:r>
            <a:r>
              <a:rPr lang="zh-CN" altLang="en-US" sz="1200" b="0" i="0" kern="1200" dirty="0" smtClean="0">
                <a:solidFill>
                  <a:schemeClr val="tx1"/>
                </a:solidFill>
                <a:effectLst/>
                <a:latin typeface="Arial" charset="0"/>
                <a:ea typeface="+mn-ea"/>
                <a:cs typeface="+mn-cs"/>
              </a:rPr>
              <a:t>个单词的列表，可他却远远低估了小选手的能力，高德纳令人惊讶写出了</a:t>
            </a:r>
            <a:r>
              <a:rPr lang="en-US" altLang="zh-CN" sz="1200" b="0" i="0" kern="1200" dirty="0" smtClean="0">
                <a:solidFill>
                  <a:schemeClr val="tx1"/>
                </a:solidFill>
                <a:effectLst/>
                <a:latin typeface="Arial" charset="0"/>
                <a:ea typeface="+mn-ea"/>
                <a:cs typeface="+mn-cs"/>
              </a:rPr>
              <a:t>4500</a:t>
            </a:r>
            <a:r>
              <a:rPr lang="zh-CN" altLang="en-US" sz="1200" b="0" i="0" kern="1200" dirty="0" smtClean="0">
                <a:solidFill>
                  <a:schemeClr val="tx1"/>
                </a:solidFill>
                <a:effectLst/>
                <a:latin typeface="Arial" charset="0"/>
                <a:ea typeface="+mn-ea"/>
                <a:cs typeface="+mn-cs"/>
              </a:rPr>
              <a:t>多个单 词，毫无疑问地获得了冠军。他为学校赢得了一台电视机，还为每个同学赢得了一只棒棒糖，他的赛后感言是，我还能写出更多。</a:t>
            </a:r>
          </a:p>
          <a:p>
            <a:r>
              <a:rPr lang="zh-CN" altLang="en-US" sz="1200" b="0" i="0" kern="1200" dirty="0" smtClean="0">
                <a:solidFill>
                  <a:schemeClr val="tx1"/>
                </a:solidFill>
                <a:effectLst/>
                <a:latin typeface="Arial" charset="0"/>
                <a:ea typeface="+mn-ea"/>
                <a:cs typeface="+mn-cs"/>
              </a:rPr>
              <a:t>　　高德纳的高中就读于他父亲所在的路德教会高中，在这期间，他发表了此生第一篇</a:t>
            </a:r>
            <a:r>
              <a:rPr lang="zh-CN" altLang="en-US" sz="1200" b="0" i="0" u="sng" kern="1200" dirty="0" smtClean="0">
                <a:solidFill>
                  <a:schemeClr val="tx1"/>
                </a:solidFill>
                <a:effectLst/>
                <a:latin typeface="Arial" charset="0"/>
                <a:ea typeface="+mn-ea"/>
                <a:cs typeface="+mn-cs"/>
                <a:hlinkClick r:id="rId28"/>
              </a:rPr>
              <a:t>学术文章</a:t>
            </a:r>
            <a:r>
              <a:rPr lang="zh-CN" altLang="en-US" sz="1200" b="0" i="0" kern="1200" dirty="0" smtClean="0">
                <a:solidFill>
                  <a:schemeClr val="tx1"/>
                </a:solidFill>
                <a:effectLst/>
                <a:latin typeface="Arial" charset="0"/>
                <a:ea typeface="+mn-ea"/>
                <a:cs typeface="+mn-cs"/>
              </a:rPr>
              <a:t>。尽管如此，但这个充满了才华和个性的年轻小伙，并没有把心思 放在科学上，他的主业是音乐和作曲。他的老师，甚至包括他自己，十分怀疑他将来进入大学后，是否能够顺利学习数学。这种想法给高德纳造成了不小的自卑，尽 管他的平均分是学校历史上最高的。不过有句话说，真正的天才是</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的灵感加上</a:t>
            </a:r>
            <a:r>
              <a:rPr lang="en-US" altLang="zh-CN" sz="1200" b="0" i="0" kern="1200" dirty="0" smtClean="0">
                <a:solidFill>
                  <a:schemeClr val="tx1"/>
                </a:solidFill>
                <a:effectLst/>
                <a:latin typeface="Arial" charset="0"/>
                <a:ea typeface="+mn-ea"/>
                <a:cs typeface="+mn-cs"/>
              </a:rPr>
              <a:t>99%</a:t>
            </a:r>
            <a:r>
              <a:rPr lang="zh-CN" altLang="en-US" sz="1200" b="0" i="0" kern="1200" dirty="0" smtClean="0">
                <a:solidFill>
                  <a:schemeClr val="tx1"/>
                </a:solidFill>
                <a:effectLst/>
                <a:latin typeface="Arial" charset="0"/>
                <a:ea typeface="+mn-ea"/>
                <a:cs typeface="+mn-cs"/>
              </a:rPr>
              <a:t>的汗水，这话用在高德纳身上毫不夸张，</a:t>
            </a:r>
            <a:r>
              <a:rPr lang="en-US" altLang="zh-CN" sz="1200" b="0" i="0" kern="1200" dirty="0" smtClean="0">
                <a:solidFill>
                  <a:schemeClr val="tx1"/>
                </a:solidFill>
                <a:effectLst/>
                <a:latin typeface="Arial" charset="0"/>
                <a:ea typeface="+mn-ea"/>
                <a:cs typeface="+mn-cs"/>
              </a:rPr>
              <a:t>18</a:t>
            </a:r>
            <a:r>
              <a:rPr lang="zh-CN" altLang="en-US" sz="1200" b="0" i="0" kern="1200" dirty="0" smtClean="0">
                <a:solidFill>
                  <a:schemeClr val="tx1"/>
                </a:solidFill>
                <a:effectLst/>
                <a:latin typeface="Arial" charset="0"/>
                <a:ea typeface="+mn-ea"/>
                <a:cs typeface="+mn-cs"/>
              </a:rPr>
              <a:t>岁的他，在进入大学之后，丝 毫没有向数学屈服，而是花费无数的课余时间，大量练习数学难题，这种努力的劲头再加上他的天份，使他很快就在数学方面超过了其他同学。其实我们与其关注一 些科学家们不可模仿的机会和天赋，莫不如更关注他们如何面对困难和挫折。高德纳告诉我们，没有什么过不去的坎儿，方法就是抓紧时间干活。</a:t>
            </a:r>
          </a:p>
          <a:p>
            <a:r>
              <a:rPr lang="zh-CN" altLang="en-US" sz="1200" b="0" i="0" kern="1200" dirty="0" smtClean="0">
                <a:solidFill>
                  <a:schemeClr val="tx1"/>
                </a:solidFill>
                <a:effectLst/>
                <a:latin typeface="Arial" charset="0"/>
                <a:ea typeface="+mn-ea"/>
                <a:cs typeface="+mn-cs"/>
              </a:rPr>
              <a:t>　　高德纳就读的大学是</a:t>
            </a:r>
            <a:r>
              <a:rPr lang="zh-CN" altLang="en-US" sz="1200" b="0" i="0" u="sng" kern="1200" dirty="0" smtClean="0">
                <a:solidFill>
                  <a:schemeClr val="tx1"/>
                </a:solidFill>
                <a:effectLst/>
                <a:latin typeface="Arial" charset="0"/>
                <a:ea typeface="+mn-ea"/>
                <a:cs typeface="+mn-cs"/>
                <a:hlinkClick r:id="rId29"/>
              </a:rPr>
              <a:t>凯斯</a:t>
            </a:r>
            <a:r>
              <a:rPr lang="zh-CN" altLang="en-US" sz="1200" b="0" i="0" kern="1200" dirty="0" smtClean="0">
                <a:solidFill>
                  <a:schemeClr val="tx1"/>
                </a:solidFill>
                <a:effectLst/>
                <a:latin typeface="Arial" charset="0"/>
                <a:ea typeface="+mn-ea"/>
                <a:cs typeface="+mn-cs"/>
              </a:rPr>
              <a:t>理工学院，在这里他接触了</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计算机，这导致高德纳的</a:t>
            </a:r>
            <a:r>
              <a:rPr lang="zh-CN" altLang="en-US" sz="1200" b="0" i="0" u="sng" kern="1200" dirty="0" smtClean="0">
                <a:solidFill>
                  <a:schemeClr val="tx1"/>
                </a:solidFill>
                <a:effectLst/>
                <a:latin typeface="Arial" charset="0"/>
                <a:ea typeface="+mn-ea"/>
                <a:cs typeface="+mn-cs"/>
                <a:hlinkClick r:id="rId30"/>
              </a:rPr>
              <a:t>音乐家</a:t>
            </a:r>
            <a:r>
              <a:rPr lang="zh-CN" altLang="en-US" sz="1200" b="0" i="0" kern="1200" dirty="0" smtClean="0">
                <a:solidFill>
                  <a:schemeClr val="tx1"/>
                </a:solidFill>
                <a:effectLst/>
                <a:latin typeface="Arial" charset="0"/>
                <a:ea typeface="+mn-ea"/>
                <a:cs typeface="+mn-cs"/>
              </a:rPr>
              <a:t>梦想一去不复返，科学天赋终于重新占领了他的心扉。 </a:t>
            </a:r>
            <a:r>
              <a:rPr lang="en-US" altLang="zh-CN" sz="1200" b="0" i="0" kern="1200" dirty="0" smtClean="0">
                <a:solidFill>
                  <a:schemeClr val="tx1"/>
                </a:solidFill>
                <a:effectLst/>
                <a:latin typeface="Arial" charset="0"/>
                <a:ea typeface="+mn-ea"/>
                <a:cs typeface="+mn-cs"/>
              </a:rPr>
              <a:t>1956</a:t>
            </a:r>
            <a:r>
              <a:rPr lang="zh-CN" altLang="en-US" sz="1200" b="0" i="0" kern="1200" dirty="0" smtClean="0">
                <a:solidFill>
                  <a:schemeClr val="tx1"/>
                </a:solidFill>
                <a:effectLst/>
                <a:latin typeface="Arial" charset="0"/>
                <a:ea typeface="+mn-ea"/>
                <a:cs typeface="+mn-cs"/>
              </a:rPr>
              <a:t>年，在他第一次使用</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之后，他就躇踌满志地相信，说明书上介绍的程序，一定比不上他自己编写的。于是高德纳开始学习编程，他的第一个程 序是因数分解，不久之后，高德纳就对编程有了许多体会。当时高德纳还兼职管理学校的篮球队，于是他编写了一个程序，能够自动评估每名球员的价值，令球队的 教练非常欣赏。这件事还吸引了</a:t>
            </a:r>
            <a:r>
              <a:rPr lang="en-US" altLang="zh-CN" sz="1200" b="0" i="0" kern="1200" dirty="0" smtClean="0">
                <a:solidFill>
                  <a:schemeClr val="tx1"/>
                </a:solidFill>
                <a:effectLst/>
                <a:latin typeface="Arial" charset="0"/>
                <a:ea typeface="+mn-ea"/>
                <a:cs typeface="+mn-cs"/>
              </a:rPr>
              <a:t>CBS</a:t>
            </a:r>
            <a:r>
              <a:rPr lang="zh-CN" altLang="en-US" sz="1200" b="0" i="0" kern="1200" dirty="0" smtClean="0">
                <a:solidFill>
                  <a:schemeClr val="tx1"/>
                </a:solidFill>
                <a:effectLst/>
                <a:latin typeface="Arial" charset="0"/>
                <a:ea typeface="+mn-ea"/>
                <a:cs typeface="+mn-cs"/>
              </a:rPr>
              <a:t>电视台的报道，后来高德纳、球队教练和</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的一张合影，还被印到了</a:t>
            </a:r>
            <a:r>
              <a:rPr lang="en-US" altLang="zh-CN" sz="1200" b="0" i="0" kern="1200" dirty="0" smtClean="0">
                <a:solidFill>
                  <a:schemeClr val="tx1"/>
                </a:solidFill>
                <a:effectLst/>
                <a:latin typeface="Arial" charset="0"/>
                <a:ea typeface="+mn-ea"/>
                <a:cs typeface="+mn-cs"/>
              </a:rPr>
              <a:t>IBM650</a:t>
            </a:r>
            <a:r>
              <a:rPr lang="zh-CN" altLang="en-US" sz="1200" b="0" i="0" kern="1200" dirty="0" smtClean="0">
                <a:solidFill>
                  <a:schemeClr val="tx1"/>
                </a:solidFill>
                <a:effectLst/>
                <a:latin typeface="Arial" charset="0"/>
                <a:ea typeface="+mn-ea"/>
                <a:cs typeface="+mn-cs"/>
              </a:rPr>
              <a:t>的宣传册上。</a:t>
            </a:r>
            <a:r>
              <a:rPr lang="en-US" altLang="zh-CN" sz="1200" b="0" i="0" kern="1200" dirty="0" smtClean="0">
                <a:solidFill>
                  <a:schemeClr val="tx1"/>
                </a:solidFill>
                <a:effectLst/>
                <a:latin typeface="Arial" charset="0"/>
                <a:ea typeface="+mn-ea"/>
                <a:cs typeface="+mn-cs"/>
              </a:rPr>
              <a:t>1960</a:t>
            </a:r>
            <a:r>
              <a:rPr lang="zh-CN" altLang="en-US" sz="1200" b="0" i="0" kern="1200" dirty="0" smtClean="0">
                <a:solidFill>
                  <a:schemeClr val="tx1"/>
                </a:solidFill>
                <a:effectLst/>
                <a:latin typeface="Arial" charset="0"/>
                <a:ea typeface="+mn-ea"/>
                <a:cs typeface="+mn-cs"/>
              </a:rPr>
              <a:t>年，高德 纳以公认出色的成就，打破了学校的惯例，同时获得了学士和硕士两个学位，大家来做个减法吧，算算高德纳此时年岁几何。</a:t>
            </a:r>
          </a:p>
          <a:p>
            <a:r>
              <a:rPr lang="zh-CN" altLang="en-US" sz="1200" b="0" i="0" kern="1200" dirty="0" smtClean="0">
                <a:solidFill>
                  <a:schemeClr val="tx1"/>
                </a:solidFill>
                <a:effectLst/>
                <a:latin typeface="Arial" charset="0"/>
                <a:ea typeface="+mn-ea"/>
                <a:cs typeface="+mn-cs"/>
              </a:rPr>
              <a:t>　　随后，高德纳从五大湖区，来到了美国西南岸，进入</a:t>
            </a:r>
            <a:r>
              <a:rPr lang="zh-CN" altLang="en-US" sz="1200" b="0" i="0" u="sng" kern="1200" dirty="0" smtClean="0">
                <a:solidFill>
                  <a:schemeClr val="tx1"/>
                </a:solidFill>
                <a:effectLst/>
                <a:latin typeface="Arial" charset="0"/>
                <a:ea typeface="+mn-ea"/>
                <a:cs typeface="+mn-cs"/>
                <a:hlinkClick r:id="rId31"/>
              </a:rPr>
              <a:t>伯克利</a:t>
            </a:r>
            <a:r>
              <a:rPr lang="zh-CN" altLang="en-US" sz="1200" b="0" i="0" kern="1200" dirty="0" smtClean="0">
                <a:solidFill>
                  <a:schemeClr val="tx1"/>
                </a:solidFill>
                <a:effectLst/>
                <a:latin typeface="Arial" charset="0"/>
                <a:ea typeface="+mn-ea"/>
                <a:cs typeface="+mn-cs"/>
              </a:rPr>
              <a:t>攻读数学博士学位。在此期间，他的编程生涯也正式开始了，他对外提供软件服务，为各种不同机 器设计各种稀奇古怪的编译器，曾经一个程序卖到</a:t>
            </a:r>
            <a:r>
              <a:rPr lang="en-US" altLang="zh-CN" sz="1200" b="0" i="0" kern="1200" dirty="0" smtClean="0">
                <a:solidFill>
                  <a:schemeClr val="tx1"/>
                </a:solidFill>
                <a:effectLst/>
                <a:latin typeface="Arial" charset="0"/>
                <a:ea typeface="+mn-ea"/>
                <a:cs typeface="+mn-cs"/>
              </a:rPr>
              <a:t>5000</a:t>
            </a:r>
            <a:r>
              <a:rPr lang="zh-CN" altLang="en-US" sz="1200" b="0" i="0" kern="1200" dirty="0" smtClean="0">
                <a:solidFill>
                  <a:schemeClr val="tx1"/>
                </a:solidFill>
                <a:effectLst/>
                <a:latin typeface="Arial" charset="0"/>
                <a:ea typeface="+mn-ea"/>
                <a:cs typeface="+mn-cs"/>
              </a:rPr>
              <a:t>美元。最值得一提的，就是他对</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编译器提出的测试方法。不知道大家是否还记得 </a:t>
            </a:r>
            <a:r>
              <a:rPr lang="en-US" altLang="zh-CN" sz="1200" b="0" i="0" kern="1200" dirty="0" smtClean="0">
                <a:solidFill>
                  <a:schemeClr val="tx1"/>
                </a:solidFill>
                <a:effectLst/>
                <a:latin typeface="Arial" charset="0"/>
                <a:ea typeface="+mn-ea"/>
                <a:cs typeface="+mn-cs"/>
              </a:rPr>
              <a:t>ALGOL</a:t>
            </a:r>
            <a:r>
              <a:rPr lang="zh-CN" altLang="en-US" sz="1200" b="0" i="0" kern="1200" dirty="0" smtClean="0">
                <a:solidFill>
                  <a:schemeClr val="tx1"/>
                </a:solidFill>
                <a:effectLst/>
                <a:latin typeface="Arial" charset="0"/>
                <a:ea typeface="+mn-ea"/>
                <a:cs typeface="+mn-cs"/>
              </a:rPr>
              <a:t>，这盏批量生产</a:t>
            </a:r>
            <a:r>
              <a:rPr lang="zh-CN" altLang="en-US" sz="1200" b="0" i="0" u="sng" kern="1200" dirty="0" smtClean="0">
                <a:solidFill>
                  <a:schemeClr val="tx1"/>
                </a:solidFill>
                <a:effectLst/>
                <a:latin typeface="Arial" charset="0"/>
                <a:ea typeface="+mn-ea"/>
                <a:cs typeface="+mn-cs"/>
                <a:hlinkClick r:id="rId32"/>
              </a:rPr>
              <a:t>图灵</a:t>
            </a:r>
            <a:r>
              <a:rPr lang="zh-CN" altLang="en-US" sz="1200" b="0" i="0" kern="1200" dirty="0" smtClean="0">
                <a:solidFill>
                  <a:schemeClr val="tx1"/>
                </a:solidFill>
                <a:effectLst/>
                <a:latin typeface="Arial" charset="0"/>
                <a:ea typeface="+mn-ea"/>
                <a:cs typeface="+mn-cs"/>
              </a:rPr>
              <a:t>奖的阿拉丁神灯。当时我们介绍过，</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的设计目标要求支持递归，而在设计编译器时，对递归的处理是很复杂的，所以 经常会因为编译器不成熟而出故障。高德纳编写了一段非常简单的测试程序，江湖人称“</a:t>
            </a:r>
            <a:r>
              <a:rPr lang="en-US" altLang="zh-CN" sz="1200" b="0" i="0" kern="1200" dirty="0" smtClean="0">
                <a:solidFill>
                  <a:schemeClr val="tx1"/>
                </a:solidFill>
                <a:effectLst/>
                <a:latin typeface="Arial" charset="0"/>
                <a:ea typeface="+mn-ea"/>
                <a:cs typeface="+mn-cs"/>
              </a:rPr>
              <a:t>Man or boy test”</a:t>
            </a:r>
            <a:r>
              <a:rPr lang="zh-CN" altLang="en-US" sz="1200" b="0" i="0" kern="1200" dirty="0" smtClean="0">
                <a:solidFill>
                  <a:schemeClr val="tx1"/>
                </a:solidFill>
                <a:effectLst/>
                <a:latin typeface="Arial" charset="0"/>
                <a:ea typeface="+mn-ea"/>
                <a:cs typeface="+mn-cs"/>
              </a:rPr>
              <a:t>，俗名“是男人就得</a:t>
            </a:r>
            <a:r>
              <a:rPr lang="en-US" altLang="zh-CN" sz="1200" b="0" i="0" kern="1200" dirty="0" smtClean="0">
                <a:solidFill>
                  <a:schemeClr val="tx1"/>
                </a:solidFill>
                <a:effectLst/>
                <a:latin typeface="Arial" charset="0"/>
                <a:ea typeface="+mn-ea"/>
                <a:cs typeface="+mn-cs"/>
              </a:rPr>
              <a:t>-67”</a:t>
            </a:r>
            <a:r>
              <a:rPr lang="zh-CN" altLang="en-US" sz="1200" b="0" i="0" kern="1200" dirty="0" smtClean="0">
                <a:solidFill>
                  <a:schemeClr val="tx1"/>
                </a:solidFill>
                <a:effectLst/>
                <a:latin typeface="Arial" charset="0"/>
                <a:ea typeface="+mn-ea"/>
                <a:cs typeface="+mn-cs"/>
              </a:rPr>
              <a:t>。高德纳说，只要用</a:t>
            </a:r>
            <a:r>
              <a:rPr lang="en-US" altLang="zh-CN" sz="1200" b="0" i="0" kern="1200" dirty="0" smtClean="0">
                <a:solidFill>
                  <a:schemeClr val="tx1"/>
                </a:solidFill>
                <a:effectLst/>
                <a:latin typeface="Arial" charset="0"/>
                <a:ea typeface="+mn-ea"/>
                <a:cs typeface="+mn-cs"/>
              </a:rPr>
              <a:t>ALGOL60</a:t>
            </a:r>
            <a:r>
              <a:rPr lang="zh-CN" altLang="en-US" sz="1200" b="0" i="0" kern="1200" dirty="0" smtClean="0">
                <a:solidFill>
                  <a:schemeClr val="tx1"/>
                </a:solidFill>
                <a:effectLst/>
                <a:latin typeface="Arial" charset="0"/>
                <a:ea typeface="+mn-ea"/>
                <a:cs typeface="+mn-cs"/>
              </a:rPr>
              <a:t>编译器来编译我的这段程序，如果运行结果等于</a:t>
            </a:r>
            <a:r>
              <a:rPr lang="en-US" altLang="zh-CN" sz="1200" b="0" i="0" kern="1200" dirty="0" smtClean="0">
                <a:solidFill>
                  <a:schemeClr val="tx1"/>
                </a:solidFill>
                <a:effectLst/>
                <a:latin typeface="Arial" charset="0"/>
                <a:ea typeface="+mn-ea"/>
                <a:cs typeface="+mn-cs"/>
              </a:rPr>
              <a:t>-67</a:t>
            </a:r>
            <a:r>
              <a:rPr lang="zh-CN" altLang="en-US" sz="1200" b="0" i="0" kern="1200" dirty="0" smtClean="0">
                <a:solidFill>
                  <a:schemeClr val="tx1"/>
                </a:solidFill>
                <a:effectLst/>
                <a:latin typeface="Arial" charset="0"/>
                <a:ea typeface="+mn-ea"/>
                <a:cs typeface="+mn-cs"/>
              </a:rPr>
              <a:t>，就说明这个编译器是纯爷们 儿，否则就只能算小男孩。</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25</a:t>
            </a:r>
            <a:r>
              <a:rPr lang="zh-CN" altLang="en-US" sz="1200" b="0" i="0" kern="1200" dirty="0" smtClean="0">
                <a:solidFill>
                  <a:schemeClr val="tx1"/>
                </a:solidFill>
                <a:effectLst/>
                <a:latin typeface="Arial" charset="0"/>
                <a:ea typeface="+mn-ea"/>
                <a:cs typeface="+mn-cs"/>
              </a:rPr>
              <a:t>岁的高德纳顺利拿到了博士学位，并留在伯克利任教。在毕业前一年，虽然还是研究生，但高德纳已经因为设计编译器而响誉计算机行业。 于是著名的</a:t>
            </a:r>
            <a:r>
              <a:rPr lang="en-US" altLang="zh-CN" sz="1200" b="0" i="0" kern="1200" dirty="0" smtClean="0">
                <a:solidFill>
                  <a:schemeClr val="tx1"/>
                </a:solidFill>
                <a:effectLst/>
                <a:latin typeface="Arial" charset="0"/>
                <a:ea typeface="+mn-ea"/>
                <a:cs typeface="+mn-cs"/>
              </a:rPr>
              <a:t>Addison-Wesley</a:t>
            </a:r>
            <a:r>
              <a:rPr lang="zh-CN" altLang="en-US" sz="1200" b="0" i="0" kern="1200" dirty="0" smtClean="0">
                <a:solidFill>
                  <a:schemeClr val="tx1"/>
                </a:solidFill>
                <a:effectLst/>
                <a:latin typeface="Arial" charset="0"/>
                <a:ea typeface="+mn-ea"/>
                <a:cs typeface="+mn-cs"/>
              </a:rPr>
              <a:t>出版社与他约稿，请他写一本关于编译器和程序设计方面的书。这本来是很平常的一件事，但您看看高德纳是何许人也， 不久之后，他简直把这件事做成了一件计算机科学史上的奇观。</a:t>
            </a:r>
            <a:r>
              <a:rPr lang="en-US" altLang="zh-CN" sz="1200" b="0" i="0" kern="1200" dirty="0" smtClean="0">
                <a:solidFill>
                  <a:schemeClr val="tx1"/>
                </a:solidFill>
                <a:effectLst/>
                <a:latin typeface="Arial" charset="0"/>
                <a:ea typeface="+mn-ea"/>
                <a:cs typeface="+mn-cs"/>
              </a:rPr>
              <a:t>1962</a:t>
            </a:r>
            <a:r>
              <a:rPr lang="zh-CN" altLang="en-US" sz="1200" b="0" i="0" kern="1200" dirty="0" smtClean="0">
                <a:solidFill>
                  <a:schemeClr val="tx1"/>
                </a:solidFill>
                <a:effectLst/>
                <a:latin typeface="Arial" charset="0"/>
                <a:ea typeface="+mn-ea"/>
                <a:cs typeface="+mn-cs"/>
              </a:rPr>
              <a:t>年约的稿，高德纳一直写到</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年还没交，在此期间他又是毕业，又是教书，终于人家 出版社急了。编辑找到高德纳，说这都四年了你写了多少啊，高德纳说，才写</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页手稿。编辑大囧，忙问都</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页了你怎么还不交，高德纳答曰，急啥， 我还没写到正题呢。编辑彻底雷住了，说那你出个多卷本吧</a:t>
            </a:r>
            <a:r>
              <a:rPr lang="en-US" altLang="zh-CN"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，就这么诞生了。</a:t>
            </a:r>
          </a:p>
          <a:p>
            <a:r>
              <a:rPr lang="zh-CN" altLang="en-US" sz="1200" b="0" i="0" kern="1200" dirty="0" smtClean="0">
                <a:solidFill>
                  <a:schemeClr val="tx1"/>
                </a:solidFill>
                <a:effectLst/>
                <a:latin typeface="Arial" charset="0"/>
                <a:ea typeface="+mn-ea"/>
                <a:cs typeface="+mn-cs"/>
              </a:rPr>
              <a:t>　　把一件平常的事做到人间极致，这就是高德纳。他不是故弄玄虚，他的心里攒着一股劲儿，要写出一部与</a:t>
            </a:r>
            <a:r>
              <a:rPr lang="zh-CN" altLang="en-US" sz="1200" b="0" i="0" u="sng" kern="1200" dirty="0" smtClean="0">
                <a:solidFill>
                  <a:schemeClr val="tx1"/>
                </a:solidFill>
                <a:effectLst/>
                <a:latin typeface="Arial" charset="0"/>
                <a:ea typeface="+mn-ea"/>
                <a:cs typeface="+mn-cs"/>
                <a:hlinkClick r:id="rId33"/>
              </a:rPr>
              <a:t>牛顿</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自然哲学的数学原理</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相媲美的传世巨著。 他一开始计划了六卷，后来觉得这个数字不怎么好，又改成了七卷。</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，江湖人称</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）的第一卷正式出版了。这一卷的标题叫</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基本算法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，但难度却并不低。比尔</a:t>
            </a:r>
            <a:r>
              <a:rPr lang="zh-CN" altLang="en-US" sz="1200" b="0" i="0" u="sng" kern="1200" dirty="0" smtClean="0">
                <a:solidFill>
                  <a:schemeClr val="tx1"/>
                </a:solidFill>
                <a:effectLst/>
                <a:latin typeface="Arial" charset="0"/>
                <a:ea typeface="+mn-ea"/>
                <a:cs typeface="+mn-cs"/>
                <a:hlinkClick r:id="rId34"/>
              </a:rPr>
              <a:t>盖茨</a:t>
            </a:r>
            <a:r>
              <a:rPr lang="zh-CN" altLang="en-US" sz="1200" b="0" i="0" kern="1200" dirty="0" smtClean="0">
                <a:solidFill>
                  <a:schemeClr val="tx1"/>
                </a:solidFill>
                <a:effectLst/>
                <a:latin typeface="Arial" charset="0"/>
                <a:ea typeface="+mn-ea"/>
                <a:cs typeface="+mn-cs"/>
              </a:rPr>
              <a:t>曾经花了几个月的时间读完这一 卷，并且做了大量的练习，然后他说，如果你想成为一个优秀的程序员，那就去读这个</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基本算法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吧，确保自己能够解决里面的每一个问题。然而，高德纳本人的 说法却比盖茨犀利多了：要是看不懂，就别当程序员。</a:t>
            </a:r>
          </a:p>
          <a:p>
            <a:r>
              <a:rPr lang="zh-CN" altLang="en-US" sz="1200" b="0" i="0" kern="1200" dirty="0" smtClean="0">
                <a:solidFill>
                  <a:schemeClr val="tx1"/>
                </a:solidFill>
                <a:effectLst/>
                <a:latin typeface="Arial" charset="0"/>
                <a:ea typeface="+mn-ea"/>
                <a:cs typeface="+mn-cs"/>
              </a:rPr>
              <a:t>　　就在这同一年，高德纳跳槽到斯坦福大学，并当上了教授，一边带博士，一边继续写书。一年后，</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第二卷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半数值算法</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正式出版，又过了三年， 也就是</a:t>
            </a:r>
            <a:r>
              <a:rPr lang="en-US" altLang="zh-CN" sz="1200" b="0" i="0" kern="1200" dirty="0" smtClean="0">
                <a:solidFill>
                  <a:schemeClr val="tx1"/>
                </a:solidFill>
                <a:effectLst/>
                <a:latin typeface="Arial" charset="0"/>
                <a:ea typeface="+mn-ea"/>
                <a:cs typeface="+mn-cs"/>
              </a:rPr>
              <a:t>1973</a:t>
            </a:r>
            <a:r>
              <a:rPr lang="zh-CN" altLang="en-US" sz="1200" b="0" i="0" kern="1200" dirty="0" smtClean="0">
                <a:solidFill>
                  <a:schemeClr val="tx1"/>
                </a:solidFill>
                <a:effectLst/>
                <a:latin typeface="Arial" charset="0"/>
                <a:ea typeface="+mn-ea"/>
                <a:cs typeface="+mn-cs"/>
              </a:rPr>
              <a:t>年，第三卷</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排序与查找</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也相继付梓。这三卷书立即被计算机界惊为神作，在那几年之内就卖出去了</a:t>
            </a:r>
            <a:r>
              <a:rPr lang="en-US" altLang="zh-CN" sz="1200" b="0" i="0" kern="1200" dirty="0" smtClean="0">
                <a:solidFill>
                  <a:schemeClr val="tx1"/>
                </a:solidFill>
                <a:effectLst/>
                <a:latin typeface="Arial" charset="0"/>
                <a:ea typeface="+mn-ea"/>
                <a:cs typeface="+mn-cs"/>
              </a:rPr>
              <a:t>100</a:t>
            </a:r>
            <a:r>
              <a:rPr lang="zh-CN" altLang="en-US" sz="1200" b="0" i="0" kern="1200" dirty="0" smtClean="0">
                <a:solidFill>
                  <a:schemeClr val="tx1"/>
                </a:solidFill>
                <a:effectLst/>
                <a:latin typeface="Arial" charset="0"/>
                <a:ea typeface="+mn-ea"/>
                <a:cs typeface="+mn-cs"/>
              </a:rPr>
              <a:t>多万套，至今仍然是编程书籍中的最高 经典。有一些对我们来说巧妙得不能再巧妙的算法，在这三卷书中顺手掂来，比比皆是，这个我们等会再说，现在有件要紧的事儿。按照高德纳的计划，这套书一共 是七卷，但是现在刚刚写完三卷，就已是震古烁今。震到什么程度呢，连图灵奖颁奖委员都坐不住了，他们做了一件前所未有的事。按照惯例，图灵奖的获奖者都是 成就等身，要经过时代的检验，然而高德纳却是例外，在他的七卷本刚刚写完三卷时，</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便决定立即为其颁发图灵奖：</a:t>
            </a:r>
          </a:p>
          <a:p>
            <a:r>
              <a:rPr lang="zh-CN" altLang="en-US" sz="1200" b="0" i="0" kern="1200" dirty="0" smtClean="0">
                <a:solidFill>
                  <a:schemeClr val="tx1"/>
                </a:solidFill>
                <a:effectLst/>
                <a:latin typeface="Arial" charset="0"/>
                <a:ea typeface="+mn-ea"/>
                <a:cs typeface="+mn-cs"/>
              </a:rPr>
              <a:t>　　授予高德纳图灵奖，以表彰其在算法分析、</a:t>
            </a:r>
            <a:r>
              <a:rPr lang="zh-CN" altLang="en-US" sz="1200" b="0" i="0" u="sng" kern="1200" dirty="0" smtClean="0">
                <a:solidFill>
                  <a:schemeClr val="tx1"/>
                </a:solidFill>
                <a:effectLst/>
                <a:latin typeface="Arial" charset="0"/>
                <a:ea typeface="+mn-ea"/>
                <a:cs typeface="+mn-cs"/>
                <a:hlinkClick r:id="rId35"/>
              </a:rPr>
              <a:t>程序设计语言</a:t>
            </a:r>
            <a:r>
              <a:rPr lang="zh-CN" altLang="en-US" sz="1200" b="0" i="0" kern="1200" dirty="0" smtClean="0">
                <a:solidFill>
                  <a:schemeClr val="tx1"/>
                </a:solidFill>
                <a:effectLst/>
                <a:latin typeface="Arial" charset="0"/>
                <a:ea typeface="+mn-ea"/>
                <a:cs typeface="+mn-cs"/>
              </a:rPr>
              <a:t>的设计和程序设计领域的杰出贡献，特别是其著名的</a:t>
            </a:r>
            <a:r>
              <a:rPr lang="en-US" altLang="zh-CN" sz="1200" b="0" i="0" kern="1200" dirty="0" smtClean="0">
                <a:solidFill>
                  <a:schemeClr val="tx1"/>
                </a:solidFill>
                <a:effectLst/>
                <a:latin typeface="Arial" charset="0"/>
                <a:ea typeface="+mn-ea"/>
                <a:cs typeface="+mn-cs"/>
              </a:rPr>
              <a:t>《The Art of Computer Programming》</a:t>
            </a:r>
            <a:r>
              <a:rPr lang="zh-CN" altLang="en-US" sz="1200" b="0" i="0" kern="1200" dirty="0" smtClean="0">
                <a:solidFill>
                  <a:schemeClr val="tx1"/>
                </a:solidFill>
                <a:effectLst/>
                <a:latin typeface="Arial" charset="0"/>
                <a:ea typeface="+mn-ea"/>
                <a:cs typeface="+mn-cs"/>
              </a:rPr>
              <a:t>系列丛书。</a:t>
            </a:r>
          </a:p>
          <a:p>
            <a:r>
              <a:rPr lang="zh-CN" altLang="en-US" sz="1200" b="0" i="0" kern="1200" dirty="0" smtClean="0">
                <a:solidFill>
                  <a:schemeClr val="tx1"/>
                </a:solidFill>
                <a:effectLst/>
                <a:latin typeface="Arial" charset="0"/>
                <a:ea typeface="+mn-ea"/>
                <a:cs typeface="+mn-cs"/>
              </a:rPr>
              <a:t>　　这是</a:t>
            </a:r>
            <a:r>
              <a:rPr lang="en-US" altLang="zh-CN" sz="1200" b="0" i="0" kern="1200" dirty="0" smtClean="0">
                <a:solidFill>
                  <a:schemeClr val="tx1"/>
                </a:solidFill>
                <a:effectLst/>
                <a:latin typeface="Arial" charset="0"/>
                <a:ea typeface="+mn-ea"/>
                <a:cs typeface="+mn-cs"/>
              </a:rPr>
              <a:t>1974</a:t>
            </a:r>
            <a:r>
              <a:rPr lang="zh-CN" altLang="en-US" sz="1200" b="0" i="0" kern="1200" dirty="0" smtClean="0">
                <a:solidFill>
                  <a:schemeClr val="tx1"/>
                </a:solidFill>
                <a:effectLst/>
                <a:latin typeface="Arial" charset="0"/>
                <a:ea typeface="+mn-ea"/>
                <a:cs typeface="+mn-cs"/>
              </a:rPr>
              <a:t>年的</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图灵奖</a:t>
            </a:r>
            <a:r>
              <a:rPr lang="zh-CN" altLang="en-US" sz="1200" b="0" i="0" u="sng" kern="1200" dirty="0" smtClean="0">
                <a:solidFill>
                  <a:schemeClr val="tx1"/>
                </a:solidFill>
                <a:effectLst/>
                <a:latin typeface="Arial" charset="0"/>
                <a:ea typeface="+mn-ea"/>
                <a:cs typeface="+mn-cs"/>
                <a:hlinkClick r:id="rId36"/>
              </a:rPr>
              <a:t>颁奖词</a:t>
            </a:r>
            <a:r>
              <a:rPr lang="zh-CN" altLang="en-US" sz="1200" b="0" i="0" kern="1200" dirty="0" smtClean="0">
                <a:solidFill>
                  <a:schemeClr val="tx1"/>
                </a:solidFill>
                <a:effectLst/>
                <a:latin typeface="Arial" charset="0"/>
                <a:ea typeface="+mn-ea"/>
                <a:cs typeface="+mn-cs"/>
              </a:rPr>
              <a:t>，高德纳捧走了历史上第</a:t>
            </a:r>
            <a:r>
              <a:rPr lang="en-US" altLang="zh-CN" sz="1200" b="0" i="0" kern="1200" dirty="0" smtClean="0">
                <a:solidFill>
                  <a:schemeClr val="tx1"/>
                </a:solidFill>
                <a:effectLst/>
                <a:latin typeface="Arial" charset="0"/>
                <a:ea typeface="+mn-ea"/>
                <a:cs typeface="+mn-cs"/>
              </a:rPr>
              <a:t>9</a:t>
            </a:r>
            <a:r>
              <a:rPr lang="zh-CN" altLang="en-US" sz="1200" b="0" i="0" kern="1200" dirty="0" smtClean="0">
                <a:solidFill>
                  <a:schemeClr val="tx1"/>
                </a:solidFill>
                <a:effectLst/>
                <a:latin typeface="Arial" charset="0"/>
                <a:ea typeface="+mn-ea"/>
                <a:cs typeface="+mn-cs"/>
              </a:rPr>
              <a:t>个图灵碗。这对高德纳来说，无疑是个殊荣，因为这一年他只有</a:t>
            </a:r>
            <a:r>
              <a:rPr lang="en-US" altLang="zh-CN" sz="1200" b="0" i="0" kern="1200" dirty="0" smtClean="0">
                <a:solidFill>
                  <a:schemeClr val="tx1"/>
                </a:solidFill>
                <a:effectLst/>
                <a:latin typeface="Arial" charset="0"/>
                <a:ea typeface="+mn-ea"/>
                <a:cs typeface="+mn-cs"/>
              </a:rPr>
              <a:t>36</a:t>
            </a:r>
            <a:r>
              <a:rPr lang="zh-CN" altLang="en-US" sz="1200" b="0" i="0" kern="1200" dirty="0" smtClean="0">
                <a:solidFill>
                  <a:schemeClr val="tx1"/>
                </a:solidFill>
                <a:effectLst/>
                <a:latin typeface="Arial" charset="0"/>
                <a:ea typeface="+mn-ea"/>
                <a:cs typeface="+mn-cs"/>
              </a:rPr>
              <a:t>岁，直到现在，他仍然保持着获奖年龄最小的纪录。</a:t>
            </a:r>
          </a:p>
          <a:p>
            <a:r>
              <a:rPr lang="zh-CN" altLang="en-US" sz="1200" b="0" i="0" kern="1200" dirty="0" smtClean="0">
                <a:solidFill>
                  <a:schemeClr val="tx1"/>
                </a:solidFill>
                <a:effectLst/>
                <a:latin typeface="Arial" charset="0"/>
                <a:ea typeface="+mn-ea"/>
                <a:cs typeface="+mn-cs"/>
              </a:rPr>
              <a:t>　　我们故事才讲到一半，可天才的高德纳却已经得到了图灵奖。各位读者可能要问，那下面还讲啥，他无非就是接着写书，接着带博士，就别废话啦。您要是这 么想，那就大错特错了，他要是那么做，他就不是高德纳。提前剧透一下，这个看上去顺理成章的计划，很快就被打破了，计划中的七卷本，直到今天都没有完成。</a:t>
            </a:r>
          </a:p>
          <a:p>
            <a:r>
              <a:rPr lang="zh-CN" altLang="en-US" sz="1200" b="0" i="0" kern="1200" dirty="0" smtClean="0">
                <a:solidFill>
                  <a:schemeClr val="tx1"/>
                </a:solidFill>
                <a:effectLst/>
                <a:latin typeface="Arial" charset="0"/>
                <a:ea typeface="+mn-ea"/>
                <a:cs typeface="+mn-cs"/>
              </a:rPr>
              <a:t>　　高德纳计划要写一套七卷本的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，没想到刚刚写完第三卷，就被</a:t>
            </a:r>
            <a:r>
              <a:rPr lang="en-US" altLang="zh-CN" sz="1200" b="0" i="0" kern="1200" dirty="0" smtClean="0">
                <a:solidFill>
                  <a:schemeClr val="tx1"/>
                </a:solidFill>
                <a:effectLst/>
                <a:latin typeface="Arial" charset="0"/>
                <a:ea typeface="+mn-ea"/>
                <a:cs typeface="+mn-cs"/>
              </a:rPr>
              <a:t>ACM</a:t>
            </a:r>
            <a:r>
              <a:rPr lang="zh-CN" altLang="en-US" sz="1200" b="0" i="0" kern="1200" dirty="0" smtClean="0">
                <a:solidFill>
                  <a:schemeClr val="tx1"/>
                </a:solidFill>
                <a:effectLst/>
                <a:latin typeface="Arial" charset="0"/>
                <a:ea typeface="+mn-ea"/>
                <a:cs typeface="+mn-cs"/>
              </a:rPr>
              <a:t>授予了图灵奖。这在图灵奖历史上是从没有过的事。我们还记得</a:t>
            </a:r>
            <a:r>
              <a:rPr lang="zh-CN" altLang="en-US" sz="1200" b="0" i="0" u="sng" kern="1200" dirty="0" smtClean="0">
                <a:solidFill>
                  <a:schemeClr val="tx1"/>
                </a:solidFill>
                <a:effectLst/>
                <a:latin typeface="Arial" charset="0"/>
                <a:ea typeface="+mn-ea"/>
                <a:cs typeface="+mn-cs"/>
                <a:hlinkClick r:id="rId37"/>
              </a:rPr>
              <a:t>巴黎</a:t>
            </a:r>
            <a:r>
              <a:rPr lang="zh-CN" altLang="en-US" sz="1200" b="0" i="0" kern="1200" dirty="0" smtClean="0">
                <a:solidFill>
                  <a:schemeClr val="tx1"/>
                </a:solidFill>
                <a:effectLst/>
                <a:latin typeface="Arial" charset="0"/>
                <a:ea typeface="+mn-ea"/>
                <a:cs typeface="+mn-cs"/>
              </a:rPr>
              <a:t>会议上的</a:t>
            </a:r>
            <a:r>
              <a:rPr lang="zh-CN" altLang="en-US" sz="1200" b="0" i="0" u="sng" kern="1200" dirty="0" smtClean="0">
                <a:solidFill>
                  <a:schemeClr val="tx1"/>
                </a:solidFill>
                <a:effectLst/>
                <a:latin typeface="Arial" charset="0"/>
                <a:ea typeface="+mn-ea"/>
                <a:cs typeface="+mn-cs"/>
                <a:hlinkClick r:id="rId38"/>
              </a:rPr>
              <a:t>诺尔</a:t>
            </a:r>
            <a:r>
              <a:rPr lang="zh-CN" altLang="en-US" sz="1200" b="0" i="0" kern="1200" dirty="0" smtClean="0">
                <a:solidFill>
                  <a:schemeClr val="tx1"/>
                </a:solidFill>
                <a:effectLst/>
                <a:latin typeface="Arial" charset="0"/>
                <a:ea typeface="+mn-ea"/>
                <a:cs typeface="+mn-cs"/>
              </a:rPr>
              <a:t>吧，他的图灵碗比他的获奖成果迟来了整整</a:t>
            </a:r>
            <a:r>
              <a:rPr lang="en-US" altLang="zh-CN" sz="1200" b="0" i="0" kern="1200" dirty="0" smtClean="0">
                <a:solidFill>
                  <a:schemeClr val="tx1"/>
                </a:solidFill>
                <a:effectLst/>
                <a:latin typeface="Arial" charset="0"/>
                <a:ea typeface="+mn-ea"/>
                <a:cs typeface="+mn-cs"/>
              </a:rPr>
              <a:t>45</a:t>
            </a:r>
            <a:r>
              <a:rPr lang="zh-CN" altLang="en-US" sz="1200" b="0" i="0" kern="1200" dirty="0" smtClean="0">
                <a:solidFill>
                  <a:schemeClr val="tx1"/>
                </a:solidFill>
                <a:effectLst/>
                <a:latin typeface="Arial" charset="0"/>
                <a:ea typeface="+mn-ea"/>
                <a:cs typeface="+mn-cs"/>
              </a:rPr>
              <a:t>年，他等这个碗时间，比高德纳获奖时的岁数还要长。但是，高德纳在获此殊荣之后，再一次令世界大跌眼镜：他宣布从此歇笔了，因为</a:t>
            </a:r>
            <a:r>
              <a:rPr lang="zh-CN" altLang="en-US" sz="1200" b="0" i="0" u="sng" kern="1200" dirty="0" smtClean="0">
                <a:solidFill>
                  <a:schemeClr val="tx1"/>
                </a:solidFill>
                <a:effectLst/>
                <a:latin typeface="Arial" charset="0"/>
                <a:ea typeface="+mn-ea"/>
                <a:cs typeface="+mn-cs"/>
                <a:hlinkClick r:id="rId39"/>
              </a:rPr>
              <a:t>排版工具</a:t>
            </a:r>
            <a:r>
              <a:rPr lang="zh-CN" altLang="en-US" sz="1200" b="0" i="0" kern="1200" dirty="0" smtClean="0">
                <a:solidFill>
                  <a:schemeClr val="tx1"/>
                </a:solidFill>
                <a:effectLst/>
                <a:latin typeface="Arial" charset="0"/>
                <a:ea typeface="+mn-ea"/>
                <a:cs typeface="+mn-cs"/>
              </a:rPr>
              <a:t>太差，破坏了这套书的美。</a:t>
            </a:r>
          </a:p>
          <a:p>
            <a:r>
              <a:rPr lang="zh-CN" altLang="en-US" sz="1200" b="0" i="0" kern="1200" dirty="0" smtClean="0">
                <a:solidFill>
                  <a:schemeClr val="tx1"/>
                </a:solidFill>
                <a:effectLst/>
                <a:latin typeface="Arial" charset="0"/>
                <a:ea typeface="+mn-ea"/>
                <a:cs typeface="+mn-cs"/>
              </a:rPr>
              <a:t>　　高德纳的这一动作让外界十分震惊，可以想见，他遭到了排山倒海的怀疑。有人说，高德纳肯定是江郎才尽，拿了图灵碗，见好就收；有人说，图灵奖对前三卷的评价过高了，高德纳无力面对这么大的压力，只好找个理由撤退；还有人说，获奖之后停止写作，充分体现了他写书的目的就是为了功利。他们纷纷质疑，这个图灵碗是彻底发错了人。</a:t>
            </a:r>
          </a:p>
          <a:p>
            <a:r>
              <a:rPr lang="zh-CN" altLang="en-US" sz="1200" b="0" i="0" kern="1200" dirty="0" smtClean="0">
                <a:solidFill>
                  <a:schemeClr val="tx1"/>
                </a:solidFill>
                <a:effectLst/>
                <a:latin typeface="Arial" charset="0"/>
                <a:ea typeface="+mn-ea"/>
                <a:cs typeface="+mn-cs"/>
              </a:rPr>
              <a:t>　　然而，如果我们真正翻开</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读一读，就不难理解这是为什么。我觉得，对于算法的研究，可以分成三层境界。第一层是分析算法的复杂度，这是计算机专业的大学生普遍掌握的技能，达到这个境界，可以说是入了算法的门；第二层境界是改进算法的复杂度，在分析之后继续思考，想办法去降低它，这就可以算是懂算法了；第三层境界，就是寻找算法的最优复杂度，不但要改进它，而且要改到什么程度呢？就是要证明出来，我改完的算法就是最优的，你无论如何都不可能再改进了，再改进就违反宇宙规律。</a:t>
            </a:r>
          </a:p>
          <a:p>
            <a:r>
              <a:rPr lang="zh-CN" altLang="en-US" sz="1200" b="0" i="0" kern="1200" dirty="0" smtClean="0">
                <a:solidFill>
                  <a:schemeClr val="tx1"/>
                </a:solidFill>
                <a:effectLst/>
                <a:latin typeface="Arial" charset="0"/>
                <a:ea typeface="+mn-ea"/>
                <a:cs typeface="+mn-cs"/>
              </a:rPr>
              <a:t>　　高德纳，就是典型的第三种人。诸位不妨看看，</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里面给出了多少最优算法，高德纳是铁了心，要当算法世界中的上帝。高德纳就是这么一个极致地追求极致的人，他强迫自己把每件事都做得不可逾越。那么他怎么能够容忍，这套被他视为毕生事业的书，被糟糕的排版技术束缚？于是，无论别人怎样质疑，他最终还是把写作晾到了一边，开始全力以赴地研究</a:t>
            </a:r>
            <a:r>
              <a:rPr lang="zh-CN" altLang="en-US" sz="1200" b="0" i="0" u="sng" kern="1200" dirty="0" smtClean="0">
                <a:solidFill>
                  <a:schemeClr val="tx1"/>
                </a:solidFill>
                <a:effectLst/>
                <a:latin typeface="Arial" charset="0"/>
                <a:ea typeface="+mn-ea"/>
                <a:cs typeface="+mn-cs"/>
                <a:hlinkClick r:id="rId40"/>
              </a:rPr>
              <a:t>字体</a:t>
            </a:r>
            <a:r>
              <a:rPr lang="zh-CN" altLang="en-US" sz="1200" b="0" i="0" kern="1200" dirty="0" smtClean="0">
                <a:solidFill>
                  <a:schemeClr val="tx1"/>
                </a:solidFill>
                <a:effectLst/>
                <a:latin typeface="Arial" charset="0"/>
                <a:ea typeface="+mn-ea"/>
                <a:cs typeface="+mn-cs"/>
              </a:rPr>
              <a:t>和排版。高德纳让我们领略了什么才是真正的个性，个性绝不是打</a:t>
            </a:r>
            <a:r>
              <a:rPr lang="en-US" altLang="zh-CN" sz="1200" b="0" i="0" kern="1200" dirty="0" smtClean="0">
                <a:solidFill>
                  <a:schemeClr val="tx1"/>
                </a:solidFill>
                <a:effectLst/>
                <a:latin typeface="Arial" charset="0"/>
                <a:ea typeface="+mn-ea"/>
                <a:cs typeface="+mn-cs"/>
              </a:rPr>
              <a:t>18</a:t>
            </a:r>
            <a:r>
              <a:rPr lang="zh-CN" altLang="en-US" sz="1200" b="0" i="0" kern="1200" dirty="0" smtClean="0">
                <a:solidFill>
                  <a:schemeClr val="tx1"/>
                </a:solidFill>
                <a:effectLst/>
                <a:latin typeface="Arial" charset="0"/>
                <a:ea typeface="+mn-ea"/>
                <a:cs typeface="+mn-cs"/>
              </a:rPr>
              <a:t>个耳洞，或在牛仔裤上抠 </a:t>
            </a:r>
            <a:r>
              <a:rPr lang="en-US" altLang="zh-CN" sz="1200" b="0" i="0" kern="1200" dirty="0" smtClean="0">
                <a:solidFill>
                  <a:schemeClr val="tx1"/>
                </a:solidFill>
                <a:effectLst/>
                <a:latin typeface="Arial" charset="0"/>
                <a:ea typeface="+mn-ea"/>
                <a:cs typeface="+mn-cs"/>
              </a:rPr>
              <a:t>36</a:t>
            </a:r>
            <a:r>
              <a:rPr lang="zh-CN" altLang="en-US" sz="1200" b="0" i="0" kern="1200" dirty="0" smtClean="0">
                <a:solidFill>
                  <a:schemeClr val="tx1"/>
                </a:solidFill>
                <a:effectLst/>
                <a:latin typeface="Arial" charset="0"/>
                <a:ea typeface="+mn-ea"/>
                <a:cs typeface="+mn-cs"/>
              </a:rPr>
              <a:t>个窟窿。个性，就是在所有岔路口都追随自己的心，让所有影响你追求梦想的障碍统统跪倒。</a:t>
            </a:r>
          </a:p>
          <a:p>
            <a:r>
              <a:rPr lang="zh-CN" altLang="en-US" sz="1200" b="0" i="0" kern="1200" dirty="0" smtClean="0">
                <a:solidFill>
                  <a:schemeClr val="tx1"/>
                </a:solidFill>
                <a:effectLst/>
                <a:latin typeface="Arial" charset="0"/>
                <a:ea typeface="+mn-ea"/>
                <a:cs typeface="+mn-cs"/>
              </a:rPr>
              <a:t>　　高德纳这一歇笔，就是十年。在这不务正业的十年当中，对极致的追求像只看不见的手，推动他创造了三个响亮的成果，其中影响最大的，就是排版系统</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。如果大家用</a:t>
            </a:r>
            <a:r>
              <a:rPr lang="en-US" altLang="zh-CN" sz="1200" b="0" i="0" kern="1200" dirty="0" smtClean="0">
                <a:solidFill>
                  <a:schemeClr val="tx1"/>
                </a:solidFill>
                <a:effectLst/>
                <a:latin typeface="Arial" charset="0"/>
                <a:ea typeface="+mn-ea"/>
                <a:cs typeface="+mn-cs"/>
              </a:rPr>
              <a:t>MS Office Word</a:t>
            </a:r>
            <a:r>
              <a:rPr lang="zh-CN" altLang="en-US" sz="1200" b="0" i="0" kern="1200" dirty="0" smtClean="0">
                <a:solidFill>
                  <a:schemeClr val="tx1"/>
                </a:solidFill>
                <a:effectLst/>
                <a:latin typeface="Arial" charset="0"/>
                <a:ea typeface="+mn-ea"/>
                <a:cs typeface="+mn-cs"/>
              </a:rPr>
              <a:t>写过论文，就会体会到那份求死不得的心：不断地调整</a:t>
            </a:r>
            <a:r>
              <a:rPr lang="zh-CN" altLang="en-US" sz="1200" b="0" i="0" u="sng" kern="1200" dirty="0" smtClean="0">
                <a:solidFill>
                  <a:schemeClr val="tx1"/>
                </a:solidFill>
                <a:effectLst/>
                <a:latin typeface="Arial" charset="0"/>
                <a:ea typeface="+mn-ea"/>
                <a:cs typeface="+mn-cs"/>
                <a:hlinkClick r:id="rId41"/>
              </a:rPr>
              <a:t>字号</a:t>
            </a:r>
            <a:r>
              <a:rPr lang="zh-CN" altLang="en-US" sz="1200" b="0" i="0" kern="1200" dirty="0" smtClean="0">
                <a:solidFill>
                  <a:schemeClr val="tx1"/>
                </a:solidFill>
                <a:effectLst/>
                <a:latin typeface="Arial" charset="0"/>
                <a:ea typeface="+mn-ea"/>
                <a:cs typeface="+mn-cs"/>
              </a:rPr>
              <a:t>、行距、缩进、分栏，如果这还不算什么，你再写几个数学式子看看？但是在</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中，这些麻烦几乎完全不存在，你唯一需要做的，就是把你想写的内容告诉它。如果说时间就是生命，那就可以认为，</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每天都在拯求科学家们的生命，说它推动了科学的发展也不为过。</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是一场出版界的革命，直到现在仍是全球学术排版的不二规范，它所排出的文字之美，特别是数学式子的美，让人们由衷感叹：啊，一毫米都不能再挪动了。</a:t>
            </a:r>
          </a:p>
          <a:p>
            <a:r>
              <a:rPr lang="zh-CN" altLang="en-US" sz="1200" b="0" i="0" kern="1200" dirty="0" smtClean="0">
                <a:solidFill>
                  <a:schemeClr val="tx1"/>
                </a:solidFill>
                <a:effectLst/>
                <a:latin typeface="Arial" charset="0"/>
                <a:ea typeface="+mn-ea"/>
                <a:cs typeface="+mn-cs"/>
              </a:rPr>
              <a:t>　　除了功能上的美之外，</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作为一个软件产品，也令人叹为观止。它的版本号不是自然数列，也不是年份，而是从</a:t>
            </a:r>
            <a:r>
              <a:rPr lang="en-US" altLang="zh-CN" sz="1200" b="0" i="0" kern="1200" dirty="0" smtClean="0">
                <a:solidFill>
                  <a:schemeClr val="tx1"/>
                </a:solidFill>
                <a:effectLst/>
                <a:latin typeface="Arial" charset="0"/>
                <a:ea typeface="+mn-ea"/>
                <a:cs typeface="+mn-cs"/>
              </a:rPr>
              <a:t>3</a:t>
            </a:r>
            <a:r>
              <a:rPr lang="zh-CN" altLang="en-US" sz="1200" b="0" i="0" kern="1200" dirty="0" smtClean="0">
                <a:solidFill>
                  <a:schemeClr val="tx1"/>
                </a:solidFill>
                <a:effectLst/>
                <a:latin typeface="Arial" charset="0"/>
                <a:ea typeface="+mn-ea"/>
                <a:cs typeface="+mn-cs"/>
              </a:rPr>
              <a:t>开始，不断地逼近圆周率（</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3.141…</a:t>
            </a:r>
            <a:r>
              <a:rPr lang="zh-CN" altLang="en-US" sz="1200" b="0" i="0" kern="1200" dirty="0" smtClean="0">
                <a:solidFill>
                  <a:schemeClr val="tx1"/>
                </a:solidFill>
                <a:effectLst/>
                <a:latin typeface="Arial" charset="0"/>
                <a:ea typeface="+mn-ea"/>
                <a:cs typeface="+mn-cs"/>
              </a:rPr>
              <a:t>目前最新版本是</a:t>
            </a:r>
            <a:r>
              <a:rPr lang="en-US" altLang="zh-CN" sz="1200" b="0" i="0" u="sng" kern="1200" dirty="0" smtClean="0">
                <a:solidFill>
                  <a:schemeClr val="tx1"/>
                </a:solidFill>
                <a:effectLst/>
                <a:latin typeface="Arial" charset="0"/>
                <a:ea typeface="+mn-ea"/>
                <a:cs typeface="+mn-cs"/>
                <a:hlinkClick r:id="rId42"/>
              </a:rPr>
              <a:t>3.1415926</a:t>
            </a:r>
            <a:r>
              <a:rPr lang="zh-CN" altLang="en-US" sz="1200" b="0" i="0" kern="1200" dirty="0" smtClean="0">
                <a:solidFill>
                  <a:schemeClr val="tx1"/>
                </a:solidFill>
                <a:effectLst/>
                <a:latin typeface="Arial" charset="0"/>
                <a:ea typeface="+mn-ea"/>
                <a:cs typeface="+mn-cs"/>
              </a:rPr>
              <a:t>）。高德纳再一次用行动宣告，我这个东西，不可能再有什么大的改进了，最多只能小修小补，使其趋近完美。他还专门设立了奖金：谁发现</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的一个错误，就付他</a:t>
            </a:r>
            <a:r>
              <a:rPr lang="en-US" altLang="zh-CN" sz="1200" b="0" i="0" kern="1200" dirty="0" smtClean="0">
                <a:solidFill>
                  <a:schemeClr val="tx1"/>
                </a:solidFill>
                <a:effectLst/>
                <a:latin typeface="Arial" charset="0"/>
                <a:ea typeface="+mn-ea"/>
                <a:cs typeface="+mn-cs"/>
              </a:rPr>
              <a:t>2.56</a:t>
            </a:r>
            <a:r>
              <a:rPr lang="zh-CN" altLang="en-US" sz="1200" b="0" i="0" kern="1200" dirty="0" smtClean="0">
                <a:solidFill>
                  <a:schemeClr val="tx1"/>
                </a:solidFill>
                <a:effectLst/>
                <a:latin typeface="Arial" charset="0"/>
                <a:ea typeface="+mn-ea"/>
                <a:cs typeface="+mn-cs"/>
              </a:rPr>
              <a:t>美元，第二个错误</a:t>
            </a:r>
            <a:r>
              <a:rPr lang="en-US" altLang="zh-CN" sz="1200" b="0" i="0" kern="1200" dirty="0" smtClean="0">
                <a:solidFill>
                  <a:schemeClr val="tx1"/>
                </a:solidFill>
                <a:effectLst/>
                <a:latin typeface="Arial" charset="0"/>
                <a:ea typeface="+mn-ea"/>
                <a:cs typeface="+mn-cs"/>
              </a:rPr>
              <a:t>5.12</a:t>
            </a:r>
            <a:r>
              <a:rPr lang="zh-CN" altLang="en-US" sz="1200" b="0" i="0" kern="1200" dirty="0" smtClean="0">
                <a:solidFill>
                  <a:schemeClr val="tx1"/>
                </a:solidFill>
                <a:effectLst/>
                <a:latin typeface="Arial" charset="0"/>
                <a:ea typeface="+mn-ea"/>
                <a:cs typeface="+mn-cs"/>
              </a:rPr>
              <a:t>美元，第三个</a:t>
            </a:r>
            <a:r>
              <a:rPr lang="en-US" altLang="zh-CN" sz="1200" b="0" i="0" kern="1200" dirty="0" smtClean="0">
                <a:solidFill>
                  <a:schemeClr val="tx1"/>
                </a:solidFill>
                <a:effectLst/>
                <a:latin typeface="Arial" charset="0"/>
                <a:ea typeface="+mn-ea"/>
                <a:cs typeface="+mn-cs"/>
              </a:rPr>
              <a:t>10.24</a:t>
            </a:r>
            <a:r>
              <a:rPr lang="zh-CN" altLang="en-US" sz="1200" b="0" i="0" kern="1200" dirty="0" smtClean="0">
                <a:solidFill>
                  <a:schemeClr val="tx1"/>
                </a:solidFill>
                <a:effectLst/>
                <a:latin typeface="Arial" charset="0"/>
                <a:ea typeface="+mn-ea"/>
                <a:cs typeface="+mn-cs"/>
              </a:rPr>
              <a:t>美元</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以此类推。我们都知道，传说某个国王就因为这种指数游戏失去了江山，高德纳作为算法大师，更清楚指数增长的可怕性。然而他却敢立此重赏，结果直到今天，他也没有为此付出多少钱，可见</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经过了怎样的千锤百炼。这个耗费十年打造的玩具，让当初质疑图灵奖发错了的人们全部闭嘴了，他们甚至改口说：哦，为了这个</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，不妨再给高德纳一个图灵碗吧。</a:t>
            </a:r>
          </a:p>
          <a:p>
            <a:r>
              <a:rPr lang="zh-CN" altLang="en-US" sz="1200" b="0" i="0" kern="1200" dirty="0" smtClean="0">
                <a:solidFill>
                  <a:schemeClr val="tx1"/>
                </a:solidFill>
                <a:effectLst/>
                <a:latin typeface="Arial" charset="0"/>
                <a:ea typeface="+mn-ea"/>
                <a:cs typeface="+mn-cs"/>
              </a:rPr>
              <a:t>　　第二个成果，就是</a:t>
            </a:r>
            <a:r>
              <a:rPr lang="en-US" altLang="zh-CN" sz="1200" b="0" i="0" kern="1200" dirty="0" smtClean="0">
                <a:solidFill>
                  <a:schemeClr val="tx1"/>
                </a:solidFill>
                <a:effectLst/>
                <a:latin typeface="Arial" charset="0"/>
                <a:ea typeface="+mn-ea"/>
                <a:cs typeface="+mn-cs"/>
              </a:rPr>
              <a:t>METAFONT</a:t>
            </a:r>
            <a:r>
              <a:rPr lang="zh-CN" altLang="en-US" sz="1200" b="0" i="0" kern="1200" dirty="0" smtClean="0">
                <a:solidFill>
                  <a:schemeClr val="tx1"/>
                </a:solidFill>
                <a:effectLst/>
                <a:latin typeface="Arial" charset="0"/>
                <a:ea typeface="+mn-ea"/>
                <a:cs typeface="+mn-cs"/>
              </a:rPr>
              <a:t>，这是一套用来设计字体的系统。对于它的价值，一句话就能概括：计算机界最懂字体的两个人，一个是苹果的</a:t>
            </a:r>
            <a:r>
              <a:rPr lang="zh-CN" altLang="en-US" sz="1200" b="0" i="0" u="sng" kern="1200" dirty="0" smtClean="0">
                <a:solidFill>
                  <a:schemeClr val="tx1"/>
                </a:solidFill>
                <a:effectLst/>
                <a:latin typeface="Arial" charset="0"/>
                <a:ea typeface="+mn-ea"/>
                <a:cs typeface="+mn-cs"/>
                <a:hlinkClick r:id="rId43"/>
              </a:rPr>
              <a:t>乔布斯</a:t>
            </a:r>
            <a:r>
              <a:rPr lang="zh-CN" altLang="en-US" sz="1200" b="0" i="0" kern="1200" dirty="0" smtClean="0">
                <a:solidFill>
                  <a:schemeClr val="tx1"/>
                </a:solidFill>
                <a:effectLst/>
                <a:latin typeface="Arial" charset="0"/>
                <a:ea typeface="+mn-ea"/>
                <a:cs typeface="+mn-cs"/>
              </a:rPr>
              <a:t>，另一个就是高德纳。</a:t>
            </a:r>
          </a:p>
          <a:p>
            <a:r>
              <a:rPr lang="zh-CN" altLang="en-US" sz="1200" b="0" i="0" kern="1200" dirty="0" smtClean="0">
                <a:solidFill>
                  <a:schemeClr val="tx1"/>
                </a:solidFill>
                <a:effectLst/>
                <a:latin typeface="Arial" charset="0"/>
                <a:ea typeface="+mn-ea"/>
                <a:cs typeface="+mn-cs"/>
              </a:rPr>
              <a:t>　　第三个成果，就是文学化编程（</a:t>
            </a:r>
            <a:r>
              <a:rPr lang="en-US" altLang="zh-CN" sz="1200" b="0" i="0" kern="1200" dirty="0" smtClean="0">
                <a:solidFill>
                  <a:schemeClr val="tx1"/>
                </a:solidFill>
                <a:effectLst/>
                <a:latin typeface="Arial" charset="0"/>
                <a:ea typeface="+mn-ea"/>
                <a:cs typeface="+mn-cs"/>
              </a:rPr>
              <a:t>Literate Programming</a:t>
            </a:r>
            <a:r>
              <a:rPr lang="zh-CN" altLang="en-US" sz="1200" b="0" i="0" kern="1200" dirty="0" smtClean="0">
                <a:solidFill>
                  <a:schemeClr val="tx1"/>
                </a:solidFill>
                <a:effectLst/>
                <a:latin typeface="Arial" charset="0"/>
                <a:ea typeface="+mn-ea"/>
                <a:cs typeface="+mn-cs"/>
              </a:rPr>
              <a:t>），它把程序设计的艺术性展示得淋漓尽致。高德纳说，一段好的程序，不仅仅是要清晰易读，而且要能够读出美感，读出意境。天呐，意境，一排一排的计算机代码，要像诗歌一样充满意境。高教授，你疯了？</a:t>
            </a:r>
          </a:p>
          <a:p>
            <a:r>
              <a:rPr lang="zh-CN" altLang="en-US" sz="1200" b="0" i="0" kern="1200" dirty="0" smtClean="0">
                <a:solidFill>
                  <a:schemeClr val="tx1"/>
                </a:solidFill>
                <a:effectLst/>
                <a:latin typeface="Arial" charset="0"/>
                <a:ea typeface="+mn-ea"/>
                <a:cs typeface="+mn-cs"/>
              </a:rPr>
              <a:t>　　高德纳说，你才疯了呢，看我给你们露一手。于是，他在</a:t>
            </a:r>
            <a:r>
              <a:rPr lang="en-US" altLang="zh-CN" sz="1200" b="0" i="0" kern="1200" dirty="0" smtClean="0">
                <a:solidFill>
                  <a:schemeClr val="tx1"/>
                </a:solidFill>
                <a:effectLst/>
                <a:latin typeface="Arial" charset="0"/>
                <a:ea typeface="+mn-ea"/>
                <a:cs typeface="+mn-cs"/>
              </a:rPr>
              <a:t>C</a:t>
            </a:r>
            <a:r>
              <a:rPr lang="zh-CN" altLang="en-US" sz="1200" b="0" i="0" kern="1200" dirty="0" smtClean="0">
                <a:solidFill>
                  <a:schemeClr val="tx1"/>
                </a:solidFill>
                <a:effectLst/>
                <a:latin typeface="Arial" charset="0"/>
                <a:ea typeface="+mn-ea"/>
                <a:cs typeface="+mn-cs"/>
              </a:rPr>
              <a:t>语言的基础上，开发了一套</a:t>
            </a:r>
            <a:r>
              <a:rPr lang="en-US" altLang="zh-CN" sz="1200" b="0" i="0" kern="1200" dirty="0" smtClean="0">
                <a:solidFill>
                  <a:schemeClr val="tx1"/>
                </a:solidFill>
                <a:effectLst/>
                <a:latin typeface="Arial" charset="0"/>
                <a:ea typeface="+mn-ea"/>
                <a:cs typeface="+mn-cs"/>
              </a:rPr>
              <a:t>CWEB</a:t>
            </a:r>
            <a:r>
              <a:rPr lang="zh-CN" altLang="en-US" sz="1200" b="0" i="0" kern="1200" dirty="0" smtClean="0">
                <a:solidFill>
                  <a:schemeClr val="tx1"/>
                </a:solidFill>
                <a:effectLst/>
                <a:latin typeface="Arial" charset="0"/>
                <a:ea typeface="+mn-ea"/>
                <a:cs typeface="+mn-cs"/>
              </a:rPr>
              <a:t>系统，除了用它写出了</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程序之外，竟然还用它写了一本叫作</a:t>
            </a:r>
            <a:r>
              <a:rPr lang="en-US" altLang="zh-CN" sz="1200" b="0" i="0" kern="1200" dirty="0" smtClean="0">
                <a:solidFill>
                  <a:schemeClr val="tx1"/>
                </a:solidFill>
                <a:effectLst/>
                <a:latin typeface="Arial" charset="0"/>
                <a:ea typeface="+mn-ea"/>
                <a:cs typeface="+mn-cs"/>
              </a:rPr>
              <a:t>《Stanford </a:t>
            </a:r>
            <a:r>
              <a:rPr lang="en-US" altLang="zh-CN" sz="1200" b="0" i="0" kern="1200" dirty="0" err="1" smtClean="0">
                <a:solidFill>
                  <a:schemeClr val="tx1"/>
                </a:solidFill>
                <a:effectLst/>
                <a:latin typeface="Arial" charset="0"/>
                <a:ea typeface="+mn-ea"/>
                <a:cs typeface="+mn-cs"/>
              </a:rPr>
              <a:t>Graphbase</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的书。高德纳微微一笑，我都能用编程语言写书，何况有意境的程序了，我的口号是：程序员也能得普利策奖（这是全球新闻写作领域的最高奖项）。</a:t>
            </a:r>
          </a:p>
          <a:p>
            <a:r>
              <a:rPr lang="zh-CN" altLang="en-US" sz="1200" b="0" i="0" kern="1200" dirty="0" smtClean="0">
                <a:solidFill>
                  <a:schemeClr val="tx1"/>
                </a:solidFill>
                <a:effectLst/>
                <a:latin typeface="Arial" charset="0"/>
                <a:ea typeface="+mn-ea"/>
                <a:cs typeface="+mn-cs"/>
              </a:rPr>
              <a:t>　　文学化编程还为高德纳报了一个小仇。我们第</a:t>
            </a:r>
            <a:r>
              <a:rPr lang="en-US" altLang="zh-CN" sz="1200" b="0" i="0" kern="1200" dirty="0" smtClean="0">
                <a:solidFill>
                  <a:schemeClr val="tx1"/>
                </a:solidFill>
                <a:effectLst/>
                <a:latin typeface="Arial" charset="0"/>
                <a:ea typeface="+mn-ea"/>
                <a:cs typeface="+mn-cs"/>
              </a:rPr>
              <a:t>6</a:t>
            </a:r>
            <a:r>
              <a:rPr lang="zh-CN" altLang="en-US" sz="1200" b="0" i="0" kern="1200" dirty="0" smtClean="0">
                <a:solidFill>
                  <a:schemeClr val="tx1"/>
                </a:solidFill>
                <a:effectLst/>
                <a:latin typeface="Arial" charset="0"/>
                <a:ea typeface="+mn-ea"/>
                <a:cs typeface="+mn-cs"/>
              </a:rPr>
              <a:t>章中讲过的迪科斯彻，当年提出了一个“结构化编程”，提倡不要在编程时使用 “</a:t>
            </a:r>
            <a:r>
              <a:rPr lang="en-US" altLang="zh-CN" sz="1200" b="0" i="0" kern="1200" dirty="0" err="1" smtClean="0">
                <a:solidFill>
                  <a:schemeClr val="tx1"/>
                </a:solidFill>
                <a:effectLst/>
                <a:latin typeface="Arial" charset="0"/>
                <a:ea typeface="+mn-ea"/>
                <a:cs typeface="+mn-cs"/>
              </a:rPr>
              <a:t>goto</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语句，高德纳偏要唱反调，结果被迪科斯彻称为“没结构”。这下可好，高德纳狡黠一笑，嘿嘿，如果你不跟我混，你就是“没文化”咯（</a:t>
            </a:r>
            <a:r>
              <a:rPr lang="en-US" altLang="zh-CN" sz="1200" b="0" i="0" kern="1200" dirty="0" smtClean="0">
                <a:solidFill>
                  <a:schemeClr val="tx1"/>
                </a:solidFill>
                <a:effectLst/>
                <a:latin typeface="Arial" charset="0"/>
                <a:ea typeface="+mn-ea"/>
                <a:cs typeface="+mn-cs"/>
              </a:rPr>
              <a:t>literate</a:t>
            </a:r>
            <a:r>
              <a:rPr lang="zh-CN" altLang="en-US" sz="1200" b="0" i="0" kern="1200" dirty="0" smtClean="0">
                <a:solidFill>
                  <a:schemeClr val="tx1"/>
                </a:solidFill>
                <a:effectLst/>
                <a:latin typeface="Arial" charset="0"/>
                <a:ea typeface="+mn-ea"/>
                <a:cs typeface="+mn-cs"/>
              </a:rPr>
              <a:t>也有“文化”之意）。</a:t>
            </a:r>
          </a:p>
          <a:p>
            <a:r>
              <a:rPr lang="zh-CN" altLang="en-US" sz="1200" b="0" i="0" kern="1200" dirty="0" smtClean="0">
                <a:solidFill>
                  <a:schemeClr val="tx1"/>
                </a:solidFill>
                <a:effectLst/>
                <a:latin typeface="Arial" charset="0"/>
                <a:ea typeface="+mn-ea"/>
                <a:cs typeface="+mn-cs"/>
              </a:rPr>
              <a:t>　　歇笔十年的高德纳，手捧这三项成果重出江湖，打消了一切质疑。这时他才对十年前的歇笔事件做了一个轻描淡写的解释：一个人要想把事情做得漂亮，就必须要跟上帝保持和谐，现在，上帝终于让我去写四卷了。</a:t>
            </a:r>
          </a:p>
          <a:p>
            <a:r>
              <a:rPr lang="zh-CN" altLang="en-US" sz="1200" b="0" i="0" kern="1200" dirty="0" smtClean="0">
                <a:solidFill>
                  <a:schemeClr val="tx1"/>
                </a:solidFill>
                <a:effectLst/>
                <a:latin typeface="Arial" charset="0"/>
                <a:ea typeface="+mn-ea"/>
                <a:cs typeface="+mn-cs"/>
              </a:rPr>
              <a:t>　　他的笔，又拿了起来。在写作第四卷的过程中，为了帮助读者打好数学基础，以便面对</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中的数学高峰，他又专门撰写了一本</a:t>
            </a:r>
            <a:r>
              <a:rPr lang="en-US" altLang="zh-CN" sz="1200" b="0" i="0" kern="1200" dirty="0" smtClean="0">
                <a:solidFill>
                  <a:schemeClr val="tx1"/>
                </a:solidFill>
                <a:effectLst/>
                <a:latin typeface="Arial" charset="0"/>
                <a:ea typeface="+mn-ea"/>
                <a:cs typeface="+mn-cs"/>
              </a:rPr>
              <a:t>《Concrete Mathematics》</a:t>
            </a:r>
            <a:r>
              <a:rPr lang="zh-CN" altLang="en-US" sz="1200" b="0" i="0" kern="1200" dirty="0" smtClean="0">
                <a:solidFill>
                  <a:schemeClr val="tx1"/>
                </a:solidFill>
                <a:effectLst/>
                <a:latin typeface="Arial" charset="0"/>
                <a:ea typeface="+mn-ea"/>
                <a:cs typeface="+mn-cs"/>
              </a:rPr>
              <a:t>。这本书有中文版，翻译为</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具体数学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，我一直觉得稍有不妥。</a:t>
            </a:r>
            <a:r>
              <a:rPr lang="en-US" altLang="zh-CN" sz="1200" b="0" i="0" kern="1200" dirty="0" smtClean="0">
                <a:solidFill>
                  <a:schemeClr val="tx1"/>
                </a:solidFill>
                <a:effectLst/>
                <a:latin typeface="Arial" charset="0"/>
                <a:ea typeface="+mn-ea"/>
                <a:cs typeface="+mn-cs"/>
              </a:rPr>
              <a:t>Concrete</a:t>
            </a:r>
            <a:r>
              <a:rPr lang="zh-CN" altLang="en-US" sz="1200" b="0" i="0" kern="1200" dirty="0" smtClean="0">
                <a:solidFill>
                  <a:schemeClr val="tx1"/>
                </a:solidFill>
                <a:effectLst/>
                <a:latin typeface="Arial" charset="0"/>
                <a:ea typeface="+mn-ea"/>
                <a:cs typeface="+mn-cs"/>
              </a:rPr>
              <a:t>到底是什么意思呢，高德纳说，意思就是我不教那些软绵绵的数学，我要教的是扔到地上能砸个响儿的数学。据说，他在课堂上说完这番话，有好几个同学扭头走出了教室</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他们是土木工程系的学生，还以为高德纳是讲混凝土的呢（</a:t>
            </a:r>
            <a:r>
              <a:rPr lang="en-US" altLang="zh-CN" sz="1200" b="0" i="0" kern="1200" dirty="0" smtClean="0">
                <a:solidFill>
                  <a:schemeClr val="tx1"/>
                </a:solidFill>
                <a:effectLst/>
                <a:latin typeface="Arial" charset="0"/>
                <a:ea typeface="+mn-ea"/>
                <a:cs typeface="+mn-cs"/>
              </a:rPr>
              <a:t>Concrete</a:t>
            </a:r>
            <a:r>
              <a:rPr lang="zh-CN" altLang="en-US" sz="1200" b="0" i="0" kern="1200" dirty="0" smtClean="0">
                <a:solidFill>
                  <a:schemeClr val="tx1"/>
                </a:solidFill>
                <a:effectLst/>
                <a:latin typeface="Arial" charset="0"/>
                <a:ea typeface="+mn-ea"/>
                <a:cs typeface="+mn-cs"/>
              </a:rPr>
              <a:t>在土木领域意为“混凝土”）。说到高德纳的教学，还有个趣闻，他批改作业的时候只抽查第</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页，就能判断出这份作业的质量。为此，我们这本书的第</a:t>
            </a:r>
            <a:r>
              <a:rPr lang="en-US" altLang="zh-CN" sz="1200" b="0" i="0" kern="1200" dirty="0" smtClean="0">
                <a:solidFill>
                  <a:schemeClr val="tx1"/>
                </a:solidFill>
                <a:effectLst/>
                <a:latin typeface="Arial" charset="0"/>
                <a:ea typeface="+mn-ea"/>
                <a:cs typeface="+mn-cs"/>
              </a:rPr>
              <a:t>314</a:t>
            </a:r>
            <a:r>
              <a:rPr lang="zh-CN" altLang="en-US" sz="1200" b="0" i="0" kern="1200" dirty="0" smtClean="0">
                <a:solidFill>
                  <a:schemeClr val="tx1"/>
                </a:solidFill>
                <a:effectLst/>
                <a:latin typeface="Arial" charset="0"/>
                <a:ea typeface="+mn-ea"/>
                <a:cs typeface="+mn-cs"/>
              </a:rPr>
              <a:t>页用来向高德纳致敬。</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1992</a:t>
            </a:r>
            <a:r>
              <a:rPr lang="zh-CN" altLang="en-US" sz="1200" b="0" i="0" kern="1200" dirty="0" smtClean="0">
                <a:solidFill>
                  <a:schemeClr val="tx1"/>
                </a:solidFill>
                <a:effectLst/>
                <a:latin typeface="Arial" charset="0"/>
                <a:ea typeface="+mn-ea"/>
                <a:cs typeface="+mn-cs"/>
              </a:rPr>
              <a:t>年，高德纳为了专心写作，宣布提前退休，并停用电子邮箱。高德纳一共带了</a:t>
            </a:r>
            <a:r>
              <a:rPr lang="en-US" altLang="zh-CN" sz="1200" b="0" i="0" kern="1200" dirty="0" smtClean="0">
                <a:solidFill>
                  <a:schemeClr val="tx1"/>
                </a:solidFill>
                <a:effectLst/>
                <a:latin typeface="Arial" charset="0"/>
                <a:ea typeface="+mn-ea"/>
                <a:cs typeface="+mn-cs"/>
              </a:rPr>
              <a:t>28</a:t>
            </a:r>
            <a:r>
              <a:rPr lang="zh-CN" altLang="en-US" sz="1200" b="0" i="0" kern="1200" dirty="0" smtClean="0">
                <a:solidFill>
                  <a:schemeClr val="tx1"/>
                </a:solidFill>
                <a:effectLst/>
                <a:latin typeface="Arial" charset="0"/>
                <a:ea typeface="+mn-ea"/>
                <a:cs typeface="+mn-cs"/>
              </a:rPr>
              <a:t>位博士生，他觉得</a:t>
            </a:r>
            <a:r>
              <a:rPr lang="en-US" altLang="zh-CN" sz="1200" b="0" i="0" kern="1200" dirty="0" smtClean="0">
                <a:solidFill>
                  <a:schemeClr val="tx1"/>
                </a:solidFill>
                <a:effectLst/>
                <a:latin typeface="Arial" charset="0"/>
                <a:ea typeface="+mn-ea"/>
                <a:cs typeface="+mn-cs"/>
              </a:rPr>
              <a:t>28</a:t>
            </a:r>
            <a:r>
              <a:rPr lang="zh-CN" altLang="en-US" sz="1200" b="0" i="0" kern="1200" dirty="0" smtClean="0">
                <a:solidFill>
                  <a:schemeClr val="tx1"/>
                </a:solidFill>
                <a:effectLst/>
                <a:latin typeface="Arial" charset="0"/>
                <a:ea typeface="+mn-ea"/>
                <a:cs typeface="+mn-cs"/>
              </a:rPr>
              <a:t>这个数字很好，于是便宣布不再收学生了。尽管如此，他仍然为想要师从于他的人们留下了一个盼头：他开了一门叫做</a:t>
            </a:r>
            <a:r>
              <a:rPr lang="en-US" altLang="zh-CN" sz="1200" b="0" i="0" kern="1200" dirty="0" smtClean="0">
                <a:solidFill>
                  <a:schemeClr val="tx1"/>
                </a:solidFill>
                <a:effectLst/>
                <a:latin typeface="Arial" charset="0"/>
                <a:ea typeface="+mn-ea"/>
                <a:cs typeface="+mn-cs"/>
              </a:rPr>
              <a:t>Computer Musing</a:t>
            </a:r>
            <a:r>
              <a:rPr lang="zh-CN" altLang="en-US" sz="1200" b="0" i="0" kern="1200" dirty="0" smtClean="0">
                <a:solidFill>
                  <a:schemeClr val="tx1"/>
                </a:solidFill>
                <a:effectLst/>
                <a:latin typeface="Arial" charset="0"/>
                <a:ea typeface="+mn-ea"/>
                <a:cs typeface="+mn-cs"/>
              </a:rPr>
              <a:t>的公开课，每次会提出一个问题，如果谁能快速解出来，高德纳就会为他的</a:t>
            </a:r>
            <a:r>
              <a:rPr lang="zh-CN" altLang="en-US" sz="1200" b="0" i="0" u="sng" kern="1200" dirty="0" smtClean="0">
                <a:solidFill>
                  <a:schemeClr val="tx1"/>
                </a:solidFill>
                <a:effectLst/>
                <a:latin typeface="Arial" charset="0"/>
                <a:ea typeface="+mn-ea"/>
                <a:cs typeface="+mn-cs"/>
                <a:hlinkClick r:id="rId44"/>
              </a:rPr>
              <a:t>博士论文</a:t>
            </a:r>
            <a:r>
              <a:rPr lang="zh-CN" altLang="en-US" sz="1200" b="0" i="0" kern="1200" dirty="0" smtClean="0">
                <a:solidFill>
                  <a:schemeClr val="tx1"/>
                </a:solidFill>
                <a:effectLst/>
                <a:latin typeface="Arial" charset="0"/>
                <a:ea typeface="+mn-ea"/>
                <a:cs typeface="+mn-cs"/>
              </a:rPr>
              <a:t>签名。不知道哪位后起之秀能够获得如此殊荣呢，我们拭目以待吧。</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2008</a:t>
            </a:r>
            <a:r>
              <a:rPr lang="zh-CN" altLang="en-US" sz="1200" b="0" i="0" kern="1200" dirty="0" smtClean="0">
                <a:solidFill>
                  <a:schemeClr val="tx1"/>
                </a:solidFill>
                <a:effectLst/>
                <a:latin typeface="Arial" charset="0"/>
                <a:ea typeface="+mn-ea"/>
                <a:cs typeface="+mn-cs"/>
              </a:rPr>
              <a:t>年，在</a:t>
            </a:r>
            <a:r>
              <a:rPr lang="en-US" altLang="zh-CN" sz="1200" b="0" i="0" kern="1200" dirty="0" smtClean="0">
                <a:solidFill>
                  <a:schemeClr val="tx1"/>
                </a:solidFill>
                <a:effectLst/>
                <a:latin typeface="Arial" charset="0"/>
                <a:ea typeface="+mn-ea"/>
                <a:cs typeface="+mn-cs"/>
              </a:rPr>
              <a:t>TAOCP</a:t>
            </a:r>
            <a:r>
              <a:rPr lang="zh-CN" altLang="en-US" sz="1200" b="0" i="0" kern="1200" dirty="0" smtClean="0">
                <a:solidFill>
                  <a:schemeClr val="tx1"/>
                </a:solidFill>
                <a:effectLst/>
                <a:latin typeface="Arial" charset="0"/>
                <a:ea typeface="+mn-ea"/>
                <a:cs typeface="+mn-cs"/>
              </a:rPr>
              <a:t>的前三卷面市</a:t>
            </a:r>
            <a:r>
              <a:rPr lang="en-US" altLang="zh-CN" sz="1200" b="0" i="0" kern="1200" dirty="0" smtClean="0">
                <a:solidFill>
                  <a:schemeClr val="tx1"/>
                </a:solidFill>
                <a:effectLst/>
                <a:latin typeface="Arial" charset="0"/>
                <a:ea typeface="+mn-ea"/>
                <a:cs typeface="+mn-cs"/>
              </a:rPr>
              <a:t>30</a:t>
            </a:r>
            <a:r>
              <a:rPr lang="zh-CN" altLang="en-US" sz="1200" b="0" i="0" kern="1200" dirty="0" smtClean="0">
                <a:solidFill>
                  <a:schemeClr val="tx1"/>
                </a:solidFill>
                <a:effectLst/>
                <a:latin typeface="Arial" charset="0"/>
                <a:ea typeface="+mn-ea"/>
                <a:cs typeface="+mn-cs"/>
              </a:rPr>
              <a:t>年之后，第四卷终于千呼万唤始出来，而高德纳，却已是白发苍苍的古稀老人了。一句话，一辈子，一生情，一杯酒，他对计算机科学的热爱，使他为这套丛书耗费了一生的心血。在这一章的最后，我想用一个词，来形容这位天才的计算机科学大师，但是思前想后，我只能想到唯一的一个词：</a:t>
            </a:r>
            <a:r>
              <a:rPr lang="en-US" altLang="zh-CN" sz="1200" b="0" i="0" kern="1200" dirty="0" smtClean="0">
                <a:solidFill>
                  <a:schemeClr val="tx1"/>
                </a:solidFill>
                <a:effectLst/>
                <a:latin typeface="Arial" charset="0"/>
                <a:ea typeface="+mn-ea"/>
                <a:cs typeface="+mn-cs"/>
              </a:rPr>
              <a:t>God</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我想，尽管高德纳是一位虔诚的基督徒（他还专门写过关于圣经研究的书），但他一定会欣然接受这样的形容。正如当年</a:t>
            </a:r>
            <a:r>
              <a:rPr lang="en-US" altLang="zh-CN" sz="1200" b="0" i="0" kern="1200" dirty="0" smtClean="0">
                <a:solidFill>
                  <a:schemeClr val="tx1"/>
                </a:solidFill>
                <a:effectLst/>
                <a:latin typeface="Arial" charset="0"/>
                <a:ea typeface="+mn-ea"/>
                <a:cs typeface="+mn-cs"/>
              </a:rPr>
              <a:t>Linux</a:t>
            </a:r>
            <a:r>
              <a:rPr lang="zh-CN" altLang="en-US" sz="1200" b="0" i="0" kern="1200" dirty="0" smtClean="0">
                <a:solidFill>
                  <a:schemeClr val="tx1"/>
                </a:solidFill>
                <a:effectLst/>
                <a:latin typeface="Arial" charset="0"/>
                <a:ea typeface="+mn-ea"/>
                <a:cs typeface="+mn-cs"/>
              </a:rPr>
              <a:t>的作者</a:t>
            </a:r>
            <a:r>
              <a:rPr lang="en-US" altLang="zh-CN" sz="1200" b="0" i="0" kern="1200" dirty="0" smtClean="0">
                <a:solidFill>
                  <a:schemeClr val="tx1"/>
                </a:solidFill>
                <a:effectLst/>
                <a:latin typeface="Arial" charset="0"/>
                <a:ea typeface="+mn-ea"/>
                <a:cs typeface="+mn-cs"/>
              </a:rPr>
              <a:t>Linus</a:t>
            </a:r>
            <a:r>
              <a:rPr lang="zh-CN" altLang="en-US" sz="1200" b="0" i="0" kern="1200" dirty="0" smtClean="0">
                <a:solidFill>
                  <a:schemeClr val="tx1"/>
                </a:solidFill>
                <a:effectLst/>
                <a:latin typeface="Arial" charset="0"/>
                <a:ea typeface="+mn-ea"/>
                <a:cs typeface="+mn-cs"/>
              </a:rPr>
              <a:t>说：上帝在梦中告诉我，我做出了最优秀的</a:t>
            </a:r>
            <a:r>
              <a:rPr lang="zh-CN" altLang="en-US" sz="1200" b="0" i="0" u="sng" kern="1200" dirty="0" smtClean="0">
                <a:solidFill>
                  <a:schemeClr val="tx1"/>
                </a:solidFill>
                <a:effectLst/>
                <a:latin typeface="Arial" charset="0"/>
                <a:ea typeface="+mn-ea"/>
                <a:cs typeface="+mn-cs"/>
                <a:hlinkClick r:id="rId45"/>
              </a:rPr>
              <a:t>操作系统</a:t>
            </a:r>
            <a:r>
              <a:rPr lang="zh-CN" altLang="en-US" sz="1200" b="0" i="0" kern="1200" dirty="0" smtClean="0">
                <a:solidFill>
                  <a:schemeClr val="tx1"/>
                </a:solidFill>
                <a:effectLst/>
                <a:latin typeface="Arial" charset="0"/>
                <a:ea typeface="+mn-ea"/>
                <a:cs typeface="+mn-cs"/>
              </a:rPr>
              <a:t>。</a:t>
            </a:r>
          </a:p>
          <a:p>
            <a:r>
              <a:rPr lang="zh-CN" altLang="en-US" sz="1200" b="0" i="0" kern="1200" dirty="0" smtClean="0">
                <a:solidFill>
                  <a:schemeClr val="tx1"/>
                </a:solidFill>
                <a:effectLst/>
                <a:latin typeface="Arial" charset="0"/>
                <a:ea typeface="+mn-ea"/>
                <a:cs typeface="+mn-cs"/>
              </a:rPr>
              <a:t>　　高德纳回答说：我可没这么说过。</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高德纳咨询公司</a:t>
            </a:r>
          </a:p>
          <a:p>
            <a:r>
              <a:rPr lang="zh-CN" altLang="en-US" sz="1200" b="0" i="0" kern="1200" dirty="0" smtClean="0">
                <a:solidFill>
                  <a:schemeClr val="tx1"/>
                </a:solidFill>
                <a:effectLst/>
                <a:latin typeface="Arial" charset="0"/>
                <a:ea typeface="+mn-ea"/>
                <a:cs typeface="+mn-cs"/>
              </a:rPr>
              <a:t>　　</a:t>
            </a:r>
            <a:r>
              <a:rPr lang="zh-CN" altLang="en-US" sz="1200" b="0" i="0" u="sng" kern="1200" dirty="0" smtClean="0">
                <a:solidFill>
                  <a:schemeClr val="tx1"/>
                </a:solidFill>
                <a:effectLst/>
                <a:latin typeface="Arial" charset="0"/>
                <a:ea typeface="+mn-ea"/>
                <a:cs typeface="+mn-cs"/>
                <a:hlinkClick r:id="rId46"/>
              </a:rPr>
              <a:t>高德纳咨询公司</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全球最具权威的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研究与顾问咨询公司</a:t>
            </a:r>
          </a:p>
          <a:p>
            <a:r>
              <a:rPr lang="zh-CN" altLang="en-US" sz="1200" b="0" i="0" kern="1200" dirty="0" smtClean="0">
                <a:solidFill>
                  <a:schemeClr val="tx1"/>
                </a:solidFill>
                <a:effectLst/>
                <a:latin typeface="Arial" charset="0"/>
                <a:ea typeface="+mn-ea"/>
                <a:cs typeface="+mn-cs"/>
              </a:rPr>
              <a:t>　　高德纳咨询公司官方网站</a:t>
            </a:r>
            <a:r>
              <a:rPr lang="en-US" altLang="zh-CN" sz="1200" b="0" i="0" kern="1200" dirty="0" smtClean="0">
                <a:solidFill>
                  <a:schemeClr val="tx1"/>
                </a:solidFill>
                <a:effectLst/>
                <a:latin typeface="Arial" charset="0"/>
                <a:ea typeface="+mn-ea"/>
                <a:cs typeface="+mn-cs"/>
              </a:rPr>
              <a:t>:3w.</a:t>
            </a:r>
            <a:r>
              <a:rPr lang="zh-CN" altLang="en-US" sz="1200" b="0" i="0" kern="1200" dirty="0" smtClean="0">
                <a:solidFill>
                  <a:schemeClr val="tx1"/>
                </a:solidFill>
                <a:effectLst/>
                <a:latin typeface="Arial" charset="0"/>
                <a:ea typeface="+mn-ea"/>
                <a:cs typeface="+mn-cs"/>
              </a:rPr>
              <a:t>粘下来上面的公司名字</a:t>
            </a:r>
            <a:r>
              <a:rPr lang="en-US" altLang="zh-CN" sz="1200" b="0" i="0" kern="1200" dirty="0" smtClean="0">
                <a:solidFill>
                  <a:schemeClr val="tx1"/>
                </a:solidFill>
                <a:effectLst/>
                <a:latin typeface="Arial" charset="0"/>
                <a:ea typeface="+mn-ea"/>
                <a:cs typeface="+mn-cs"/>
              </a:rPr>
              <a:t>.com</a:t>
            </a:r>
            <a:r>
              <a:rPr lang="zh-CN" altLang="en-US" sz="1200" b="0" i="0" kern="1200" dirty="0" smtClean="0">
                <a:solidFill>
                  <a:schemeClr val="tx1"/>
                </a:solidFill>
                <a:effectLst/>
                <a:latin typeface="Arial" charset="0"/>
                <a:ea typeface="+mn-ea"/>
                <a:cs typeface="+mn-cs"/>
              </a:rPr>
              <a:t>英文</a:t>
            </a:r>
            <a:r>
              <a:rPr lang="zh-CN" altLang="en-US" sz="1200" b="1" i="0" kern="1200" dirty="0" smtClean="0">
                <a:solidFill>
                  <a:schemeClr val="tx1"/>
                </a:solidFill>
                <a:effectLst/>
                <a:latin typeface="Arial" charset="0"/>
                <a:ea typeface="+mn-ea"/>
                <a:cs typeface="+mn-cs"/>
              </a:rPr>
              <a:t>高德纳咨询公司简介</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 (NYSE: IT and ITB).</a:t>
            </a:r>
            <a:r>
              <a:rPr lang="zh-CN" altLang="en-US" sz="1200" b="0" i="0" kern="1200" dirty="0" smtClean="0">
                <a:solidFill>
                  <a:schemeClr val="tx1"/>
                </a:solidFill>
                <a:effectLst/>
                <a:latin typeface="Arial" charset="0"/>
                <a:ea typeface="+mn-ea"/>
                <a:cs typeface="+mn-cs"/>
              </a:rPr>
              <a:t>全球最具权威的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研究与顾问咨询公司</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成立于</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年，总部设在美国康涅狄克州</a:t>
            </a:r>
            <a:r>
              <a:rPr lang="zh-CN" altLang="en-US" sz="1200" b="0" i="0" u="sng" kern="1200" dirty="0" smtClean="0">
                <a:solidFill>
                  <a:schemeClr val="tx1"/>
                </a:solidFill>
                <a:effectLst/>
                <a:latin typeface="Arial" charset="0"/>
                <a:ea typeface="+mn-ea"/>
                <a:cs typeface="+mn-cs"/>
                <a:hlinkClick r:id="rId47"/>
              </a:rPr>
              <a:t>斯坦福</a:t>
            </a:r>
            <a:r>
              <a:rPr lang="zh-CN" altLang="en-US" sz="1200" b="0" i="0" kern="1200" dirty="0" smtClean="0">
                <a:solidFill>
                  <a:schemeClr val="tx1"/>
                </a:solidFill>
                <a:effectLst/>
                <a:latin typeface="Arial" charset="0"/>
                <a:ea typeface="+mn-ea"/>
                <a:cs typeface="+mn-cs"/>
              </a:rPr>
              <a:t>。其研究范围覆盖全部</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产业，就</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的研究、发展、评估、应用、市场等领域，为客户提供客观、公正的论证报告及市场调研报告，协助客户进行市场分析、技术选择、项目论证、投资决策。为决策者在投资风险和管理、营销策略、发展方向等重大问题上提供重要咨询建议，帮助决策者作出正确抉择。</a:t>
            </a:r>
            <a:r>
              <a:rPr lang="zh-CN" altLang="en-US" sz="1200" b="1" i="0" kern="1200" dirty="0" smtClean="0">
                <a:solidFill>
                  <a:schemeClr val="tx1"/>
                </a:solidFill>
                <a:effectLst/>
                <a:latin typeface="Arial" charset="0"/>
                <a:ea typeface="+mn-ea"/>
                <a:cs typeface="+mn-cs"/>
              </a:rPr>
              <a:t>公司情况</a:t>
            </a:r>
          </a:p>
          <a:p>
            <a:r>
              <a:rPr lang="zh-CN" altLang="en-US" sz="1200" b="0" i="0" kern="1200" dirty="0" smtClean="0">
                <a:solidFill>
                  <a:schemeClr val="tx1"/>
                </a:solidFill>
                <a:effectLst/>
                <a:latin typeface="Arial" charset="0"/>
                <a:ea typeface="+mn-ea"/>
                <a:cs typeface="+mn-cs"/>
              </a:rPr>
              <a:t>　　公司</a:t>
            </a:r>
            <a:r>
              <a:rPr lang="en-US" altLang="zh-CN" sz="1200" b="0" i="0" kern="1200" dirty="0" smtClean="0">
                <a:solidFill>
                  <a:schemeClr val="tx1"/>
                </a:solidFill>
                <a:effectLst/>
                <a:latin typeface="Arial" charset="0"/>
                <a:ea typeface="+mn-ea"/>
                <a:cs typeface="+mn-cs"/>
              </a:rPr>
              <a:t>2002</a:t>
            </a:r>
            <a:r>
              <a:rPr lang="zh-CN" altLang="en-US" sz="1200" b="0" i="0" kern="1200" dirty="0" smtClean="0">
                <a:solidFill>
                  <a:schemeClr val="tx1"/>
                </a:solidFill>
                <a:effectLst/>
                <a:latin typeface="Arial" charset="0"/>
                <a:ea typeface="+mn-ea"/>
                <a:cs typeface="+mn-cs"/>
              </a:rPr>
              <a:t>财务年度营运收入</a:t>
            </a:r>
            <a:r>
              <a:rPr lang="en-US" altLang="zh-CN" sz="1200" b="0" i="0" kern="1200" dirty="0" smtClean="0">
                <a:solidFill>
                  <a:schemeClr val="tx1"/>
                </a:solidFill>
                <a:effectLst/>
                <a:latin typeface="Arial" charset="0"/>
                <a:ea typeface="+mn-ea"/>
                <a:cs typeface="+mn-cs"/>
              </a:rPr>
              <a:t>9.072</a:t>
            </a:r>
            <a:r>
              <a:rPr lang="zh-CN" altLang="en-US" sz="1200" b="0" i="0" kern="1200" dirty="0" smtClean="0">
                <a:solidFill>
                  <a:schemeClr val="tx1"/>
                </a:solidFill>
                <a:effectLst/>
                <a:latin typeface="Arial" charset="0"/>
                <a:ea typeface="+mn-ea"/>
                <a:cs typeface="+mn-cs"/>
              </a:rPr>
              <a:t>亿美元。公司员工</a:t>
            </a:r>
            <a:r>
              <a:rPr lang="en-US" altLang="zh-CN" sz="1200" b="0" i="0" kern="1200" dirty="0" smtClean="0">
                <a:solidFill>
                  <a:schemeClr val="tx1"/>
                </a:solidFill>
                <a:effectLst/>
                <a:latin typeface="Arial" charset="0"/>
                <a:ea typeface="+mn-ea"/>
                <a:cs typeface="+mn-cs"/>
              </a:rPr>
              <a:t>4,000</a:t>
            </a:r>
            <a:r>
              <a:rPr lang="zh-CN" altLang="en-US" sz="1200" b="0" i="0" kern="1200" dirty="0" smtClean="0">
                <a:solidFill>
                  <a:schemeClr val="tx1"/>
                </a:solidFill>
                <a:effectLst/>
                <a:latin typeface="Arial" charset="0"/>
                <a:ea typeface="+mn-ea"/>
                <a:cs typeface="+mn-cs"/>
              </a:rPr>
              <a:t>多名，包括 </a:t>
            </a:r>
            <a:r>
              <a:rPr lang="en-US" altLang="zh-CN" sz="1200" b="0" i="0" kern="1200" dirty="0" smtClean="0">
                <a:solidFill>
                  <a:schemeClr val="tx1"/>
                </a:solidFill>
                <a:effectLst/>
                <a:latin typeface="Arial" charset="0"/>
                <a:ea typeface="+mn-ea"/>
                <a:cs typeface="+mn-cs"/>
              </a:rPr>
              <a:t>1,200</a:t>
            </a:r>
            <a:r>
              <a:rPr lang="zh-CN" altLang="en-US" sz="1200" b="0" i="0" kern="1200" dirty="0" smtClean="0">
                <a:solidFill>
                  <a:schemeClr val="tx1"/>
                </a:solidFill>
                <a:effectLst/>
                <a:latin typeface="Arial" charset="0"/>
                <a:ea typeface="+mn-ea"/>
                <a:cs typeface="+mn-cs"/>
              </a:rPr>
              <a:t>多位世界级分析专家，在全球设有</a:t>
            </a:r>
            <a:r>
              <a:rPr lang="en-US" altLang="zh-CN" sz="1200" b="0" i="0" kern="1200" dirty="0" smtClean="0">
                <a:solidFill>
                  <a:schemeClr val="tx1"/>
                </a:solidFill>
                <a:effectLst/>
                <a:latin typeface="Arial" charset="0"/>
                <a:ea typeface="+mn-ea"/>
                <a:cs typeface="+mn-cs"/>
              </a:rPr>
              <a:t>80</a:t>
            </a:r>
            <a:r>
              <a:rPr lang="zh-CN" altLang="en-US" sz="1200" b="0" i="0" kern="1200" dirty="0" smtClean="0">
                <a:solidFill>
                  <a:schemeClr val="tx1"/>
                </a:solidFill>
                <a:effectLst/>
                <a:latin typeface="Arial" charset="0"/>
                <a:ea typeface="+mn-ea"/>
                <a:cs typeface="+mn-cs"/>
              </a:rPr>
              <a:t>多个分支机构。在全球的</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产业中，</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公司以其公认的权威性和拥有包括供应商、生产厂商、系统集成商、咨询公司、银行、金融机构、能源交通、政府部门及其它领域</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包括中国在内</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超过</a:t>
            </a:r>
            <a:r>
              <a:rPr lang="en-US" altLang="zh-CN" sz="1200" b="0" i="0" kern="1200" dirty="0" smtClean="0">
                <a:solidFill>
                  <a:schemeClr val="tx1"/>
                </a:solidFill>
                <a:effectLst/>
                <a:latin typeface="Arial" charset="0"/>
                <a:ea typeface="+mn-ea"/>
                <a:cs typeface="+mn-cs"/>
              </a:rPr>
              <a:t>11,000</a:t>
            </a:r>
            <a:r>
              <a:rPr lang="zh-CN" altLang="en-US" sz="1200" b="0" i="0" kern="1200" dirty="0" smtClean="0">
                <a:solidFill>
                  <a:schemeClr val="tx1"/>
                </a:solidFill>
                <a:effectLst/>
                <a:latin typeface="Arial" charset="0"/>
                <a:ea typeface="+mn-ea"/>
                <a:cs typeface="+mn-cs"/>
              </a:rPr>
              <a:t>客户机构而独占鳌头。其中公司客户几乎囊括了绝大部分世界级大公司。</a:t>
            </a:r>
          </a:p>
          <a:p>
            <a:r>
              <a:rPr lang="zh-CN" altLang="en-US" sz="1200" b="0" i="0" kern="1200" dirty="0" smtClean="0">
                <a:solidFill>
                  <a:schemeClr val="tx1"/>
                </a:solidFill>
                <a:effectLst/>
                <a:latin typeface="Arial" charset="0"/>
                <a:ea typeface="+mn-ea"/>
                <a:cs typeface="+mn-cs"/>
              </a:rPr>
              <a:t>　　在界定及分析那些决定了商业进程的发展趋势与技术方面，</a:t>
            </a:r>
            <a:r>
              <a:rPr lang="en-US" altLang="zh-CN" sz="1200" b="0" i="0" kern="1200" dirty="0" smtClean="0">
                <a:solidFill>
                  <a:schemeClr val="tx1"/>
                </a:solidFill>
                <a:effectLst/>
                <a:latin typeface="Arial" charset="0"/>
                <a:ea typeface="+mn-ea"/>
                <a:cs typeface="+mn-cs"/>
              </a:rPr>
              <a:t>Gartner, Inc.(NYSE: IT</a:t>
            </a:r>
            <a:r>
              <a:rPr lang="zh-CN" altLang="en-US" sz="1200" b="0" i="0" kern="1200" dirty="0" smtClean="0">
                <a:solidFill>
                  <a:schemeClr val="tx1"/>
                </a:solidFill>
                <a:effectLst/>
                <a:latin typeface="Arial" charset="0"/>
                <a:ea typeface="+mn-ea"/>
                <a:cs typeface="+mn-cs"/>
              </a:rPr>
              <a:t>与</a:t>
            </a:r>
            <a:r>
              <a:rPr lang="en-US" altLang="zh-CN" sz="1200" b="0" i="0" kern="1200" dirty="0" smtClean="0">
                <a:solidFill>
                  <a:schemeClr val="tx1"/>
                </a:solidFill>
                <a:effectLst/>
                <a:latin typeface="Arial" charset="0"/>
                <a:ea typeface="+mn-ea"/>
                <a:cs typeface="+mn-cs"/>
              </a:rPr>
              <a:t>ITB)</a:t>
            </a:r>
            <a:r>
              <a:rPr lang="zh-CN" altLang="en-US" sz="1200" b="0" i="0" kern="1200" dirty="0" smtClean="0">
                <a:solidFill>
                  <a:schemeClr val="tx1"/>
                </a:solidFill>
                <a:effectLst/>
                <a:latin typeface="Arial" charset="0"/>
                <a:ea typeface="+mn-ea"/>
                <a:cs typeface="+mn-cs"/>
              </a:rPr>
              <a:t>拥有二十年以上的丰富经验，它向全球范围内的</a:t>
            </a:r>
            <a:r>
              <a:rPr lang="en-US" altLang="zh-CN" sz="1200" b="0" i="0" kern="1200" dirty="0" smtClean="0">
                <a:solidFill>
                  <a:schemeClr val="tx1"/>
                </a:solidFill>
                <a:effectLst/>
                <a:latin typeface="Arial" charset="0"/>
                <a:ea typeface="+mn-ea"/>
                <a:cs typeface="+mn-cs"/>
              </a:rPr>
              <a:t>10000</a:t>
            </a:r>
            <a:r>
              <a:rPr lang="zh-CN" altLang="en-US" sz="1200" b="0" i="0" kern="1200" dirty="0" smtClean="0">
                <a:solidFill>
                  <a:schemeClr val="tx1"/>
                </a:solidFill>
                <a:effectLst/>
                <a:latin typeface="Arial" charset="0"/>
                <a:ea typeface="+mn-ea"/>
                <a:cs typeface="+mn-cs"/>
              </a:rPr>
              <a:t>多家机构提供着无与伦比的思想领导与战略咨询服务。</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的总部位于美国</a:t>
            </a:r>
            <a:r>
              <a:rPr lang="zh-CN" altLang="en-US" sz="1200" b="0" i="0" u="sng" kern="1200" dirty="0" smtClean="0">
                <a:solidFill>
                  <a:schemeClr val="tx1"/>
                </a:solidFill>
                <a:effectLst/>
                <a:latin typeface="Arial" charset="0"/>
                <a:ea typeface="+mn-ea"/>
                <a:cs typeface="+mn-cs"/>
                <a:hlinkClick r:id="rId48"/>
              </a:rPr>
              <a:t>康涅狄格州</a:t>
            </a:r>
            <a:r>
              <a:rPr lang="zh-CN" altLang="en-US" sz="1200" b="0" i="0" kern="1200" dirty="0" smtClean="0">
                <a:solidFill>
                  <a:schemeClr val="tx1"/>
                </a:solidFill>
                <a:effectLst/>
                <a:latin typeface="Arial" charset="0"/>
                <a:ea typeface="+mn-ea"/>
                <a:cs typeface="+mn-cs"/>
              </a:rPr>
              <a:t>斯坦福德，公司负责帮助客户理解并利用一个更大的全球商业范围内的各种市场机会，它引以自豪的是它的研究与咨询团体拥有独一无二的国际能力，而这个团体是由位于全球</a:t>
            </a:r>
            <a:r>
              <a:rPr lang="en-US" altLang="zh-CN" sz="1200" b="0" i="0" kern="1200" dirty="0" smtClean="0">
                <a:solidFill>
                  <a:schemeClr val="tx1"/>
                </a:solidFill>
                <a:effectLst/>
                <a:latin typeface="Arial" charset="0"/>
                <a:ea typeface="+mn-ea"/>
                <a:cs typeface="+mn-cs"/>
              </a:rPr>
              <a:t>75</a:t>
            </a:r>
            <a:r>
              <a:rPr lang="zh-CN" altLang="en-US" sz="1200" b="0" i="0" kern="1200" dirty="0" smtClean="0">
                <a:solidFill>
                  <a:schemeClr val="tx1"/>
                </a:solidFill>
                <a:effectLst/>
                <a:latin typeface="Arial" charset="0"/>
                <a:ea typeface="+mn-ea"/>
                <a:cs typeface="+mn-cs"/>
              </a:rPr>
              <a:t>个以上地点的</a:t>
            </a:r>
            <a:r>
              <a:rPr lang="en-US" altLang="zh-CN" sz="1200" b="0" i="0" kern="1200" dirty="0" smtClean="0">
                <a:solidFill>
                  <a:schemeClr val="tx1"/>
                </a:solidFill>
                <a:effectLst/>
                <a:latin typeface="Arial" charset="0"/>
                <a:ea typeface="+mn-ea"/>
                <a:cs typeface="+mn-cs"/>
              </a:rPr>
              <a:t>4000</a:t>
            </a:r>
            <a:r>
              <a:rPr lang="zh-CN" altLang="en-US" sz="1200" b="0" i="0" kern="1200" dirty="0" smtClean="0">
                <a:solidFill>
                  <a:schemeClr val="tx1"/>
                </a:solidFill>
                <a:effectLst/>
                <a:latin typeface="Arial" charset="0"/>
                <a:ea typeface="+mn-ea"/>
                <a:cs typeface="+mn-cs"/>
              </a:rPr>
              <a:t>名同事建立起来的，这些地方包括</a:t>
            </a:r>
            <a:r>
              <a:rPr lang="zh-CN" altLang="en-US" sz="1200" b="0" i="0" u="sng" kern="1200" dirty="0" smtClean="0">
                <a:solidFill>
                  <a:schemeClr val="tx1"/>
                </a:solidFill>
                <a:effectLst/>
                <a:latin typeface="Arial" charset="0"/>
                <a:ea typeface="+mn-ea"/>
                <a:cs typeface="+mn-cs"/>
                <a:hlinkClick r:id="rId49"/>
              </a:rPr>
              <a:t>布里斯班</a:t>
            </a:r>
            <a:r>
              <a:rPr lang="zh-CN" altLang="en-US" sz="1200" b="0" i="0" kern="1200" dirty="0" smtClean="0">
                <a:solidFill>
                  <a:schemeClr val="tx1"/>
                </a:solidFill>
                <a:effectLst/>
                <a:latin typeface="Arial" charset="0"/>
                <a:ea typeface="+mn-ea"/>
                <a:cs typeface="+mn-cs"/>
              </a:rPr>
              <a:t>、约翰内斯堡、</a:t>
            </a:r>
            <a:r>
              <a:rPr lang="zh-CN" altLang="en-US" sz="1200" b="0" i="0" u="sng" kern="1200" dirty="0" smtClean="0">
                <a:solidFill>
                  <a:schemeClr val="tx1"/>
                </a:solidFill>
                <a:effectLst/>
                <a:latin typeface="Arial" charset="0"/>
                <a:ea typeface="+mn-ea"/>
                <a:cs typeface="+mn-cs"/>
                <a:hlinkClick r:id="rId50"/>
              </a:rPr>
              <a:t>耶路撒冷</a:t>
            </a:r>
            <a:r>
              <a:rPr lang="zh-CN" altLang="en-US" sz="1200" b="0" i="0" kern="1200" dirty="0" smtClean="0">
                <a:solidFill>
                  <a:schemeClr val="tx1"/>
                </a:solidFill>
                <a:effectLst/>
                <a:latin typeface="Arial" charset="0"/>
                <a:ea typeface="+mn-ea"/>
                <a:cs typeface="+mn-cs"/>
              </a:rPr>
              <a:t>、新德里、</a:t>
            </a:r>
            <a:r>
              <a:rPr lang="zh-CN" altLang="en-US" sz="1200" b="0" i="0" u="sng" kern="1200" dirty="0" smtClean="0">
                <a:solidFill>
                  <a:schemeClr val="tx1"/>
                </a:solidFill>
                <a:effectLst/>
                <a:latin typeface="Arial" charset="0"/>
                <a:ea typeface="+mn-ea"/>
                <a:cs typeface="+mn-cs"/>
                <a:hlinkClick r:id="rId51"/>
              </a:rPr>
              <a:t>萨里</a:t>
            </a:r>
            <a:r>
              <a:rPr lang="zh-CN" altLang="en-US" sz="1200" b="0" i="0" kern="1200" dirty="0" smtClean="0">
                <a:solidFill>
                  <a:schemeClr val="tx1"/>
                </a:solidFill>
                <a:effectLst/>
                <a:latin typeface="Arial" charset="0"/>
                <a:ea typeface="+mn-ea"/>
                <a:cs typeface="+mn-cs"/>
              </a:rPr>
              <a:t>、圣保罗与</a:t>
            </a:r>
            <a:r>
              <a:rPr lang="zh-CN" altLang="en-US" sz="1200" b="0" i="0" u="sng" kern="1200" dirty="0" smtClean="0">
                <a:solidFill>
                  <a:schemeClr val="tx1"/>
                </a:solidFill>
                <a:effectLst/>
                <a:latin typeface="Arial" charset="0"/>
                <a:ea typeface="+mn-ea"/>
                <a:cs typeface="+mn-cs"/>
                <a:hlinkClick r:id="rId52"/>
              </a:rPr>
              <a:t>东京</a:t>
            </a:r>
            <a:r>
              <a:rPr lang="zh-CN" altLang="en-US" sz="1200" b="0" i="0" kern="1200" dirty="0" smtClean="0">
                <a:solidFill>
                  <a:schemeClr val="tx1"/>
                </a:solidFill>
                <a:effectLst/>
                <a:latin typeface="Arial" charset="0"/>
                <a:ea typeface="+mn-ea"/>
                <a:cs typeface="+mn-cs"/>
              </a:rPr>
              <a:t>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创建于</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年，在</a:t>
            </a:r>
            <a:r>
              <a:rPr lang="en-US" altLang="zh-CN" sz="1200" b="0" i="0" kern="1200" dirty="0" smtClean="0">
                <a:solidFill>
                  <a:schemeClr val="tx1"/>
                </a:solidFill>
                <a:effectLst/>
                <a:latin typeface="Arial" charset="0"/>
                <a:ea typeface="+mn-ea"/>
                <a:cs typeface="+mn-cs"/>
              </a:rPr>
              <a:t>2002</a:t>
            </a:r>
            <a:r>
              <a:rPr lang="zh-CN" altLang="en-US" sz="1200" b="0" i="0" kern="1200" dirty="0" smtClean="0">
                <a:solidFill>
                  <a:schemeClr val="tx1"/>
                </a:solidFill>
                <a:effectLst/>
                <a:latin typeface="Arial" charset="0"/>
                <a:ea typeface="+mn-ea"/>
                <a:cs typeface="+mn-cs"/>
              </a:rPr>
              <a:t>财年中的收入达到了</a:t>
            </a:r>
            <a:r>
              <a:rPr lang="en-US" altLang="zh-CN" sz="1200" b="0" i="0" kern="1200" dirty="0" smtClean="0">
                <a:solidFill>
                  <a:schemeClr val="tx1"/>
                </a:solidFill>
                <a:effectLst/>
                <a:latin typeface="Arial" charset="0"/>
                <a:ea typeface="+mn-ea"/>
                <a:cs typeface="+mn-cs"/>
              </a:rPr>
              <a:t>9.07</a:t>
            </a:r>
            <a:r>
              <a:rPr lang="zh-CN" altLang="en-US" sz="1200" b="0" i="0" kern="1200" dirty="0" smtClean="0">
                <a:solidFill>
                  <a:schemeClr val="tx1"/>
                </a:solidFill>
                <a:effectLst/>
                <a:latin typeface="Arial" charset="0"/>
                <a:ea typeface="+mn-ea"/>
                <a:cs typeface="+mn-cs"/>
              </a:rPr>
              <a:t>亿美元。公司通过研究与咨询部门</a:t>
            </a:r>
            <a:r>
              <a:rPr lang="en-US" altLang="zh-CN" sz="1200" b="0" i="0" kern="1200" dirty="0" smtClean="0">
                <a:solidFill>
                  <a:schemeClr val="tx1"/>
                </a:solidFill>
                <a:effectLst/>
                <a:latin typeface="Arial" charset="0"/>
                <a:ea typeface="+mn-ea"/>
                <a:cs typeface="+mn-cs"/>
              </a:rPr>
              <a:t>-Gartner Research</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Gartner Consulting</a:t>
            </a:r>
            <a:r>
              <a:rPr lang="zh-CN" altLang="en-US" sz="1200" b="0" i="0" kern="1200" dirty="0" smtClean="0">
                <a:solidFill>
                  <a:schemeClr val="tx1"/>
                </a:solidFill>
                <a:effectLst/>
                <a:latin typeface="Arial" charset="0"/>
                <a:ea typeface="+mn-ea"/>
                <a:cs typeface="+mn-cs"/>
              </a:rPr>
              <a:t>、包括有</a:t>
            </a:r>
            <a:r>
              <a:rPr lang="en-US" altLang="zh-CN" sz="1200" b="0" i="0" kern="1200" dirty="0" smtClean="0">
                <a:solidFill>
                  <a:schemeClr val="tx1"/>
                </a:solidFill>
                <a:effectLst/>
                <a:latin typeface="Arial" charset="0"/>
                <a:ea typeface="+mn-ea"/>
                <a:cs typeface="+mn-cs"/>
              </a:rPr>
              <a:t>Gartner</a:t>
            </a:r>
            <a:r>
              <a:rPr lang="zh-CN" altLang="en-US" sz="1200" b="0" i="0" kern="1200" dirty="0" smtClean="0">
                <a:solidFill>
                  <a:schemeClr val="tx1"/>
                </a:solidFill>
                <a:effectLst/>
                <a:latin typeface="Arial" charset="0"/>
                <a:ea typeface="+mn-ea"/>
                <a:cs typeface="+mn-cs"/>
              </a:rPr>
              <a:t>著名的研讨会</a:t>
            </a:r>
            <a:r>
              <a:rPr lang="en-US" altLang="zh-CN" sz="1200" b="0" i="0" kern="1200" dirty="0" smtClean="0">
                <a:solidFill>
                  <a:schemeClr val="tx1"/>
                </a:solidFill>
                <a:effectLst/>
                <a:latin typeface="Arial" charset="0"/>
                <a:ea typeface="+mn-ea"/>
                <a:cs typeface="+mn-cs"/>
              </a:rPr>
              <a:t>(Symposia)</a:t>
            </a:r>
            <a:r>
              <a:rPr lang="zh-CN" altLang="en-US" sz="1200" b="0" i="0" kern="1200" dirty="0" smtClean="0">
                <a:solidFill>
                  <a:schemeClr val="tx1"/>
                </a:solidFill>
                <a:effectLst/>
                <a:latin typeface="Arial" charset="0"/>
                <a:ea typeface="+mn-ea"/>
                <a:cs typeface="+mn-cs"/>
              </a:rPr>
              <a:t>在内的</a:t>
            </a:r>
            <a:r>
              <a:rPr lang="en-US" altLang="zh-CN" sz="1200" b="0" i="0" kern="1200" dirty="0" smtClean="0">
                <a:solidFill>
                  <a:schemeClr val="tx1"/>
                </a:solidFill>
                <a:effectLst/>
                <a:latin typeface="Arial" charset="0"/>
                <a:ea typeface="+mn-ea"/>
                <a:cs typeface="+mn-cs"/>
              </a:rPr>
              <a:t>Gartner Events</a:t>
            </a:r>
            <a:r>
              <a:rPr lang="zh-CN" altLang="en-US" sz="1200" b="0" i="0" kern="1200" dirty="0" smtClean="0">
                <a:solidFill>
                  <a:schemeClr val="tx1"/>
                </a:solidFill>
                <a:effectLst/>
                <a:latin typeface="Arial" charset="0"/>
                <a:ea typeface="+mn-ea"/>
                <a:cs typeface="+mn-cs"/>
              </a:rPr>
              <a:t>、以及网站 </a:t>
            </a:r>
            <a:r>
              <a:rPr lang="zh-CN" altLang="en-US" sz="1200" b="0" i="0" u="sng" kern="1200" dirty="0" smtClean="0">
                <a:solidFill>
                  <a:schemeClr val="tx1"/>
                </a:solidFill>
                <a:effectLst/>
                <a:latin typeface="Arial" charset="0"/>
                <a:ea typeface="+mn-ea"/>
                <a:cs typeface="+mn-cs"/>
                <a:hlinkClick r:id="rId53"/>
              </a:rPr>
              <a:t>同上</a:t>
            </a:r>
            <a:r>
              <a:rPr lang="zh-CN" altLang="en-US" sz="1200" b="0" i="0" kern="1200" dirty="0" smtClean="0">
                <a:solidFill>
                  <a:schemeClr val="tx1"/>
                </a:solidFill>
                <a:effectLst/>
                <a:latin typeface="Arial" charset="0"/>
                <a:ea typeface="+mn-ea"/>
                <a:cs typeface="+mn-cs"/>
              </a:rPr>
              <a:t> 等来达到在</a:t>
            </a:r>
            <a:r>
              <a:rPr lang="en-US" altLang="zh-CN" sz="1200" b="0" i="0" kern="1200" dirty="0" smtClean="0">
                <a:solidFill>
                  <a:schemeClr val="tx1"/>
                </a:solidFill>
                <a:effectLst/>
                <a:latin typeface="Arial" charset="0"/>
                <a:ea typeface="+mn-ea"/>
                <a:cs typeface="+mn-cs"/>
              </a:rPr>
              <a:t>IT</a:t>
            </a:r>
            <a:r>
              <a:rPr lang="zh-CN" altLang="en-US" sz="1200" b="0" i="0" kern="1200" dirty="0" smtClean="0">
                <a:solidFill>
                  <a:schemeClr val="tx1"/>
                </a:solidFill>
                <a:effectLst/>
                <a:latin typeface="Arial" charset="0"/>
                <a:ea typeface="+mn-ea"/>
                <a:cs typeface="+mn-cs"/>
              </a:rPr>
              <a:t>方面的专业水平。</a:t>
            </a:r>
          </a:p>
          <a:p>
            <a:r>
              <a:rPr lang="zh-CN" altLang="en-US" sz="1200" b="0" i="0" u="sng" kern="1200" dirty="0" smtClean="0">
                <a:solidFill>
                  <a:schemeClr val="tx1"/>
                </a:solidFill>
                <a:effectLst/>
                <a:latin typeface="Arial" charset="0"/>
                <a:ea typeface="+mn-ea"/>
                <a:cs typeface="+mn-cs"/>
                <a:hlinkClick r:id="rId3"/>
              </a:rPr>
              <a:t>编辑本段</a:t>
            </a:r>
            <a:r>
              <a:rPr lang="zh-CN" altLang="en-US" sz="1200" b="1" i="0" kern="1200" dirty="0" smtClean="0">
                <a:solidFill>
                  <a:schemeClr val="tx1"/>
                </a:solidFill>
                <a:effectLst/>
                <a:latin typeface="Arial" charset="0"/>
                <a:ea typeface="+mn-ea"/>
                <a:cs typeface="+mn-cs"/>
              </a:rPr>
              <a:t>高德纳</a:t>
            </a:r>
            <a:r>
              <a:rPr lang="en-US" altLang="zh-CN" sz="1200" b="1" i="0" kern="1200" dirty="0" smtClean="0">
                <a:solidFill>
                  <a:schemeClr val="tx1"/>
                </a:solidFill>
                <a:effectLst/>
                <a:latin typeface="Arial" charset="0"/>
                <a:ea typeface="+mn-ea"/>
                <a:cs typeface="+mn-cs"/>
              </a:rPr>
              <a:t>-</a:t>
            </a:r>
            <a:r>
              <a:rPr lang="zh-CN" altLang="en-US" sz="1200" b="1" i="0" kern="1200" dirty="0" smtClean="0">
                <a:solidFill>
                  <a:schemeClr val="tx1"/>
                </a:solidFill>
                <a:effectLst/>
                <a:latin typeface="Arial" charset="0"/>
                <a:ea typeface="+mn-ea"/>
                <a:cs typeface="+mn-cs"/>
              </a:rPr>
              <a:t>简历</a:t>
            </a:r>
          </a:p>
          <a:p>
            <a:r>
              <a:rPr lang="zh-CN" altLang="en-US" sz="1200" b="0" i="0" kern="1200" dirty="0" smtClean="0">
                <a:solidFill>
                  <a:schemeClr val="tx1"/>
                </a:solidFill>
                <a:effectLst/>
                <a:latin typeface="Arial" charset="0"/>
                <a:ea typeface="+mn-ea"/>
                <a:cs typeface="+mn-cs"/>
              </a:rPr>
              <a:t>　　高德纳</a:t>
            </a:r>
          </a:p>
          <a:p>
            <a:r>
              <a:rPr lang="zh-CN" altLang="en-US" sz="1200" b="0" i="0" kern="1200" dirty="0" smtClean="0">
                <a:solidFill>
                  <a:schemeClr val="tx1"/>
                </a:solidFill>
                <a:effectLst/>
                <a:latin typeface="Arial" charset="0"/>
                <a:ea typeface="+mn-ea"/>
                <a:cs typeface="+mn-cs"/>
              </a:rPr>
              <a:t>　　高德纳在</a:t>
            </a:r>
            <a:r>
              <a:rPr lang="zh-CN" altLang="en-US" sz="1200" b="0" i="0" u="sng" kern="1200" dirty="0" smtClean="0">
                <a:solidFill>
                  <a:schemeClr val="tx1"/>
                </a:solidFill>
                <a:effectLst/>
                <a:latin typeface="Arial" charset="0"/>
                <a:ea typeface="+mn-ea"/>
                <a:cs typeface="+mn-cs"/>
                <a:hlinkClick r:id="rId54"/>
              </a:rPr>
              <a:t>加州理工学院</a:t>
            </a:r>
            <a:r>
              <a:rPr lang="zh-CN" altLang="en-US" sz="1200" b="0" i="0" kern="1200" dirty="0" smtClean="0">
                <a:solidFill>
                  <a:schemeClr val="tx1"/>
                </a:solidFill>
                <a:effectLst/>
                <a:latin typeface="Arial" charset="0"/>
                <a:ea typeface="+mn-ea"/>
                <a:cs typeface="+mn-cs"/>
              </a:rPr>
              <a:t>研究所二年级时，为私人公司写编译器（</a:t>
            </a:r>
            <a:r>
              <a:rPr lang="en-US" altLang="zh-CN" sz="1200" b="0" i="0" kern="1200" dirty="0" smtClean="0">
                <a:solidFill>
                  <a:schemeClr val="tx1"/>
                </a:solidFill>
                <a:effectLst/>
                <a:latin typeface="Arial" charset="0"/>
                <a:ea typeface="+mn-ea"/>
                <a:cs typeface="+mn-cs"/>
              </a:rPr>
              <a:t>compiler</a:t>
            </a:r>
            <a:r>
              <a:rPr lang="zh-CN" altLang="en-US" sz="1200" b="0" i="0" kern="1200" dirty="0" smtClean="0">
                <a:solidFill>
                  <a:schemeClr val="tx1"/>
                </a:solidFill>
                <a:effectLst/>
                <a:latin typeface="Arial" charset="0"/>
                <a:ea typeface="+mn-ea"/>
                <a:cs typeface="+mn-cs"/>
              </a:rPr>
              <a:t>），赚得</a:t>
            </a:r>
            <a:r>
              <a:rPr lang="en-US" altLang="zh-CN" sz="1200" b="0" i="0" kern="1200" dirty="0" smtClean="0">
                <a:solidFill>
                  <a:schemeClr val="tx1"/>
                </a:solidFill>
                <a:effectLst/>
                <a:latin typeface="Arial" charset="0"/>
                <a:ea typeface="+mn-ea"/>
                <a:cs typeface="+mn-cs"/>
              </a:rPr>
              <a:t>5000</a:t>
            </a:r>
            <a:r>
              <a:rPr lang="zh-CN" altLang="en-US" sz="1200" b="0" i="0" kern="1200" dirty="0" smtClean="0">
                <a:solidFill>
                  <a:schemeClr val="tx1"/>
                </a:solidFill>
                <a:effectLst/>
                <a:latin typeface="Arial" charset="0"/>
                <a:ea typeface="+mn-ea"/>
                <a:cs typeface="+mn-cs"/>
              </a:rPr>
              <a:t>元美金。</a:t>
            </a:r>
            <a:r>
              <a:rPr lang="en-US" altLang="zh-CN" sz="1200" b="0" i="0" kern="1200" dirty="0" smtClean="0">
                <a:solidFill>
                  <a:schemeClr val="tx1"/>
                </a:solidFill>
                <a:effectLst/>
                <a:latin typeface="Arial" charset="0"/>
                <a:ea typeface="+mn-ea"/>
                <a:cs typeface="+mn-cs"/>
              </a:rPr>
              <a:t>1963</a:t>
            </a:r>
            <a:r>
              <a:rPr lang="zh-CN" altLang="en-US" sz="1200" b="0" i="0" kern="1200" dirty="0" smtClean="0">
                <a:solidFill>
                  <a:schemeClr val="tx1"/>
                </a:solidFill>
                <a:effectLst/>
                <a:latin typeface="Arial" charset="0"/>
                <a:ea typeface="+mn-ea"/>
                <a:cs typeface="+mn-cs"/>
              </a:rPr>
              <a:t>年高德纳获得加州理工学院数学博士学位，之后留校任教，并在数学领域取得多项成就。与此同时高德纳也开始研究计算机程序设计，</a:t>
            </a:r>
            <a:r>
              <a:rPr lang="en-US" altLang="zh-CN" sz="1200" b="0" i="0" kern="1200" dirty="0" smtClean="0">
                <a:solidFill>
                  <a:schemeClr val="tx1"/>
                </a:solidFill>
                <a:effectLst/>
                <a:latin typeface="Arial" charset="0"/>
                <a:ea typeface="+mn-ea"/>
                <a:cs typeface="+mn-cs"/>
              </a:rPr>
              <a:t>1962</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a:t>
            </a:r>
            <a:r>
              <a:rPr lang="zh-CN" altLang="en-US" sz="1200" b="0" i="0" kern="1200" dirty="0" smtClean="0">
                <a:solidFill>
                  <a:schemeClr val="tx1"/>
                </a:solidFill>
                <a:effectLst/>
                <a:latin typeface="Arial" charset="0"/>
                <a:ea typeface="+mn-ea"/>
                <a:cs typeface="+mn-cs"/>
              </a:rPr>
              <a:t>月</a:t>
            </a:r>
            <a:r>
              <a:rPr lang="en-US" altLang="zh-CN" sz="1200" b="0" i="0" kern="1200" dirty="0" smtClean="0">
                <a:solidFill>
                  <a:schemeClr val="tx1"/>
                </a:solidFill>
                <a:effectLst/>
                <a:latin typeface="Arial" charset="0"/>
                <a:ea typeface="+mn-ea"/>
                <a:cs typeface="+mn-cs"/>
              </a:rPr>
              <a:t>Addison-Wesley</a:t>
            </a:r>
            <a:r>
              <a:rPr lang="zh-CN" altLang="en-US" sz="1200" b="0" i="0" kern="1200" dirty="0" smtClean="0">
                <a:solidFill>
                  <a:schemeClr val="tx1"/>
                </a:solidFill>
                <a:effectLst/>
                <a:latin typeface="Arial" charset="0"/>
                <a:ea typeface="+mn-ea"/>
                <a:cs typeface="+mn-cs"/>
              </a:rPr>
              <a:t>公司的顾问</a:t>
            </a:r>
            <a:r>
              <a:rPr lang="en-US" altLang="zh-CN" sz="1200" b="0" i="0" kern="1200" dirty="0" smtClean="0">
                <a:solidFill>
                  <a:schemeClr val="tx1"/>
                </a:solidFill>
                <a:effectLst/>
                <a:latin typeface="Arial" charset="0"/>
                <a:ea typeface="+mn-ea"/>
                <a:cs typeface="+mn-cs"/>
              </a:rPr>
              <a:t>Richard </a:t>
            </a:r>
            <a:r>
              <a:rPr lang="en-US" altLang="zh-CN" sz="1200" b="0" i="0" kern="1200" dirty="0" err="1" smtClean="0">
                <a:solidFill>
                  <a:schemeClr val="tx1"/>
                </a:solidFill>
                <a:effectLst/>
                <a:latin typeface="Arial" charset="0"/>
                <a:ea typeface="+mn-ea"/>
                <a:cs typeface="+mn-cs"/>
              </a:rPr>
              <a:t>Varga</a:t>
            </a:r>
            <a:r>
              <a:rPr lang="zh-CN" altLang="en-US" sz="1200" b="0" i="0" kern="1200" dirty="0" smtClean="0">
                <a:solidFill>
                  <a:schemeClr val="tx1"/>
                </a:solidFill>
                <a:effectLst/>
                <a:latin typeface="Arial" charset="0"/>
                <a:ea typeface="+mn-ea"/>
                <a:cs typeface="+mn-cs"/>
              </a:rPr>
              <a:t>请他出版一本有关编译器的书籍。 </a:t>
            </a:r>
            <a:r>
              <a:rPr lang="en-US" altLang="zh-CN" sz="1200" b="0" i="0" kern="1200" dirty="0" smtClean="0">
                <a:solidFill>
                  <a:schemeClr val="tx1"/>
                </a:solidFill>
                <a:effectLst/>
                <a:latin typeface="Arial" charset="0"/>
                <a:ea typeface="+mn-ea"/>
                <a:cs typeface="+mn-cs"/>
              </a:rPr>
              <a:t>1966</a:t>
            </a:r>
            <a:r>
              <a:rPr lang="zh-CN" altLang="en-US" sz="1200" b="0" i="0" kern="1200" dirty="0" smtClean="0">
                <a:solidFill>
                  <a:schemeClr val="tx1"/>
                </a:solidFill>
                <a:effectLst/>
                <a:latin typeface="Arial" charset="0"/>
                <a:ea typeface="+mn-ea"/>
                <a:cs typeface="+mn-cs"/>
              </a:rPr>
              <a:t>年，当高德纳的著作已经长达</a:t>
            </a:r>
            <a:r>
              <a:rPr lang="en-US" altLang="zh-CN" sz="1200" b="0" i="0" kern="1200" dirty="0" smtClean="0">
                <a:solidFill>
                  <a:schemeClr val="tx1"/>
                </a:solidFill>
                <a:effectLst/>
                <a:latin typeface="Arial" charset="0"/>
                <a:ea typeface="+mn-ea"/>
                <a:cs typeface="+mn-cs"/>
              </a:rPr>
              <a:t>3000</a:t>
            </a:r>
            <a:r>
              <a:rPr lang="zh-CN" altLang="en-US" sz="1200" b="0" i="0" kern="1200" dirty="0" smtClean="0">
                <a:solidFill>
                  <a:schemeClr val="tx1"/>
                </a:solidFill>
                <a:effectLst/>
                <a:latin typeface="Arial" charset="0"/>
                <a:ea typeface="+mn-ea"/>
                <a:cs typeface="+mn-cs"/>
              </a:rPr>
              <a:t>多页时，他与出版商商定，编纂一部系统地介绍计算机程序设计的巨著</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计算机程序设计艺术</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。目前该书已经出版了三卷，并对计算机领域产生了深远的影响。</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美国科学家</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en-US" altLang="zh-CN" sz="1200" b="0" i="0" kern="1200" dirty="0" err="1" smtClean="0">
                <a:solidFill>
                  <a:schemeClr val="tx1"/>
                </a:solidFill>
                <a:effectLst/>
                <a:latin typeface="Arial" charset="0"/>
                <a:ea typeface="+mn-ea"/>
                <a:cs typeface="+mn-cs"/>
              </a:rPr>
              <a:t>AmericanScientist</a:t>
            </a:r>
            <a:r>
              <a:rPr lang="zh-CN" altLang="en-US" sz="1200" b="0" i="0" kern="1200" dirty="0" smtClean="0">
                <a:solidFill>
                  <a:schemeClr val="tx1"/>
                </a:solidFill>
                <a:effectLst/>
                <a:latin typeface="Arial" charset="0"/>
                <a:ea typeface="+mn-ea"/>
                <a:cs typeface="+mn-cs"/>
              </a:rPr>
              <a:t>）杂志曾将该书与</a:t>
            </a:r>
            <a:r>
              <a:rPr lang="zh-CN" altLang="en-US" sz="1200" b="0" i="0" u="sng" kern="1200" dirty="0" smtClean="0">
                <a:solidFill>
                  <a:schemeClr val="tx1"/>
                </a:solidFill>
                <a:effectLst/>
                <a:latin typeface="Arial" charset="0"/>
                <a:ea typeface="+mn-ea"/>
                <a:cs typeface="+mn-cs"/>
                <a:hlinkClick r:id="rId55"/>
              </a:rPr>
              <a:t>爱因斯坦</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相对论</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a:t>
            </a:r>
            <a:r>
              <a:rPr lang="zh-CN" altLang="en-US" sz="1200" b="0" i="0" u="sng" kern="1200" dirty="0" smtClean="0">
                <a:solidFill>
                  <a:schemeClr val="tx1"/>
                </a:solidFill>
                <a:effectLst/>
                <a:latin typeface="Arial" charset="0"/>
                <a:ea typeface="+mn-ea"/>
                <a:cs typeface="+mn-cs"/>
                <a:hlinkClick r:id="rId56"/>
              </a:rPr>
              <a:t>狄拉克</a:t>
            </a:r>
            <a:r>
              <a:rPr lang="zh-CN" altLang="en-US" sz="1200" b="0" i="0" kern="1200" dirty="0" smtClean="0">
                <a:solidFill>
                  <a:schemeClr val="tx1"/>
                </a:solidFill>
                <a:effectLst/>
                <a:latin typeface="Arial" charset="0"/>
                <a:ea typeface="+mn-ea"/>
                <a:cs typeface="+mn-cs"/>
              </a:rPr>
              <a:t>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量子力学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、理查</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费曼的</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量子电动力学</a:t>
            </a:r>
            <a:r>
              <a:rPr lang="en-US" altLang="zh-CN" sz="1200" b="0" i="0" kern="1200" dirty="0" smtClean="0">
                <a:solidFill>
                  <a:schemeClr val="tx1"/>
                </a:solidFill>
                <a:effectLst/>
                <a:latin typeface="Arial" charset="0"/>
                <a:ea typeface="+mn-ea"/>
                <a:cs typeface="+mn-cs"/>
              </a:rPr>
              <a:t>》</a:t>
            </a:r>
            <a:r>
              <a:rPr lang="zh-CN" altLang="en-US" sz="1200" b="0" i="0" kern="1200" dirty="0" smtClean="0">
                <a:solidFill>
                  <a:schemeClr val="tx1"/>
                </a:solidFill>
                <a:effectLst/>
                <a:latin typeface="Arial" charset="0"/>
                <a:ea typeface="+mn-ea"/>
                <a:cs typeface="+mn-cs"/>
              </a:rPr>
              <a:t>等书并列为</a:t>
            </a:r>
            <a:r>
              <a:rPr lang="en-US" altLang="zh-CN" sz="1200" b="0" i="0" kern="1200" dirty="0" smtClean="0">
                <a:solidFill>
                  <a:schemeClr val="tx1"/>
                </a:solidFill>
                <a:effectLst/>
                <a:latin typeface="Arial" charset="0"/>
                <a:ea typeface="+mn-ea"/>
                <a:cs typeface="+mn-cs"/>
              </a:rPr>
              <a:t>20</a:t>
            </a:r>
            <a:r>
              <a:rPr lang="zh-CN" altLang="en-US" sz="1200" b="0" i="0" kern="1200" dirty="0" smtClean="0">
                <a:solidFill>
                  <a:schemeClr val="tx1"/>
                </a:solidFill>
                <a:effectLst/>
                <a:latin typeface="Arial" charset="0"/>
                <a:ea typeface="+mn-ea"/>
                <a:cs typeface="+mn-cs"/>
              </a:rPr>
              <a:t>世纪最重要的</a:t>
            </a:r>
            <a:r>
              <a:rPr lang="en-US" altLang="zh-CN" sz="1200" b="0" i="0" kern="1200" dirty="0" smtClean="0">
                <a:solidFill>
                  <a:schemeClr val="tx1"/>
                </a:solidFill>
                <a:effectLst/>
                <a:latin typeface="Arial" charset="0"/>
                <a:ea typeface="+mn-ea"/>
                <a:cs typeface="+mn-cs"/>
              </a:rPr>
              <a:t>12</a:t>
            </a:r>
            <a:r>
              <a:rPr lang="zh-CN" altLang="en-US" sz="1200" b="0" i="0" kern="1200" dirty="0" smtClean="0">
                <a:solidFill>
                  <a:schemeClr val="tx1"/>
                </a:solidFill>
                <a:effectLst/>
                <a:latin typeface="Arial" charset="0"/>
                <a:ea typeface="+mn-ea"/>
                <a:cs typeface="+mn-cs"/>
              </a:rPr>
              <a:t>本物理科学类专论书之一。</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1968</a:t>
            </a:r>
            <a:r>
              <a:rPr lang="zh-CN" altLang="en-US" sz="1200" b="0" i="0" kern="1200" dirty="0" smtClean="0">
                <a:solidFill>
                  <a:schemeClr val="tx1"/>
                </a:solidFill>
                <a:effectLst/>
                <a:latin typeface="Arial" charset="0"/>
                <a:ea typeface="+mn-ea"/>
                <a:cs typeface="+mn-cs"/>
              </a:rPr>
              <a:t>年高德纳受聘成为</a:t>
            </a:r>
            <a:r>
              <a:rPr lang="zh-CN" altLang="en-US" sz="1200" b="0" i="0" u="sng" kern="1200" dirty="0" smtClean="0">
                <a:solidFill>
                  <a:schemeClr val="tx1"/>
                </a:solidFill>
                <a:effectLst/>
                <a:latin typeface="Arial" charset="0"/>
                <a:ea typeface="+mn-ea"/>
                <a:cs typeface="+mn-cs"/>
                <a:hlinkClick r:id="rId57"/>
              </a:rPr>
              <a:t>斯坦福大学</a:t>
            </a:r>
            <a:r>
              <a:rPr lang="zh-CN" altLang="en-US" sz="1200" b="0" i="0" kern="1200" dirty="0" smtClean="0">
                <a:solidFill>
                  <a:schemeClr val="tx1"/>
                </a:solidFill>
                <a:effectLst/>
                <a:latin typeface="Arial" charset="0"/>
                <a:ea typeface="+mn-ea"/>
                <a:cs typeface="+mn-cs"/>
              </a:rPr>
              <a:t>计算机系教授，和他的一个学生开发了</a:t>
            </a:r>
            <a:r>
              <a:rPr lang="en-US" altLang="zh-CN" sz="1200" b="0" i="0" kern="1200" dirty="0" smtClean="0">
                <a:solidFill>
                  <a:schemeClr val="tx1"/>
                </a:solidFill>
                <a:effectLst/>
                <a:latin typeface="Arial" charset="0"/>
                <a:ea typeface="+mn-ea"/>
                <a:cs typeface="+mn-cs"/>
              </a:rPr>
              <a:t>Knuth-Morris-Pratt</a:t>
            </a:r>
            <a:r>
              <a:rPr lang="zh-CN" altLang="en-US" sz="1200" b="0" i="0" kern="1200" dirty="0" smtClean="0">
                <a:solidFill>
                  <a:schemeClr val="tx1"/>
                </a:solidFill>
                <a:effectLst/>
                <a:latin typeface="Arial" charset="0"/>
                <a:ea typeface="+mn-ea"/>
                <a:cs typeface="+mn-cs"/>
              </a:rPr>
              <a:t>算法，该法则使计算机在文章中搜索一串字符的过程更加连贯。他在担任该职务期间开发了</a:t>
            </a:r>
            <a:r>
              <a:rPr lang="en-US" altLang="zh-CN" sz="1200" b="0" i="0" kern="1200" dirty="0" smtClean="0">
                <a:solidFill>
                  <a:schemeClr val="tx1"/>
                </a:solidFill>
                <a:effectLst/>
                <a:latin typeface="Arial" charset="0"/>
                <a:ea typeface="+mn-ea"/>
                <a:cs typeface="+mn-cs"/>
              </a:rPr>
              <a:t>TEX</a:t>
            </a:r>
            <a:r>
              <a:rPr lang="zh-CN" altLang="en-US" sz="1200" b="0" i="0" kern="1200" dirty="0" smtClean="0">
                <a:solidFill>
                  <a:schemeClr val="tx1"/>
                </a:solidFill>
                <a:effectLst/>
                <a:latin typeface="Arial" charset="0"/>
                <a:ea typeface="+mn-ea"/>
                <a:cs typeface="+mn-cs"/>
              </a:rPr>
              <a:t>排版软件，成为今天大多数科技书籍使用的排版程序。除此之外高德纳还在计算机领域作出了多项贡献，例如</a:t>
            </a:r>
            <a:r>
              <a:rPr lang="en-US" altLang="zh-CN" sz="1200" b="0" i="0" kern="1200" dirty="0" err="1" smtClean="0">
                <a:solidFill>
                  <a:schemeClr val="tx1"/>
                </a:solidFill>
                <a:effectLst/>
                <a:latin typeface="Arial" charset="0"/>
                <a:ea typeface="+mn-ea"/>
                <a:cs typeface="+mn-cs"/>
              </a:rPr>
              <a:t>LRparsingtheory,Knuth-Moris-Pattpattern</a:t>
            </a:r>
            <a:r>
              <a:rPr lang="zh-CN" altLang="en-US" sz="1200" b="0" i="0" kern="1200" dirty="0" smtClean="0">
                <a:solidFill>
                  <a:schemeClr val="tx1"/>
                </a:solidFill>
                <a:effectLst/>
                <a:latin typeface="Arial" charset="0"/>
                <a:ea typeface="+mn-ea"/>
                <a:cs typeface="+mn-cs"/>
              </a:rPr>
              <a:t>等。</a:t>
            </a:r>
          </a:p>
          <a:p>
            <a:r>
              <a:rPr lang="zh-CN" altLang="en-US" sz="1200" b="0" i="0" kern="1200" dirty="0" smtClean="0">
                <a:solidFill>
                  <a:schemeClr val="tx1"/>
                </a:solidFill>
                <a:effectLst/>
                <a:latin typeface="Arial" charset="0"/>
                <a:ea typeface="+mn-ea"/>
                <a:cs typeface="+mn-cs"/>
              </a:rPr>
              <a:t>　　</a:t>
            </a:r>
            <a:r>
              <a:rPr lang="en-US" altLang="zh-CN" sz="1200" b="0" i="0" kern="1200" dirty="0" smtClean="0">
                <a:solidFill>
                  <a:schemeClr val="tx1"/>
                </a:solidFill>
                <a:effectLst/>
                <a:latin typeface="Arial" charset="0"/>
                <a:ea typeface="+mn-ea"/>
                <a:cs typeface="+mn-cs"/>
              </a:rPr>
              <a:t>1979</a:t>
            </a:r>
            <a:r>
              <a:rPr lang="zh-CN" altLang="en-US" sz="1200" b="0" i="0" kern="1200" dirty="0" smtClean="0">
                <a:solidFill>
                  <a:schemeClr val="tx1"/>
                </a:solidFill>
                <a:effectLst/>
                <a:latin typeface="Arial" charset="0"/>
                <a:ea typeface="+mn-ea"/>
                <a:cs typeface="+mn-cs"/>
              </a:rPr>
              <a:t>年卡特总统颁与国家科学奖（</a:t>
            </a:r>
            <a:r>
              <a:rPr lang="en-US" altLang="zh-CN" sz="1200" b="0" i="0" kern="1200" dirty="0" smtClean="0">
                <a:solidFill>
                  <a:schemeClr val="tx1"/>
                </a:solidFill>
                <a:effectLst/>
                <a:latin typeface="Arial" charset="0"/>
                <a:ea typeface="+mn-ea"/>
                <a:cs typeface="+mn-cs"/>
              </a:rPr>
              <a:t>National Medal of Science</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1996</a:t>
            </a:r>
            <a:r>
              <a:rPr lang="zh-CN" altLang="en-US" sz="1200" b="0" i="0" kern="1200" dirty="0" smtClean="0">
                <a:solidFill>
                  <a:schemeClr val="tx1"/>
                </a:solidFill>
                <a:effectLst/>
                <a:latin typeface="Arial" charset="0"/>
                <a:ea typeface="+mn-ea"/>
                <a:cs typeface="+mn-cs"/>
              </a:rPr>
              <a:t>年</a:t>
            </a:r>
            <a:r>
              <a:rPr lang="en-US" altLang="zh-CN" sz="1200" b="0" i="0" kern="1200" dirty="0" smtClean="0">
                <a:solidFill>
                  <a:schemeClr val="tx1"/>
                </a:solidFill>
                <a:effectLst/>
                <a:latin typeface="Arial" charset="0"/>
                <a:ea typeface="+mn-ea"/>
                <a:cs typeface="+mn-cs"/>
              </a:rPr>
              <a:t>11</a:t>
            </a:r>
            <a:r>
              <a:rPr lang="zh-CN" altLang="en-US" sz="1200" b="0" i="0" kern="1200" dirty="0" smtClean="0">
                <a:solidFill>
                  <a:schemeClr val="tx1"/>
                </a:solidFill>
                <a:effectLst/>
                <a:latin typeface="Arial" charset="0"/>
                <a:ea typeface="+mn-ea"/>
                <a:cs typeface="+mn-cs"/>
              </a:rPr>
              <a:t>月荣获</a:t>
            </a:r>
            <a:r>
              <a:rPr lang="zh-CN" altLang="en-US" sz="1200" b="0" i="0" u="sng" kern="1200" dirty="0" smtClean="0">
                <a:solidFill>
                  <a:schemeClr val="tx1"/>
                </a:solidFill>
                <a:effectLst/>
                <a:latin typeface="Arial" charset="0"/>
                <a:ea typeface="+mn-ea"/>
                <a:cs typeface="+mn-cs"/>
                <a:hlinkClick r:id="rId58"/>
              </a:rPr>
              <a:t>京都奖</a:t>
            </a:r>
            <a:r>
              <a:rPr lang="zh-CN" altLang="en-US" sz="1200" b="0" i="0" kern="1200" dirty="0" smtClean="0">
                <a:solidFill>
                  <a:schemeClr val="tx1"/>
                </a:solidFill>
                <a:effectLst/>
                <a:latin typeface="Arial" charset="0"/>
                <a:ea typeface="+mn-ea"/>
                <a:cs typeface="+mn-cs"/>
              </a:rPr>
              <a:t>（</a:t>
            </a:r>
            <a:r>
              <a:rPr lang="en-US" altLang="zh-CN" sz="1200" b="0" i="0" kern="1200" dirty="0" smtClean="0">
                <a:solidFill>
                  <a:schemeClr val="tx1"/>
                </a:solidFill>
                <a:effectLst/>
                <a:latin typeface="Arial" charset="0"/>
                <a:ea typeface="+mn-ea"/>
                <a:cs typeface="+mn-cs"/>
              </a:rPr>
              <a:t>Kyoto Prize</a:t>
            </a:r>
            <a:r>
              <a:rPr lang="zh-CN" altLang="en-US" sz="1200" b="0" i="0" kern="1200" dirty="0" smtClean="0">
                <a:solidFill>
                  <a:schemeClr val="tx1"/>
                </a:solidFill>
                <a:effectLst/>
                <a:latin typeface="Arial" charset="0"/>
                <a:ea typeface="+mn-ea"/>
                <a:cs typeface="+mn-cs"/>
              </a:rPr>
              <a:t>）。现与其妻高精兰（</a:t>
            </a:r>
            <a:r>
              <a:rPr lang="en-US" altLang="zh-CN" sz="1200" b="0" i="0" kern="1200" dirty="0" smtClean="0">
                <a:solidFill>
                  <a:schemeClr val="tx1"/>
                </a:solidFill>
                <a:effectLst/>
                <a:latin typeface="Arial" charset="0"/>
                <a:ea typeface="+mn-ea"/>
                <a:cs typeface="+mn-cs"/>
              </a:rPr>
              <a:t>Jill</a:t>
            </a:r>
            <a:r>
              <a:rPr lang="zh-CN" altLang="en-US" sz="1200" b="0" i="0" kern="1200" dirty="0" smtClean="0">
                <a:solidFill>
                  <a:schemeClr val="tx1"/>
                </a:solidFill>
                <a:effectLst/>
                <a:latin typeface="Arial" charset="0"/>
                <a:ea typeface="+mn-ea"/>
                <a:cs typeface="+mn-cs"/>
              </a:rPr>
              <a:t>）定居于斯坦福大学校园内，育有一男一女（</a:t>
            </a:r>
            <a:r>
              <a:rPr lang="en-US" altLang="zh-CN" sz="1200" b="0" i="0" kern="1200" dirty="0" smtClean="0">
                <a:solidFill>
                  <a:schemeClr val="tx1"/>
                </a:solidFill>
                <a:effectLst/>
                <a:latin typeface="Arial" charset="0"/>
                <a:ea typeface="+mn-ea"/>
                <a:cs typeface="+mn-cs"/>
              </a:rPr>
              <a:t>John</a:t>
            </a:r>
            <a:r>
              <a:rPr lang="zh-CN" altLang="en-US" sz="1200" b="0" i="0" kern="1200" dirty="0" smtClean="0">
                <a:solidFill>
                  <a:schemeClr val="tx1"/>
                </a:solidFill>
                <a:effectLst/>
                <a:latin typeface="Arial" charset="0"/>
                <a:ea typeface="+mn-ea"/>
                <a:cs typeface="+mn-cs"/>
              </a:rPr>
              <a:t>和</a:t>
            </a:r>
            <a:r>
              <a:rPr lang="en-US" altLang="zh-CN" sz="1200" b="0" i="0" kern="1200" dirty="0" smtClean="0">
                <a:solidFill>
                  <a:schemeClr val="tx1"/>
                </a:solidFill>
                <a:effectLst/>
                <a:latin typeface="Arial" charset="0"/>
                <a:ea typeface="+mn-ea"/>
                <a:cs typeface="+mn-cs"/>
              </a:rPr>
              <a:t>Jennifer</a:t>
            </a:r>
            <a:r>
              <a:rPr lang="zh-CN" altLang="en-US" sz="1200" b="0" i="0" kern="1200" dirty="0" smtClean="0">
                <a:solidFill>
                  <a:schemeClr val="tx1"/>
                </a:solidFill>
                <a:effectLst/>
                <a:latin typeface="Arial"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41</a:t>
            </a:fld>
            <a:endParaRPr lang="en-US" altLang="zh-CN" dirty="0"/>
          </a:p>
        </p:txBody>
      </p:sp>
    </p:spTree>
    <p:extLst>
      <p:ext uri="{BB962C8B-B14F-4D97-AF65-F5344CB8AC3E}">
        <p14:creationId xmlns:p14="http://schemas.microsoft.com/office/powerpoint/2010/main" val="215333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mn-ea"/>
                <a:cs typeface="+mn-cs"/>
              </a:rPr>
              <a:t>量子计算是一种遵循量子力学规律调控量子信息单元进行计算的新型计算模式，基本原理是以量子位作为信息编码和存储的基本单元，通过大量量子位的受控演化来完成计算任务。</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48</a:t>
            </a:fld>
            <a:endParaRPr lang="en-US" altLang="zh-CN" dirty="0"/>
          </a:p>
        </p:txBody>
      </p:sp>
    </p:spTree>
    <p:extLst>
      <p:ext uri="{BB962C8B-B14F-4D97-AF65-F5344CB8AC3E}">
        <p14:creationId xmlns:p14="http://schemas.microsoft.com/office/powerpoint/2010/main" val="3284271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mn-ea"/>
                <a:cs typeface="+mn-cs"/>
              </a:rPr>
              <a:t>Quantum</a:t>
            </a:r>
          </a:p>
          <a:p>
            <a:r>
              <a:rPr lang="en-US" altLang="zh-CN" sz="1200" b="0" i="0" kern="1200" dirty="0" smtClean="0">
                <a:solidFill>
                  <a:schemeClr val="tx1"/>
                </a:solidFill>
                <a:effectLst/>
                <a:latin typeface="Arial" charset="0"/>
                <a:ea typeface="+mn-ea"/>
                <a:cs typeface="+mn-cs"/>
              </a:rPr>
              <a:t>128</a:t>
            </a:r>
            <a:r>
              <a:rPr lang="zh-CN" altLang="en-US" sz="1200" b="0" i="0" kern="1200" dirty="0" smtClean="0">
                <a:solidFill>
                  <a:schemeClr val="tx1"/>
                </a:solidFill>
                <a:effectLst/>
                <a:latin typeface="Arial" charset="0"/>
                <a:ea typeface="+mn-ea"/>
                <a:cs typeface="+mn-cs"/>
              </a:rPr>
              <a:t>个量子比特</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50</a:t>
            </a:fld>
            <a:endParaRPr lang="en-US" altLang="zh-CN" dirty="0"/>
          </a:p>
        </p:txBody>
      </p:sp>
    </p:spTree>
    <p:extLst>
      <p:ext uri="{BB962C8B-B14F-4D97-AF65-F5344CB8AC3E}">
        <p14:creationId xmlns:p14="http://schemas.microsoft.com/office/powerpoint/2010/main" val="46104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98137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38951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18</a:t>
            </a:fld>
            <a:endParaRPr lang="en-US" altLang="zh-CN" dirty="0"/>
          </a:p>
        </p:txBody>
      </p:sp>
    </p:spTree>
    <p:extLst>
      <p:ext uri="{BB962C8B-B14F-4D97-AF65-F5344CB8AC3E}">
        <p14:creationId xmlns:p14="http://schemas.microsoft.com/office/powerpoint/2010/main" val="1849634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19</a:t>
            </a:fld>
            <a:endParaRPr lang="en-US" altLang="zh-CN" dirty="0"/>
          </a:p>
        </p:txBody>
      </p:sp>
    </p:spTree>
    <p:extLst>
      <p:ext uri="{BB962C8B-B14F-4D97-AF65-F5344CB8AC3E}">
        <p14:creationId xmlns:p14="http://schemas.microsoft.com/office/powerpoint/2010/main" val="382283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latin typeface="宋体" pitchFamily="2" charset="-122"/>
                <a:ea typeface="+mn-ea"/>
              </a:rPr>
              <a:t>大约在</a:t>
            </a:r>
            <a:r>
              <a:rPr lang="en-US" altLang="zh-CN" dirty="0" smtClean="0">
                <a:latin typeface="宋体" pitchFamily="2" charset="-122"/>
                <a:ea typeface="+mn-ea"/>
              </a:rPr>
              <a:t>4000</a:t>
            </a:r>
            <a:r>
              <a:rPr lang="zh-CN" altLang="en-US" dirty="0" smtClean="0">
                <a:latin typeface="宋体" pitchFamily="2" charset="-122"/>
                <a:ea typeface="+mn-ea"/>
              </a:rPr>
              <a:t>年以前，在古埃及的尼罗河畔，一位擅长书写者在贵族的基碑上书写铭文时有意用加以变形的象形文字而不是普通的象形文字来写铭文，从而揭开了有文字记载的密码史。这篇颇具神秘感的碑文，已具备了密码的基本特征：把一种符号</a:t>
            </a:r>
            <a:r>
              <a:rPr lang="en-US" altLang="zh-CN" dirty="0" smtClean="0">
                <a:latin typeface="宋体" pitchFamily="2" charset="-122"/>
                <a:ea typeface="+mn-ea"/>
              </a:rPr>
              <a:t>(</a:t>
            </a:r>
            <a:r>
              <a:rPr lang="zh-CN" altLang="en-US" dirty="0" smtClean="0">
                <a:latin typeface="宋体" pitchFamily="2" charset="-122"/>
                <a:ea typeface="+mn-ea"/>
              </a:rPr>
              <a:t>明</a:t>
            </a:r>
            <a:endParaRPr lang="en-US" altLang="zh-CN" dirty="0" smtClean="0">
              <a:latin typeface="宋体" pitchFamily="2" charset="-122"/>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smtClean="0">
              <a:latin typeface="宋体" pitchFamily="2" charset="-122"/>
              <a:ea typeface="+mn-ea"/>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latin typeface="宋体" pitchFamily="2" charset="-122"/>
                <a:ea typeface="+mn-ea"/>
              </a:rPr>
              <a:t>文</a:t>
            </a:r>
            <a:r>
              <a:rPr lang="en-US" altLang="zh-CN" dirty="0" smtClean="0">
                <a:latin typeface="宋体" pitchFamily="2" charset="-122"/>
                <a:ea typeface="+mn-ea"/>
              </a:rPr>
              <a:t>)</a:t>
            </a:r>
            <a:r>
              <a:rPr lang="zh-CN" altLang="en-US" dirty="0" smtClean="0">
                <a:latin typeface="宋体" pitchFamily="2" charset="-122"/>
                <a:ea typeface="+mn-ea"/>
              </a:rPr>
              <a:t>用另一种符号</a:t>
            </a:r>
            <a:r>
              <a:rPr lang="en-US" altLang="zh-CN" dirty="0" smtClean="0">
                <a:latin typeface="宋体" pitchFamily="2" charset="-122"/>
                <a:ea typeface="+mn-ea"/>
              </a:rPr>
              <a:t>(</a:t>
            </a:r>
            <a:r>
              <a:rPr lang="zh-CN" altLang="en-US" dirty="0" smtClean="0">
                <a:latin typeface="宋体" pitchFamily="2" charset="-122"/>
                <a:ea typeface="+mn-ea"/>
              </a:rPr>
              <a:t>密文</a:t>
            </a:r>
            <a:r>
              <a:rPr lang="en-US" altLang="zh-CN" dirty="0" smtClean="0">
                <a:latin typeface="宋体" pitchFamily="2" charset="-122"/>
                <a:ea typeface="+mn-ea"/>
              </a:rPr>
              <a:t>)</a:t>
            </a:r>
            <a:r>
              <a:rPr lang="zh-CN" altLang="en-US" dirty="0" smtClean="0">
                <a:latin typeface="宋体" pitchFamily="2" charset="-122"/>
                <a:ea typeface="+mn-ea"/>
              </a:rPr>
              <a:t>代替。</a:t>
            </a:r>
          </a:p>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21</a:t>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22</a:t>
            </a:fld>
            <a:endParaRPr lang="en-US" altLang="zh-CN" dirty="0"/>
          </a:p>
        </p:txBody>
      </p:sp>
    </p:spTree>
    <p:extLst>
      <p:ext uri="{BB962C8B-B14F-4D97-AF65-F5344CB8AC3E}">
        <p14:creationId xmlns:p14="http://schemas.microsoft.com/office/powerpoint/2010/main" val="16858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信息伪装和数字水印是信息隐藏的两个主要分支</a:t>
            </a:r>
            <a:endParaRPr lang="zh-CN" altLang="en-US" dirty="0"/>
          </a:p>
        </p:txBody>
      </p:sp>
      <p:sp>
        <p:nvSpPr>
          <p:cNvPr id="4" name="灯片编号占位符 3"/>
          <p:cNvSpPr>
            <a:spLocks noGrp="1"/>
          </p:cNvSpPr>
          <p:nvPr>
            <p:ph type="sldNum" sz="quarter" idx="10"/>
          </p:nvPr>
        </p:nvSpPr>
        <p:spPr/>
        <p:txBody>
          <a:bodyPr/>
          <a:lstStyle/>
          <a:p>
            <a:fld id="{83065368-096E-40D8-8756-1AD2FED379B4}" type="slidenum">
              <a:rPr lang="zh-CN" altLang="en-US" smtClean="0"/>
              <a:pPr/>
              <a:t>23</a:t>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5590E-2F8E-4E0F-B2F4-ACF1D855B64A}" type="slidenum">
              <a:rPr lang="en-US" altLang="zh-CN"/>
              <a:pPr/>
              <a:t>27</a:t>
            </a:fld>
            <a:endParaRPr lang="en-US" altLang="zh-CN"/>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zh-CN" altLang="en-US" dirty="0"/>
              <a:t>著名的加法密码是古罗马的凯撒大帝（</a:t>
            </a:r>
            <a:r>
              <a:rPr lang="en-US" altLang="zh-CN" dirty="0" err="1"/>
              <a:t>caesar</a:t>
            </a:r>
            <a:r>
              <a:rPr lang="zh-CN" altLang="en-US" dirty="0"/>
              <a:t>）使用过的一种密码</a:t>
            </a:r>
          </a:p>
          <a:p>
            <a:r>
              <a:rPr lang="en-US" altLang="zh-CN" sz="1000" dirty="0"/>
              <a:t>2</a:t>
            </a:r>
            <a:r>
              <a:rPr lang="zh-CN" altLang="en-US" sz="1000" dirty="0"/>
              <a:t>千年前，</a:t>
            </a:r>
            <a:r>
              <a:rPr lang="en-US" altLang="zh-CN" sz="1000" dirty="0"/>
              <a:t>Julius </a:t>
            </a:r>
            <a:r>
              <a:rPr lang="en-US" altLang="zh-CN" sz="1000" dirty="0" err="1"/>
              <a:t>Ceasar</a:t>
            </a:r>
            <a:r>
              <a:rPr lang="en-US" altLang="zh-CN" sz="1000" dirty="0"/>
              <a:t> </a:t>
            </a:r>
            <a:r>
              <a:rPr lang="zh-CN" altLang="en-US" sz="1000" dirty="0"/>
              <a:t>使用了一种简单的替换密码</a:t>
            </a:r>
            <a:r>
              <a:rPr lang="en-US" altLang="zh-CN" sz="1000" dirty="0"/>
              <a:t>- ——</a:t>
            </a:r>
            <a:r>
              <a:rPr lang="zh-CN" altLang="en-US" sz="1000" dirty="0"/>
              <a:t>后被人称为恺撒密码（</a:t>
            </a:r>
            <a:r>
              <a:rPr lang="en-US" altLang="zh-CN" sz="1000" dirty="0"/>
              <a:t>Caesar cipher </a:t>
            </a:r>
            <a:r>
              <a:rPr lang="zh-CN" altLang="en-US" sz="1000" dirty="0"/>
              <a:t>）</a:t>
            </a:r>
          </a:p>
          <a:p>
            <a:r>
              <a:rPr lang="zh-CN" altLang="en-US" sz="1000" dirty="0"/>
              <a:t>首先被应用于军事上 </a:t>
            </a:r>
            <a:r>
              <a:rPr lang="en-US" altLang="zh-CN" sz="1000" dirty="0"/>
              <a:t>(</a:t>
            </a:r>
            <a:r>
              <a:rPr lang="en-US" altLang="zh-CN" sz="1000" dirty="0" err="1"/>
              <a:t>cf</a:t>
            </a:r>
            <a:r>
              <a:rPr lang="en-US" altLang="zh-CN" sz="1000" dirty="0"/>
              <a:t> </a:t>
            </a:r>
            <a:r>
              <a:rPr lang="en-US" altLang="zh-CN" sz="1000" i="1" dirty="0"/>
              <a:t>Gallic Wars</a:t>
            </a:r>
            <a:r>
              <a:rPr lang="en-US" altLang="zh-CN" sz="1000" dirty="0"/>
              <a:t>) </a:t>
            </a:r>
          </a:p>
          <a:p>
            <a:r>
              <a:rPr lang="zh-CN" altLang="en-US" dirty="0"/>
              <a:t>它的每一个明文字符都由其右边第</a:t>
            </a:r>
            <a:r>
              <a:rPr lang="en-US" altLang="zh-CN" dirty="0"/>
              <a:t>3</a:t>
            </a:r>
            <a:r>
              <a:rPr lang="zh-CN" altLang="en-US" dirty="0"/>
              <a:t>个（模</a:t>
            </a:r>
            <a:r>
              <a:rPr lang="en-US" altLang="zh-CN" dirty="0"/>
              <a:t>26</a:t>
            </a:r>
            <a:r>
              <a:rPr lang="zh-CN" altLang="en-US" dirty="0"/>
              <a:t>）字符代替（</a:t>
            </a:r>
            <a:r>
              <a:rPr lang="en-US" altLang="zh-CN" dirty="0"/>
              <a:t>A</a:t>
            </a:r>
            <a:r>
              <a:rPr lang="zh-CN" altLang="en-US" dirty="0"/>
              <a:t>由</a:t>
            </a:r>
            <a:r>
              <a:rPr lang="en-US" altLang="zh-CN" dirty="0"/>
              <a:t>D</a:t>
            </a:r>
            <a:r>
              <a:rPr lang="zh-CN" altLang="en-US" dirty="0"/>
              <a:t>代替，</a:t>
            </a:r>
            <a:r>
              <a:rPr lang="en-US" altLang="zh-CN" dirty="0"/>
              <a:t>B</a:t>
            </a:r>
            <a:r>
              <a:rPr lang="zh-CN" altLang="en-US" dirty="0"/>
              <a:t>由</a:t>
            </a:r>
            <a:r>
              <a:rPr lang="en-US" altLang="zh-CN" dirty="0"/>
              <a:t>E</a:t>
            </a:r>
            <a:r>
              <a:rPr lang="zh-CN" altLang="en-US" dirty="0"/>
              <a:t>代替</a:t>
            </a:r>
            <a:r>
              <a:rPr lang="zh-CN" altLang="en-US" dirty="0">
                <a:sym typeface="MT Extra" pitchFamily="18" charset="2"/>
              </a:rPr>
              <a:t></a:t>
            </a:r>
            <a:r>
              <a:rPr lang="en-US" altLang="zh-CN" dirty="0"/>
              <a:t>W</a:t>
            </a:r>
            <a:r>
              <a:rPr lang="zh-CN" altLang="en-US" dirty="0"/>
              <a:t>由</a:t>
            </a:r>
            <a:r>
              <a:rPr lang="en-US" altLang="zh-CN" dirty="0"/>
              <a:t>Z</a:t>
            </a:r>
            <a:r>
              <a:rPr lang="zh-CN" altLang="en-US" dirty="0"/>
              <a:t>代替</a:t>
            </a:r>
            <a:r>
              <a:rPr lang="zh-CN" altLang="en-US" dirty="0">
                <a:sym typeface="MT Extra" pitchFamily="18" charset="2"/>
              </a:rPr>
              <a:t></a:t>
            </a:r>
            <a:r>
              <a:rPr lang="en-US" altLang="zh-CN" dirty="0"/>
              <a:t>X</a:t>
            </a:r>
            <a:r>
              <a:rPr lang="zh-CN" altLang="en-US" dirty="0"/>
              <a:t>由</a:t>
            </a:r>
            <a:r>
              <a:rPr lang="en-US" altLang="zh-CN" dirty="0"/>
              <a:t>A</a:t>
            </a:r>
            <a:r>
              <a:rPr lang="zh-CN" altLang="en-US" dirty="0"/>
              <a:t>代替，</a:t>
            </a:r>
            <a:r>
              <a:rPr lang="en-US" altLang="zh-CN" dirty="0"/>
              <a:t>Y</a:t>
            </a:r>
            <a:r>
              <a:rPr lang="zh-CN" altLang="en-US" dirty="0"/>
              <a:t>由</a:t>
            </a:r>
            <a:r>
              <a:rPr lang="en-US" altLang="zh-CN" dirty="0"/>
              <a:t>B</a:t>
            </a:r>
            <a:r>
              <a:rPr lang="zh-CN" altLang="en-US" dirty="0"/>
              <a:t>代替，</a:t>
            </a:r>
            <a:r>
              <a:rPr lang="en-US" altLang="zh-CN" dirty="0"/>
              <a:t>Z</a:t>
            </a:r>
            <a:r>
              <a:rPr lang="zh-CN" altLang="en-US" dirty="0"/>
              <a:t>由</a:t>
            </a:r>
            <a:r>
              <a:rPr lang="en-US" altLang="zh-CN" dirty="0"/>
              <a:t>C</a:t>
            </a:r>
            <a:r>
              <a:rPr lang="zh-CN" altLang="en-US" dirty="0"/>
              <a:t>代替）。它实际上更简单，因为密文字符是明文字符的环移，并且不是任意置换。</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89" name="Freeform 17"/>
          <p:cNvSpPr>
            <a:spLocks/>
          </p:cNvSpPr>
          <p:nvPr/>
        </p:nvSpPr>
        <p:spPr bwMode="gray">
          <a:xfrm>
            <a:off x="-9525" y="1447800"/>
            <a:ext cx="9164638"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rect l="0" t="0" r="r" b="b"/>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1000"/>
            </a:schemeClr>
          </a:solidFill>
          <a:ln w="9525">
            <a:noFill/>
            <a:round/>
            <a:headEnd/>
            <a:tailEnd/>
          </a:ln>
          <a:effectLst/>
        </p:spPr>
        <p:txBody>
          <a:bodyPr/>
          <a:lstStyle/>
          <a:p>
            <a:endParaRPr lang="zh-CN" altLang="en-US"/>
          </a:p>
        </p:txBody>
      </p:sp>
      <p:sp>
        <p:nvSpPr>
          <p:cNvPr id="3090" name="Freeform 18"/>
          <p:cNvSpPr>
            <a:spLocks/>
          </p:cNvSpPr>
          <p:nvPr/>
        </p:nvSpPr>
        <p:spPr bwMode="gray">
          <a:xfrm>
            <a:off x="-9525" y="1730375"/>
            <a:ext cx="9150350"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rect l="0" t="0" r="r" b="b"/>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round/>
            <a:headEnd/>
            <a:tailEnd/>
          </a:ln>
          <a:effectLst/>
        </p:spPr>
        <p:txBody>
          <a:bodyPr/>
          <a:lstStyle/>
          <a:p>
            <a:endParaRPr lang="zh-CN" altLang="en-US"/>
          </a:p>
        </p:txBody>
      </p:sp>
      <p:grpSp>
        <p:nvGrpSpPr>
          <p:cNvPr id="3091" name="Group 19"/>
          <p:cNvGrpSpPr>
            <a:grpSpLocks/>
          </p:cNvGrpSpPr>
          <p:nvPr/>
        </p:nvGrpSpPr>
        <p:grpSpPr bwMode="auto">
          <a:xfrm>
            <a:off x="7086600" y="1947863"/>
            <a:ext cx="533400" cy="533400"/>
            <a:chOff x="4752" y="1200"/>
            <a:chExt cx="288" cy="288"/>
          </a:xfrm>
        </p:grpSpPr>
        <p:sp>
          <p:nvSpPr>
            <p:cNvPr id="3092" name="Oval 20"/>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3093" name="Oval 21"/>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4" name="Group 22"/>
          <p:cNvGrpSpPr>
            <a:grpSpLocks/>
          </p:cNvGrpSpPr>
          <p:nvPr/>
        </p:nvGrpSpPr>
        <p:grpSpPr bwMode="auto">
          <a:xfrm>
            <a:off x="7620000" y="1371600"/>
            <a:ext cx="914400" cy="914400"/>
            <a:chOff x="4992" y="816"/>
            <a:chExt cx="576" cy="576"/>
          </a:xfrm>
        </p:grpSpPr>
        <p:sp>
          <p:nvSpPr>
            <p:cNvPr id="3095" name="Oval 23"/>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3096" name="Oval 24"/>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3097" name="Group 25"/>
          <p:cNvGrpSpPr>
            <a:grpSpLocks/>
          </p:cNvGrpSpPr>
          <p:nvPr/>
        </p:nvGrpSpPr>
        <p:grpSpPr bwMode="auto">
          <a:xfrm>
            <a:off x="304800" y="3429000"/>
            <a:ext cx="1295400" cy="1371600"/>
            <a:chOff x="4992" y="816"/>
            <a:chExt cx="576" cy="576"/>
          </a:xfrm>
        </p:grpSpPr>
        <p:sp>
          <p:nvSpPr>
            <p:cNvPr id="3098" name="Oval 26"/>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3099" name="Oval 27"/>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3076" name="Rectangle 4"/>
          <p:cNvSpPr>
            <a:spLocks noGrp="1" noChangeArrowheads="1"/>
          </p:cNvSpPr>
          <p:nvPr>
            <p:ph type="dt" sz="half" idx="2"/>
          </p:nvPr>
        </p:nvSpPr>
        <p:spPr>
          <a:xfrm>
            <a:off x="457200" y="6477000"/>
            <a:ext cx="2133600" cy="244475"/>
          </a:xfrm>
        </p:spPr>
        <p:txBody>
          <a:bodyPr/>
          <a:lstStyle>
            <a:lvl1pPr>
              <a:defRPr sz="1200"/>
            </a:lvl1pPr>
          </a:lstStyle>
          <a:p>
            <a:fld id="{4670BDD3-0272-4331-91AF-488617E553DD}" type="datetime1">
              <a:rPr lang="zh-CN" altLang="en-US" smtClean="0"/>
              <a:pPr/>
              <a:t>2020/11/16</a:t>
            </a:fld>
            <a:endParaRPr lang="en-US" altLang="zh-CN" dirty="0"/>
          </a:p>
        </p:txBody>
      </p:sp>
      <p:sp>
        <p:nvSpPr>
          <p:cNvPr id="3077" name="Rectangle 5"/>
          <p:cNvSpPr>
            <a:spLocks noGrp="1" noChangeArrowheads="1"/>
          </p:cNvSpPr>
          <p:nvPr>
            <p:ph type="ftr" sz="quarter" idx="3"/>
          </p:nvPr>
        </p:nvSpPr>
        <p:spPr>
          <a:xfrm>
            <a:off x="3124200" y="6477000"/>
            <a:ext cx="2895600" cy="244475"/>
          </a:xfrm>
        </p:spPr>
        <p:txBody>
          <a:bodyPr/>
          <a:lstStyle>
            <a:lvl1pPr>
              <a:defRPr>
                <a:solidFill>
                  <a:schemeClr val="tx1"/>
                </a:solidFill>
              </a:defRPr>
            </a:lvl1pPr>
          </a:lstStyle>
          <a:p>
            <a:r>
              <a:rPr lang="en-US" altLang="zh-CN" smtClean="0"/>
              <a:t>is.cumt.edu.cn</a:t>
            </a:r>
            <a:endParaRPr lang="en-US" altLang="zh-CN" dirty="0"/>
          </a:p>
        </p:txBody>
      </p:sp>
      <p:sp>
        <p:nvSpPr>
          <p:cNvPr id="3078" name="Rectangle 6"/>
          <p:cNvSpPr>
            <a:spLocks noGrp="1" noChangeArrowheads="1"/>
          </p:cNvSpPr>
          <p:nvPr>
            <p:ph type="sldNum" sz="quarter" idx="4"/>
          </p:nvPr>
        </p:nvSpPr>
        <p:spPr>
          <a:xfrm>
            <a:off x="6553200" y="6477000"/>
            <a:ext cx="2133600" cy="244475"/>
          </a:xfrm>
        </p:spPr>
        <p:txBody>
          <a:bodyPr/>
          <a:lstStyle>
            <a:lvl1pPr>
              <a:defRPr sz="1200"/>
            </a:lvl1pPr>
          </a:lstStyle>
          <a:p>
            <a:fld id="{69461A28-CE8A-45C4-8E1D-118287AE3797}" type="slidenum">
              <a:rPr lang="zh-CN" altLang="en-US"/>
              <a:pPr/>
              <a:t>‹#›</a:t>
            </a:fld>
            <a:endParaRPr lang="en-US" altLang="zh-CN" dirty="0"/>
          </a:p>
        </p:txBody>
      </p:sp>
      <p:sp>
        <p:nvSpPr>
          <p:cNvPr id="3074" name="Rectangle 2"/>
          <p:cNvSpPr>
            <a:spLocks noGrp="1" noChangeArrowheads="1"/>
          </p:cNvSpPr>
          <p:nvPr>
            <p:ph type="ctrTitle"/>
          </p:nvPr>
        </p:nvSpPr>
        <p:spPr>
          <a:xfrm>
            <a:off x="1143000" y="2590800"/>
            <a:ext cx="7086600" cy="1012825"/>
          </a:xfrm>
          <a:effectLst>
            <a:outerShdw dist="53882" dir="2700000" algn="ctr" rotWithShape="0">
              <a:schemeClr val="tx1"/>
            </a:outerShdw>
          </a:effectLst>
        </p:spPr>
        <p:txBody>
          <a:bodyPr/>
          <a:lstStyle>
            <a:lvl1pPr>
              <a:defRPr sz="4800">
                <a:solidFill>
                  <a:schemeClr val="tx2"/>
                </a:solidFill>
                <a:latin typeface="宋体" pitchFamily="2" charset="-122"/>
                <a:ea typeface="宋体" pitchFamily="2" charset="-122"/>
              </a:defRPr>
            </a:lvl1pPr>
          </a:lstStyle>
          <a:p>
            <a:r>
              <a:rPr lang="en-US" altLang="zh-CN"/>
              <a:t>PPT </a:t>
            </a:r>
            <a:r>
              <a:rPr lang="zh-CN" altLang="en-US"/>
              <a:t>模板</a:t>
            </a:r>
          </a:p>
        </p:txBody>
      </p:sp>
      <p:sp>
        <p:nvSpPr>
          <p:cNvPr id="3075" name="Rectangle 3"/>
          <p:cNvSpPr>
            <a:spLocks noGrp="1" noChangeArrowheads="1"/>
          </p:cNvSpPr>
          <p:nvPr>
            <p:ph type="subTitle" idx="1" hasCustomPrompt="1"/>
          </p:nvPr>
        </p:nvSpPr>
        <p:spPr bwMode="white">
          <a:xfrm>
            <a:off x="1295400" y="3581400"/>
            <a:ext cx="6705600" cy="838200"/>
          </a:xfrm>
        </p:spPr>
        <p:txBody>
          <a:bodyPr/>
          <a:lstStyle>
            <a:lvl1pPr marL="0" indent="0" algn="ctr">
              <a:buFont typeface="Wingdings" pitchFamily="2" charset="2"/>
              <a:buNone/>
              <a:defRPr sz="2000" b="1">
                <a:latin typeface="Times New Roman" pitchFamily="18" charset="0"/>
                <a:ea typeface="幼圆" pitchFamily="49" charset="-122"/>
              </a:defRPr>
            </a:lvl1pPr>
          </a:lstStyle>
          <a:p>
            <a:r>
              <a:rPr lang="zh-CN" altLang="en-US" dirty="0"/>
              <a:t>讲课教师</a:t>
            </a:r>
            <a:r>
              <a:rPr lang="zh-CN" altLang="en-US" dirty="0" smtClean="0"/>
              <a:t>：汪楚娇</a:t>
            </a:r>
            <a:endParaRPr lang="zh-CN" altLang="en-US" dirty="0"/>
          </a:p>
          <a:p>
            <a:r>
              <a:rPr lang="en-US" altLang="zh-CN" dirty="0"/>
              <a:t>E-mail</a:t>
            </a:r>
            <a:r>
              <a:rPr lang="zh-CN" altLang="en-US" dirty="0" smtClean="0"/>
              <a:t>：</a:t>
            </a:r>
            <a:r>
              <a:rPr lang="en-US" altLang="zh-CN" dirty="0" smtClean="0"/>
              <a:t>wcj@cumt.edu.cn</a:t>
            </a:r>
            <a:endParaRPr lang="en-US" altLang="zh-CN" dirty="0"/>
          </a:p>
        </p:txBody>
      </p:sp>
      <p:pic>
        <p:nvPicPr>
          <p:cNvPr id="3100" name="Picture 28" descr="校徽"/>
          <p:cNvPicPr>
            <a:picLocks noChangeAspect="1" noChangeArrowheads="1"/>
          </p:cNvPicPr>
          <p:nvPr userDrawn="1"/>
        </p:nvPicPr>
        <p:blipFill>
          <a:blip r:embed="rId3" cstate="print"/>
          <a:srcRect/>
          <a:stretch>
            <a:fillRect/>
          </a:stretch>
        </p:blipFill>
        <p:spPr bwMode="auto">
          <a:xfrm>
            <a:off x="0" y="0"/>
            <a:ext cx="1371600" cy="1371600"/>
          </a:xfrm>
          <a:prstGeom prst="rect">
            <a:avLst/>
          </a:prstGeom>
          <a:noFill/>
        </p:spPr>
      </p:pic>
      <p:pic>
        <p:nvPicPr>
          <p:cNvPr id="3101" name="Picture 29" descr="WEL049"/>
          <p:cNvPicPr>
            <a:picLocks noChangeAspect="1" noChangeArrowheads="1" noCrop="1"/>
          </p:cNvPicPr>
          <p:nvPr userDrawn="1"/>
        </p:nvPicPr>
        <p:blipFill>
          <a:blip r:embed="rId4" cstate="print"/>
          <a:srcRect/>
          <a:stretch>
            <a:fillRect/>
          </a:stretch>
        </p:blipFill>
        <p:spPr bwMode="auto">
          <a:xfrm>
            <a:off x="2209800" y="228600"/>
            <a:ext cx="5334000" cy="1004888"/>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FF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836EB55C-C677-4EB3-8CB1-5A0CE917D7BA}" type="slidenum">
              <a:rPr lang="en-US" altLang="zh-CN"/>
              <a:pPr/>
              <a:t>‹#›</a:t>
            </a:fld>
            <a:endParaRPr lang="en-US" altLang="zh-CN"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A669EFFB-1AC6-4034-9D2C-C9434D564DE6}"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6" name="灯片编号占位符 5"/>
          <p:cNvSpPr>
            <a:spLocks noGrp="1"/>
          </p:cNvSpPr>
          <p:nvPr>
            <p:ph type="sldNum" sz="quarter" idx="12"/>
          </p:nvPr>
        </p:nvSpPr>
        <p:spPr/>
        <p:txBody>
          <a:bodyPr/>
          <a:lstStyle>
            <a:lvl1pPr>
              <a:defRPr/>
            </a:lvl1pPr>
          </a:lstStyle>
          <a:p>
            <a:fld id="{B6AC54F8-C57A-48CB-8722-5355987572EB}"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88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CF35F886-E917-418B-B296-F83B7E6EC8DA}" type="datetime1">
              <a:rPr lang="zh-CN" altLang="en-US" smtClean="0"/>
              <a:pPr/>
              <a:t>2020/11/16</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71637B92-F509-4694-96E1-ADFB2D618DBB}"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22419C5-E67D-470B-8D01-A0A05E2D3169}" type="datetime1">
              <a:rPr lang="zh-CN" altLang="en-US" smtClean="0"/>
              <a:pPr/>
              <a:t>2020/11/16</a:t>
            </a:fld>
            <a:endParaRPr lang="en-US" altLang="zh-CN" dirty="0"/>
          </a:p>
        </p:txBody>
      </p:sp>
      <p:sp>
        <p:nvSpPr>
          <p:cNvPr id="8" name="页脚占位符 7"/>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9" name="灯片编号占位符 8"/>
          <p:cNvSpPr>
            <a:spLocks noGrp="1"/>
          </p:cNvSpPr>
          <p:nvPr>
            <p:ph type="sldNum" sz="quarter" idx="12"/>
          </p:nvPr>
        </p:nvSpPr>
        <p:spPr/>
        <p:txBody>
          <a:bodyPr/>
          <a:lstStyle>
            <a:lvl1pPr>
              <a:defRPr/>
            </a:lvl1pPr>
          </a:lstStyle>
          <a:p>
            <a:fld id="{D52C36ED-D28E-424E-AC03-9505D5536942}"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25F035DA-1EBA-4801-841F-DAFEE6A89E20}" type="datetime1">
              <a:rPr lang="zh-CN" altLang="en-US" smtClean="0"/>
              <a:pPr/>
              <a:t>2020/11/16</a:t>
            </a:fld>
            <a:endParaRPr lang="en-US" altLang="zh-CN" dirty="0"/>
          </a:p>
        </p:txBody>
      </p:sp>
      <p:sp>
        <p:nvSpPr>
          <p:cNvPr id="4" name="页脚占位符 3"/>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5" name="灯片编号占位符 4"/>
          <p:cNvSpPr>
            <a:spLocks noGrp="1"/>
          </p:cNvSpPr>
          <p:nvPr>
            <p:ph type="sldNum" sz="quarter" idx="12"/>
          </p:nvPr>
        </p:nvSpPr>
        <p:spPr/>
        <p:txBody>
          <a:bodyPr/>
          <a:lstStyle>
            <a:lvl1pPr>
              <a:defRPr/>
            </a:lvl1pPr>
          </a:lstStyle>
          <a:p>
            <a:fld id="{92EBA4F1-AE6E-4056-AE8E-2967202A46EF}"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AA4F77B7-8D53-4B0F-AAA2-5884A6CC382F}" type="datetime1">
              <a:rPr lang="zh-CN" altLang="en-US" smtClean="0"/>
              <a:pPr/>
              <a:t>2020/11/16</a:t>
            </a:fld>
            <a:endParaRPr lang="en-US" altLang="zh-CN" dirty="0"/>
          </a:p>
        </p:txBody>
      </p:sp>
      <p:sp>
        <p:nvSpPr>
          <p:cNvPr id="3" name="页脚占位符 2"/>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4" name="灯片编号占位符 3"/>
          <p:cNvSpPr>
            <a:spLocks noGrp="1"/>
          </p:cNvSpPr>
          <p:nvPr>
            <p:ph type="sldNum" sz="quarter" idx="12"/>
          </p:nvPr>
        </p:nvSpPr>
        <p:spPr/>
        <p:txBody>
          <a:bodyPr/>
          <a:lstStyle>
            <a:lvl1pPr>
              <a:defRPr/>
            </a:lvl1pPr>
          </a:lstStyle>
          <a:p>
            <a:fld id="{813F45DA-86C9-4ACA-9F2A-742545C73A01}"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08BF3C2D-BDB6-41A9-9AEC-B0B9540779FC}" type="datetime1">
              <a:rPr lang="zh-CN" altLang="en-US" smtClean="0"/>
              <a:pPr/>
              <a:t>2020/11/16</a:t>
            </a:fld>
            <a:endParaRPr lang="en-US" altLang="zh-CN" dirty="0"/>
          </a:p>
        </p:txBody>
      </p:sp>
      <p:sp>
        <p:nvSpPr>
          <p:cNvPr id="6" name="页脚占位符 5"/>
          <p:cNvSpPr>
            <a:spLocks noGrp="1"/>
          </p:cNvSpPr>
          <p:nvPr>
            <p:ph type="ftr" sz="quarter" idx="11"/>
          </p:nvPr>
        </p:nvSpPr>
        <p:spPr/>
        <p:txBody>
          <a:bodyPr/>
          <a:lstStyle>
            <a:lvl1pPr>
              <a:defRPr/>
            </a:lvl1pPr>
          </a:lstStyle>
          <a:p>
            <a:r>
              <a:rPr lang="en-US" altLang="zh-CN" dirty="0" smtClean="0"/>
              <a:t>is.cumt.edu.cn</a:t>
            </a:r>
            <a:endParaRPr lang="en-US" altLang="zh-CN" dirty="0"/>
          </a:p>
        </p:txBody>
      </p:sp>
      <p:sp>
        <p:nvSpPr>
          <p:cNvPr id="7" name="灯片编号占位符 6"/>
          <p:cNvSpPr>
            <a:spLocks noGrp="1"/>
          </p:cNvSpPr>
          <p:nvPr>
            <p:ph type="sldNum" sz="quarter" idx="12"/>
          </p:nvPr>
        </p:nvSpPr>
        <p:spPr/>
        <p:txBody>
          <a:bodyPr/>
          <a:lstStyle>
            <a:lvl1pPr>
              <a:defRPr/>
            </a:lvl1pPr>
          </a:lstStyle>
          <a:p>
            <a:fld id="{AEF6C02B-94D4-4BD5-B891-523FE072FABF}" type="slidenum">
              <a:rPr lang="en-US" altLang="zh-CN"/>
              <a:pPr/>
              <a:t>‹#›</a:t>
            </a:fld>
            <a:endParaRPr lang="en-US" altLang="zh-CN"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7" b="1" i="0">
                <a:solidFill>
                  <a:srgbClr val="FF0000"/>
                </a:solidFill>
                <a:latin typeface="黑体"/>
                <a:cs typeface="黑体"/>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11/16/2020</a:t>
            </a:fld>
            <a:endParaRPr lang="en-US"/>
          </a:p>
        </p:txBody>
      </p:sp>
      <p:sp>
        <p:nvSpPr>
          <p:cNvPr id="5" name="Holder 5"/>
          <p:cNvSpPr>
            <a:spLocks noGrp="1"/>
          </p:cNvSpPr>
          <p:nvPr>
            <p:ph type="sldNum" sz="quarter" idx="7"/>
          </p:nvPr>
        </p:nvSpPr>
        <p:spPr/>
        <p:txBody>
          <a:bodyPr lIns="0" tIns="0" rIns="0" bIns="0"/>
          <a:lstStyle>
            <a:lvl1pPr>
              <a:defRPr sz="1403" b="0" i="0">
                <a:solidFill>
                  <a:schemeClr val="tx1"/>
                </a:solidFill>
                <a:latin typeface="Times New Roman"/>
                <a:cs typeface="Times New Roman"/>
              </a:defRPr>
            </a:lvl1pPr>
          </a:lstStyle>
          <a:p>
            <a:pPr marL="114517"/>
            <a:fld id="{81D60167-4931-47E6-BA6A-407CBD079E47}" type="slidenum">
              <a:rPr lang="en-US" altLang="zh-CN" spc="-5" smtClean="0"/>
              <a:pPr marL="114517"/>
              <a:t>‹#›</a:t>
            </a:fld>
            <a:endParaRPr lang="en-US" altLang="zh-CN" spc="-5" dirty="0"/>
          </a:p>
        </p:txBody>
      </p:sp>
    </p:spTree>
    <p:extLst>
      <p:ext uri="{BB962C8B-B14F-4D97-AF65-F5344CB8AC3E}">
        <p14:creationId xmlns:p14="http://schemas.microsoft.com/office/powerpoint/2010/main" val="109838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51" name="Object 27"/>
          <p:cNvGraphicFramePr>
            <a:graphicFrameLocks noChangeAspect="1"/>
          </p:cNvGraphicFramePr>
          <p:nvPr/>
        </p:nvGraphicFramePr>
        <p:xfrm>
          <a:off x="0" y="0"/>
          <a:ext cx="9144000" cy="1200150"/>
        </p:xfrm>
        <a:graphic>
          <a:graphicData uri="http://schemas.openxmlformats.org/presentationml/2006/ole">
            <mc:AlternateContent xmlns:mc="http://schemas.openxmlformats.org/markup-compatibility/2006">
              <mc:Choice xmlns:v="urn:schemas-microsoft-com:vml" Requires="v">
                <p:oleObj spid="_x0000_s1209" name="Image" r:id="rId12" imgW="9561905" imgH="1600000" progId="">
                  <p:embed/>
                </p:oleObj>
              </mc:Choice>
              <mc:Fallback>
                <p:oleObj name="Image" r:id="rId12" imgW="9561905" imgH="1600000" progId="">
                  <p:embed/>
                  <p:pic>
                    <p:nvPicPr>
                      <p:cNvPr id="0" name="Picture 1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1200150"/>
                      </a:xfrm>
                      <a:prstGeom prst="rect">
                        <a:avLst/>
                      </a:prstGeom>
                      <a:noFill/>
                      <a:ln>
                        <a:noFill/>
                      </a:ln>
                      <a:effectLst/>
                      <a:extLst>
                        <a:ext uri="{909E8E84-426E-40DD-AFC4-6F175D3DCCD1}">
                          <a14:hiddenFill xmlns:a14="http://schemas.microsoft.com/office/drawing/2010/main">
                            <a:solidFill>
                              <a:srgbClr val="65AAE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40" name="Freeform 16"/>
          <p:cNvSpPr>
            <a:spLocks/>
          </p:cNvSpPr>
          <p:nvPr/>
        </p:nvSpPr>
        <p:spPr bwMode="gray">
          <a:xfrm>
            <a:off x="-11113" y="280988"/>
            <a:ext cx="9155113"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rect l="0" t="0" r="r" b="b"/>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1000"/>
            </a:schemeClr>
          </a:solidFill>
          <a:ln w="9525">
            <a:noFill/>
            <a:round/>
            <a:headEnd/>
            <a:tailEnd/>
          </a:ln>
          <a:effectLst/>
        </p:spPr>
        <p:txBody>
          <a:bodyPr/>
          <a:lstStyle/>
          <a:p>
            <a:endParaRPr lang="zh-CN" altLang="en-US"/>
          </a:p>
        </p:txBody>
      </p:sp>
      <p:sp>
        <p:nvSpPr>
          <p:cNvPr id="1041" name="Freeform 17"/>
          <p:cNvSpPr>
            <a:spLocks/>
          </p:cNvSpPr>
          <p:nvPr/>
        </p:nvSpPr>
        <p:spPr bwMode="gray">
          <a:xfrm>
            <a:off x="-20638" y="533400"/>
            <a:ext cx="916146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rect l="0" t="0" r="r" b="b"/>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round/>
            <a:headEnd/>
            <a:tailEnd/>
          </a:ln>
          <a:effectLst/>
        </p:spPr>
        <p:txBody>
          <a:bodyPr/>
          <a:lstStyle/>
          <a:p>
            <a:endParaRPr lang="zh-CN" altLang="en-US"/>
          </a:p>
        </p:txBody>
      </p:sp>
      <p:grpSp>
        <p:nvGrpSpPr>
          <p:cNvPr id="1042" name="Group 18"/>
          <p:cNvGrpSpPr>
            <a:grpSpLocks/>
          </p:cNvGrpSpPr>
          <p:nvPr/>
        </p:nvGrpSpPr>
        <p:grpSpPr bwMode="auto">
          <a:xfrm>
            <a:off x="7740650" y="347663"/>
            <a:ext cx="387350" cy="366712"/>
            <a:chOff x="4752" y="1200"/>
            <a:chExt cx="288" cy="288"/>
          </a:xfrm>
        </p:grpSpPr>
        <p:sp>
          <p:nvSpPr>
            <p:cNvPr id="1043" name="Oval 19"/>
            <p:cNvSpPr>
              <a:spLocks noChangeArrowheads="1"/>
            </p:cNvSpPr>
            <p:nvPr userDrawn="1"/>
          </p:nvSpPr>
          <p:spPr bwMode="gray">
            <a:xfrm>
              <a:off x="4752" y="1200"/>
              <a:ext cx="288" cy="288"/>
            </a:xfrm>
            <a:prstGeom prst="ellipse">
              <a:avLst/>
            </a:prstGeom>
            <a:gradFill rotWithShape="1">
              <a:gsLst>
                <a:gs pos="0">
                  <a:schemeClr val="tx2">
                    <a:gamma/>
                    <a:tint val="25490"/>
                    <a:invGamma/>
                  </a:schemeClr>
                </a:gs>
                <a:gs pos="100000">
                  <a:schemeClr val="tx2">
                    <a:alpha val="31000"/>
                  </a:schemeClr>
                </a:gs>
              </a:gsLst>
              <a:path path="shape">
                <a:fillToRect l="50000" t="50000" r="50000" b="50000"/>
              </a:path>
            </a:gradFill>
            <a:ln w="9525">
              <a:noFill/>
              <a:round/>
              <a:headEnd/>
              <a:tailEnd/>
            </a:ln>
            <a:effectLst/>
          </p:spPr>
          <p:txBody>
            <a:bodyPr wrap="none" anchor="ctr"/>
            <a:lstStyle/>
            <a:p>
              <a:endParaRPr lang="zh-CN" altLang="en-US"/>
            </a:p>
          </p:txBody>
        </p:sp>
        <p:sp>
          <p:nvSpPr>
            <p:cNvPr id="1044" name="Oval 20"/>
            <p:cNvSpPr>
              <a:spLocks noChangeArrowheads="1"/>
            </p:cNvSpPr>
            <p:nvPr userDrawn="1"/>
          </p:nvSpPr>
          <p:spPr bwMode="gray">
            <a:xfrm>
              <a:off x="4752" y="1200"/>
              <a:ext cx="192" cy="192"/>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5" name="Group 21"/>
          <p:cNvGrpSpPr>
            <a:grpSpLocks/>
          </p:cNvGrpSpPr>
          <p:nvPr/>
        </p:nvGrpSpPr>
        <p:grpSpPr bwMode="auto">
          <a:xfrm>
            <a:off x="8153400" y="53975"/>
            <a:ext cx="609600" cy="592138"/>
            <a:chOff x="4992" y="816"/>
            <a:chExt cx="576" cy="576"/>
          </a:xfrm>
        </p:grpSpPr>
        <p:sp>
          <p:nvSpPr>
            <p:cNvPr id="1046" name="Oval 22"/>
            <p:cNvSpPr>
              <a:spLocks noChangeArrowheads="1"/>
            </p:cNvSpPr>
            <p:nvPr userDrawn="1"/>
          </p:nvSpPr>
          <p:spPr bwMode="gray">
            <a:xfrm>
              <a:off x="4992" y="816"/>
              <a:ext cx="576" cy="576"/>
            </a:xfrm>
            <a:prstGeom prst="ellipse">
              <a:avLst/>
            </a:prstGeom>
            <a:solidFill>
              <a:schemeClr val="accent1">
                <a:alpha val="53000"/>
              </a:schemeClr>
            </a:solidFill>
            <a:ln w="9525">
              <a:noFill/>
              <a:round/>
              <a:headEnd/>
              <a:tailEnd/>
            </a:ln>
            <a:effectLst/>
          </p:spPr>
          <p:txBody>
            <a:bodyPr wrap="none" anchor="ctr"/>
            <a:lstStyle/>
            <a:p>
              <a:endParaRPr lang="zh-CN" altLang="en-US"/>
            </a:p>
          </p:txBody>
        </p:sp>
        <p:sp>
          <p:nvSpPr>
            <p:cNvPr id="1047" name="Oval 23"/>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grpSp>
        <p:nvGrpSpPr>
          <p:cNvPr id="1048" name="Group 24"/>
          <p:cNvGrpSpPr>
            <a:grpSpLocks/>
          </p:cNvGrpSpPr>
          <p:nvPr/>
        </p:nvGrpSpPr>
        <p:grpSpPr bwMode="auto">
          <a:xfrm>
            <a:off x="171450" y="819150"/>
            <a:ext cx="720725" cy="762000"/>
            <a:chOff x="4992" y="816"/>
            <a:chExt cx="576" cy="576"/>
          </a:xfrm>
        </p:grpSpPr>
        <p:sp>
          <p:nvSpPr>
            <p:cNvPr id="1049" name="Oval 25"/>
            <p:cNvSpPr>
              <a:spLocks noChangeArrowheads="1"/>
            </p:cNvSpPr>
            <p:nvPr userDrawn="1"/>
          </p:nvSpPr>
          <p:spPr bwMode="gray">
            <a:xfrm>
              <a:off x="4992" y="816"/>
              <a:ext cx="576" cy="576"/>
            </a:xfrm>
            <a:prstGeom prst="ellipse">
              <a:avLst/>
            </a:prstGeom>
            <a:solidFill>
              <a:schemeClr val="tx2">
                <a:alpha val="53000"/>
              </a:schemeClr>
            </a:solidFill>
            <a:ln w="9525">
              <a:noFill/>
              <a:round/>
              <a:headEnd/>
              <a:tailEnd/>
            </a:ln>
            <a:effectLst/>
          </p:spPr>
          <p:txBody>
            <a:bodyPr wrap="none" anchor="ctr"/>
            <a:lstStyle/>
            <a:p>
              <a:endParaRPr lang="zh-CN" altLang="en-US"/>
            </a:p>
          </p:txBody>
        </p:sp>
        <p:sp>
          <p:nvSpPr>
            <p:cNvPr id="1050" name="Oval 26"/>
            <p:cNvSpPr>
              <a:spLocks noChangeArrowheads="1"/>
            </p:cNvSpPr>
            <p:nvPr userDrawn="1"/>
          </p:nvSpPr>
          <p:spPr bwMode="gray">
            <a:xfrm>
              <a:off x="4992" y="912"/>
              <a:ext cx="480" cy="384"/>
            </a:xfrm>
            <a:prstGeom prst="ellipse">
              <a:avLst/>
            </a:prstGeom>
            <a:gradFill rotWithShape="1">
              <a:gsLst>
                <a:gs pos="0">
                  <a:schemeClr val="bg1"/>
                </a:gs>
                <a:gs pos="100000">
                  <a:schemeClr val="bg1">
                    <a:gamma/>
                    <a:tint val="34902"/>
                    <a:invGamma/>
                    <a:alpha val="0"/>
                  </a:schemeClr>
                </a:gs>
              </a:gsLst>
              <a:path path="shape">
                <a:fillToRect l="50000" t="50000" r="50000" b="50000"/>
              </a:path>
            </a:gradFill>
            <a:ln w="9525">
              <a:noFill/>
              <a:round/>
              <a:headEnd/>
              <a:tailEnd/>
            </a:ln>
            <a:effectLst/>
          </p:spPr>
          <p:txBody>
            <a:bodyPr wrap="none" anchor="ctr"/>
            <a:lstStyle/>
            <a:p>
              <a:endParaRPr lang="zh-CN" altLang="en-US"/>
            </a:p>
          </p:txBody>
        </p:sp>
      </p:grpSp>
      <p:sp>
        <p:nvSpPr>
          <p:cNvPr id="1027" name="Rectangle 3"/>
          <p:cNvSpPr>
            <a:spLocks noGrp="1" noChangeArrowheads="1"/>
          </p:cNvSpPr>
          <p:nvPr>
            <p:ph type="body" idx="1"/>
          </p:nvPr>
        </p:nvSpPr>
        <p:spPr bwMode="auto">
          <a:xfrm>
            <a:off x="457200" y="18288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fld id="{0EC9D7B2-36BC-4F38-9F92-2375FDC91ECB}" type="datetime1">
              <a:rPr lang="zh-CN" altLang="en-US" smtClean="0"/>
              <a:pPr/>
              <a:t>2020/11/16</a:t>
            </a:fld>
            <a:endParaRPr lang="en-US" altLang="zh-CN" dirty="0"/>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a:solidFill>
                  <a:schemeClr val="tx2"/>
                </a:solidFill>
                <a:ea typeface="华文隶书" pitchFamily="2" charset="-122"/>
              </a:defRPr>
            </a:lvl1pPr>
          </a:lstStyle>
          <a:p>
            <a:r>
              <a:rPr lang="en-US" altLang="zh-CN" smtClean="0"/>
              <a:t>is.cumt.edu.cn</a:t>
            </a:r>
            <a:endParaRPr lang="en-US" altLang="zh-CN" dirty="0"/>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678C53CD-C02B-46A9-8BBA-4E492DA91604}" type="slidenum">
              <a:rPr lang="en-US" altLang="zh-CN"/>
              <a:pPr/>
              <a:t>‹#›</a:t>
            </a:fld>
            <a:endParaRPr lang="en-US" altLang="zh-CN" dirty="0"/>
          </a:p>
        </p:txBody>
      </p:sp>
      <p:sp>
        <p:nvSpPr>
          <p:cNvPr id="1026" name="Rectangle 2"/>
          <p:cNvSpPr>
            <a:spLocks noGrp="1" noChangeArrowheads="1"/>
          </p:cNvSpPr>
          <p:nvPr>
            <p:ph type="title"/>
          </p:nvPr>
        </p:nvSpPr>
        <p:spPr bwMode="white">
          <a:xfrm>
            <a:off x="914400" y="6858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p:txStyles>
    <p:titleStyle>
      <a:lvl1pPr algn="ctr" rtl="0" fontAlgn="base">
        <a:spcBef>
          <a:spcPct val="0"/>
        </a:spcBef>
        <a:spcAft>
          <a:spcPct val="0"/>
        </a:spcAft>
        <a:defRPr sz="3600" b="1">
          <a:solidFill>
            <a:schemeClr val="bg1"/>
          </a:solidFill>
          <a:latin typeface="+mj-lt"/>
          <a:ea typeface="+mj-ea"/>
          <a:cs typeface="+mj-cs"/>
        </a:defRPr>
      </a:lvl1pPr>
      <a:lvl2pPr algn="ctr" rtl="0" fontAlgn="base">
        <a:spcBef>
          <a:spcPct val="0"/>
        </a:spcBef>
        <a:spcAft>
          <a:spcPct val="0"/>
        </a:spcAft>
        <a:defRPr sz="3600" b="1">
          <a:solidFill>
            <a:schemeClr val="bg1"/>
          </a:solidFill>
          <a:latin typeface="Arial" charset="0"/>
        </a:defRPr>
      </a:lvl2pPr>
      <a:lvl3pPr algn="ctr" rtl="0" fontAlgn="base">
        <a:spcBef>
          <a:spcPct val="0"/>
        </a:spcBef>
        <a:spcAft>
          <a:spcPct val="0"/>
        </a:spcAft>
        <a:defRPr sz="3600" b="1">
          <a:solidFill>
            <a:schemeClr val="bg1"/>
          </a:solidFill>
          <a:latin typeface="Arial" charset="0"/>
        </a:defRPr>
      </a:lvl3pPr>
      <a:lvl4pPr algn="ctr" rtl="0" fontAlgn="base">
        <a:spcBef>
          <a:spcPct val="0"/>
        </a:spcBef>
        <a:spcAft>
          <a:spcPct val="0"/>
        </a:spcAft>
        <a:defRPr sz="3600" b="1">
          <a:solidFill>
            <a:schemeClr val="bg1"/>
          </a:solidFill>
          <a:latin typeface="Arial" charset="0"/>
        </a:defRPr>
      </a:lvl4pPr>
      <a:lvl5pPr algn="ctr" rtl="0" fontAlgn="base">
        <a:spcBef>
          <a:spcPct val="0"/>
        </a:spcBef>
        <a:spcAft>
          <a:spcPct val="0"/>
        </a:spcAft>
        <a:defRPr sz="3600" b="1">
          <a:solidFill>
            <a:schemeClr val="bg1"/>
          </a:solidFill>
          <a:latin typeface="Arial" charset="0"/>
        </a:defRPr>
      </a:lvl5pPr>
      <a:lvl6pPr marL="457200" algn="ctr" rtl="0" fontAlgn="base">
        <a:spcBef>
          <a:spcPct val="0"/>
        </a:spcBef>
        <a:spcAft>
          <a:spcPct val="0"/>
        </a:spcAft>
        <a:defRPr sz="3600" b="1">
          <a:solidFill>
            <a:schemeClr val="bg1"/>
          </a:solidFill>
          <a:latin typeface="Arial" charset="0"/>
        </a:defRPr>
      </a:lvl6pPr>
      <a:lvl7pPr marL="914400" algn="ctr" rtl="0" fontAlgn="base">
        <a:spcBef>
          <a:spcPct val="0"/>
        </a:spcBef>
        <a:spcAft>
          <a:spcPct val="0"/>
        </a:spcAft>
        <a:defRPr sz="3600" b="1">
          <a:solidFill>
            <a:schemeClr val="bg1"/>
          </a:solidFill>
          <a:latin typeface="Arial" charset="0"/>
        </a:defRPr>
      </a:lvl7pPr>
      <a:lvl8pPr marL="1371600" algn="ctr" rtl="0" fontAlgn="base">
        <a:spcBef>
          <a:spcPct val="0"/>
        </a:spcBef>
        <a:spcAft>
          <a:spcPct val="0"/>
        </a:spcAft>
        <a:defRPr sz="3600" b="1">
          <a:solidFill>
            <a:schemeClr val="bg1"/>
          </a:solidFill>
          <a:latin typeface="Arial" charset="0"/>
        </a:defRPr>
      </a:lvl8pPr>
      <a:lvl9pPr marL="1828800" algn="ctr" rtl="0" fontAlgn="base">
        <a:spcBef>
          <a:spcPct val="0"/>
        </a:spcBef>
        <a:spcAft>
          <a:spcPct val="0"/>
        </a:spcAft>
        <a:defRPr sz="36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9.jpeg"/><Relationship Id="rId7" Type="http://schemas.openxmlformats.org/officeDocument/2006/relationships/image" Target="../media/image52.jpeg"/><Relationship Id="rId2" Type="http://schemas.openxmlformats.org/officeDocument/2006/relationships/hyperlink" Target="http://baike.baidu.com/image/a75fb6d34b7ea904970a16b7" TargetMode="Externa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www.tvsou.com/introhtml/76/2_7656.ht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hyperlink" Target="http://images.google.cn/imgres?imgurl=http://www.bookuu.com/photo/book/C/00556/97875388558211230775-fm.jpg&amp;imgrefurl=http://tieba.baidu.com/f?kz=453412592&amp;usg=__RKRgP6GevhKB1F5Urkx6LvSHG9I=&amp;h=799&amp;w=600&amp;sz=112&amp;hl=zh-CN&amp;start=1&amp;um=1&amp;itbs=1&amp;tbnid=Egz1sQ_U0GI5CM:&amp;tbnh=143&amp;tbnw=107&amp;prev=/images?q=%E5%AF%86%E7%A0%81%E4%B8%AD%E7%9A%84%E7%A7%98%E5%AF%86&amp;um=1&amp;hl=zh-CN&amp;newwindow=1&amp;client=pub-1086306975006493&amp;prog=aff&amp;channel=8893596548&amp;tbs=isch:1"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8.wmf"/><Relationship Id="rId7" Type="http://schemas.openxmlformats.org/officeDocument/2006/relationships/oleObject" Target="../embeddings/oleObject3.bin"/><Relationship Id="rId12"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1.wmf"/><Relationship Id="rId4" Type="http://schemas.openxmlformats.org/officeDocument/2006/relationships/image" Target="../media/image63.wmf"/><Relationship Id="rId9" Type="http://schemas.openxmlformats.org/officeDocument/2006/relationships/oleObject" Target="../embeddings/oleObject4.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7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image" Target="../media/image65.w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6.gif"/><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8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F353BC29-5FD5-4060-ABD8-88CA3422607D}" type="datetime1">
              <a:rPr lang="zh-CN" altLang="en-US" smtClean="0"/>
              <a:pPr/>
              <a:t>2020/11/16</a:t>
            </a:fld>
            <a:endParaRPr lang="en-US" altLang="zh-CN" dirty="0"/>
          </a:p>
        </p:txBody>
      </p:sp>
      <p:sp>
        <p:nvSpPr>
          <p:cNvPr id="5" name="Rectangle 5"/>
          <p:cNvSpPr>
            <a:spLocks noGrp="1" noChangeArrowheads="1"/>
          </p:cNvSpPr>
          <p:nvPr>
            <p:ph type="ftr" sz="quarter" idx="3"/>
          </p:nvPr>
        </p:nvSpPr>
        <p:spPr>
          <a:xfrm>
            <a:off x="2971800" y="6354762"/>
            <a:ext cx="3124200" cy="366713"/>
          </a:xfrm>
        </p:spPr>
        <p:txBody>
          <a:bodyPr/>
          <a:lstStyle/>
          <a:p>
            <a:r>
              <a:rPr lang="en-US" altLang="zh-CN" dirty="0" smtClean="0"/>
              <a:t>is.cumt.edu.cn</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a:t>
            </a:fld>
            <a:endParaRPr lang="en-US" altLang="zh-CN" dirty="0"/>
          </a:p>
        </p:txBody>
      </p:sp>
      <p:sp>
        <p:nvSpPr>
          <p:cNvPr id="2050" name="Rectangle 2"/>
          <p:cNvSpPr>
            <a:spLocks noGrp="1" noChangeArrowheads="1"/>
          </p:cNvSpPr>
          <p:nvPr>
            <p:ph type="ctrTitle"/>
          </p:nvPr>
        </p:nvSpPr>
        <p:spPr/>
        <p:txBody>
          <a:bodyPr/>
          <a:lstStyle/>
          <a:p>
            <a:r>
              <a:rPr lang="zh-CN" altLang="en-US" sz="5600" dirty="0" smtClean="0">
                <a:solidFill>
                  <a:srgbClr val="CC3300"/>
                </a:solidFill>
                <a:latin typeface="华文隶书" pitchFamily="2" charset="-122"/>
                <a:ea typeface="华文隶书" pitchFamily="2" charset="-122"/>
              </a:rPr>
              <a:t>密码学</a:t>
            </a:r>
            <a:r>
              <a:rPr lang="en-US" altLang="zh-CN" sz="5600" dirty="0" smtClean="0">
                <a:solidFill>
                  <a:srgbClr val="CC3300"/>
                </a:solidFill>
                <a:latin typeface="华文隶书" pitchFamily="2" charset="-122"/>
                <a:ea typeface="华文隶书" pitchFamily="2" charset="-122"/>
              </a:rPr>
              <a:t/>
            </a:r>
            <a:br>
              <a:rPr lang="en-US" altLang="zh-CN" sz="5600" dirty="0" smtClean="0">
                <a:solidFill>
                  <a:srgbClr val="CC3300"/>
                </a:solidFill>
                <a:latin typeface="华文隶书" pitchFamily="2" charset="-122"/>
                <a:ea typeface="华文隶书" pitchFamily="2" charset="-122"/>
              </a:rPr>
            </a:br>
            <a:r>
              <a:rPr lang="en-US" altLang="zh-CN" sz="4000" dirty="0" smtClean="0">
                <a:solidFill>
                  <a:srgbClr val="CC3300"/>
                </a:solidFill>
                <a:latin typeface="华文隶书" pitchFamily="2" charset="-122"/>
                <a:ea typeface="华文隶书" pitchFamily="2" charset="-122"/>
              </a:rPr>
              <a:t>Cryptography</a:t>
            </a:r>
            <a:endParaRPr lang="zh-CN" altLang="en-US" sz="4000" dirty="0">
              <a:solidFill>
                <a:srgbClr val="CC3300"/>
              </a:solidFill>
              <a:latin typeface="华文隶书" pitchFamily="2" charset="-122"/>
              <a:ea typeface="华文隶书" pitchFamily="2" charset="-122"/>
            </a:endParaRPr>
          </a:p>
        </p:txBody>
      </p:sp>
      <p:sp>
        <p:nvSpPr>
          <p:cNvPr id="2051" name="Rectangle 3"/>
          <p:cNvSpPr>
            <a:spLocks noGrp="1" noChangeArrowheads="1"/>
          </p:cNvSpPr>
          <p:nvPr>
            <p:ph type="subTitle" idx="1"/>
          </p:nvPr>
        </p:nvSpPr>
        <p:spPr>
          <a:xfrm>
            <a:off x="1295400" y="4343400"/>
            <a:ext cx="6705600" cy="838200"/>
          </a:xfrm>
        </p:spPr>
        <p:txBody>
          <a:bodyPr/>
          <a:lstStyle/>
          <a:p>
            <a:r>
              <a:rPr lang="zh-CN" altLang="en-US" sz="2400" dirty="0" smtClean="0">
                <a:latin typeface="华文楷体" pitchFamily="2" charset="-122"/>
                <a:ea typeface="华文楷体" pitchFamily="2" charset="-122"/>
              </a:rPr>
              <a:t>汪楚娇</a:t>
            </a:r>
            <a:endParaRPr lang="zh-CN" altLang="en-US" sz="2400" dirty="0">
              <a:latin typeface="华文楷体" pitchFamily="2" charset="-122"/>
              <a:ea typeface="华文楷体" pitchFamily="2" charset="-122"/>
            </a:endParaRPr>
          </a:p>
          <a:p>
            <a:r>
              <a:rPr lang="en-US" altLang="zh-CN" dirty="0" smtClean="0"/>
              <a:t>wcj</a:t>
            </a:r>
            <a:r>
              <a:rPr lang="en-US" dirty="0" smtClean="0"/>
              <a:t>@</a:t>
            </a:r>
            <a:r>
              <a:rPr lang="en-US" altLang="zh-CN" dirty="0" smtClean="0"/>
              <a:t>c</a:t>
            </a:r>
            <a:r>
              <a:rPr lang="en-US" dirty="0" smtClean="0"/>
              <a:t>umt.edu.cn</a:t>
            </a: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8362" y="1163573"/>
            <a:ext cx="314325" cy="491490"/>
          </a:xfrm>
          <a:prstGeom prst="rect">
            <a:avLst/>
          </a:prstGeom>
          <a:blipFill>
            <a:blip r:embed="rId2" cstate="print"/>
            <a:stretch>
              <a:fillRect/>
            </a:stretch>
          </a:blipFill>
        </p:spPr>
        <p:txBody>
          <a:bodyPr wrap="square" lIns="0" tIns="0" rIns="0" bIns="0" rtlCol="0"/>
          <a:lstStyle/>
          <a:p>
            <a:endParaRPr sz="1050"/>
          </a:p>
        </p:txBody>
      </p:sp>
      <p:sp>
        <p:nvSpPr>
          <p:cNvPr id="3" name="object 3"/>
          <p:cNvSpPr/>
          <p:nvPr/>
        </p:nvSpPr>
        <p:spPr>
          <a:xfrm>
            <a:off x="1098994" y="1632775"/>
            <a:ext cx="6778466" cy="0"/>
          </a:xfrm>
          <a:custGeom>
            <a:avLst/>
            <a:gdLst/>
            <a:ahLst/>
            <a:cxnLst/>
            <a:rect l="l" t="t" r="r" b="b"/>
            <a:pathLst>
              <a:path w="9037955">
                <a:moveTo>
                  <a:pt x="0" y="0"/>
                </a:moveTo>
                <a:lnTo>
                  <a:pt x="9037574" y="0"/>
                </a:lnTo>
              </a:path>
            </a:pathLst>
          </a:custGeom>
          <a:ln w="28956">
            <a:solidFill>
              <a:srgbClr val="5B9BD4"/>
            </a:solidFill>
          </a:ln>
        </p:spPr>
        <p:txBody>
          <a:bodyPr wrap="square" lIns="0" tIns="0" rIns="0" bIns="0" rtlCol="0"/>
          <a:lstStyle/>
          <a:p>
            <a:endParaRPr sz="1050"/>
          </a:p>
        </p:txBody>
      </p:sp>
      <p:sp>
        <p:nvSpPr>
          <p:cNvPr id="4" name="object 4"/>
          <p:cNvSpPr txBox="1">
            <a:spLocks noGrp="1"/>
          </p:cNvSpPr>
          <p:nvPr>
            <p:ph type="title"/>
          </p:nvPr>
        </p:nvSpPr>
        <p:spPr>
          <a:xfrm>
            <a:off x="745753" y="1091280"/>
            <a:ext cx="5543550" cy="359073"/>
          </a:xfrm>
          <a:prstGeom prst="rect">
            <a:avLst/>
          </a:prstGeom>
        </p:spPr>
        <p:txBody>
          <a:bodyPr vert="horz" wrap="square" lIns="0" tIns="0" rIns="0" bIns="0" numCol="1" rtlCol="0" anchor="ctr" anchorCtr="0" compatLnSpc="1">
            <a:prstTxWarp prst="textNoShape">
              <a:avLst/>
            </a:prstTxWarp>
            <a:spAutoFit/>
          </a:bodyPr>
          <a:lstStyle/>
          <a:p>
            <a:pPr marL="9525">
              <a:lnSpc>
                <a:spcPts val="2813"/>
              </a:lnSpc>
            </a:pPr>
            <a:r>
              <a:rPr spc="4" dirty="0"/>
              <a:t>信息</a:t>
            </a:r>
            <a:r>
              <a:rPr dirty="0"/>
              <a:t>安</a:t>
            </a:r>
            <a:r>
              <a:rPr spc="4" dirty="0"/>
              <a:t>全的</a:t>
            </a:r>
            <a:r>
              <a:rPr dirty="0"/>
              <a:t>基</a:t>
            </a:r>
            <a:r>
              <a:rPr spc="4" dirty="0"/>
              <a:t>本属</a:t>
            </a:r>
            <a:r>
              <a:rPr dirty="0"/>
              <a:t>性</a:t>
            </a:r>
          </a:p>
        </p:txBody>
      </p:sp>
      <p:sp>
        <p:nvSpPr>
          <p:cNvPr id="5" name="object 5"/>
          <p:cNvSpPr/>
          <p:nvPr/>
        </p:nvSpPr>
        <p:spPr>
          <a:xfrm>
            <a:off x="6044184" y="1951101"/>
            <a:ext cx="533780" cy="509777"/>
          </a:xfrm>
          <a:prstGeom prst="rect">
            <a:avLst/>
          </a:prstGeom>
          <a:blipFill>
            <a:blip r:embed="rId3" cstate="print"/>
            <a:stretch>
              <a:fillRect/>
            </a:stretch>
          </a:blipFill>
        </p:spPr>
        <p:txBody>
          <a:bodyPr wrap="square" lIns="0" tIns="0" rIns="0" bIns="0" rtlCol="0"/>
          <a:lstStyle/>
          <a:p>
            <a:endParaRPr sz="1050"/>
          </a:p>
        </p:txBody>
      </p:sp>
      <p:sp>
        <p:nvSpPr>
          <p:cNvPr id="6" name="object 6"/>
          <p:cNvSpPr txBox="1"/>
          <p:nvPr/>
        </p:nvSpPr>
        <p:spPr>
          <a:xfrm>
            <a:off x="511111" y="1660320"/>
            <a:ext cx="8158163" cy="3954929"/>
          </a:xfrm>
          <a:prstGeom prst="rect">
            <a:avLst/>
          </a:prstGeom>
        </p:spPr>
        <p:txBody>
          <a:bodyPr vert="horz" wrap="square" lIns="0" tIns="0" rIns="0" bIns="0" rtlCol="0">
            <a:spAutoFit/>
          </a:bodyPr>
          <a:lstStyle/>
          <a:p>
            <a:pPr marL="737235" indent="-171450">
              <a:buSzPct val="53571"/>
              <a:buFont typeface="Arial"/>
              <a:buChar char="•"/>
              <a:tabLst>
                <a:tab pos="737711" algn="l"/>
              </a:tabLst>
            </a:pPr>
            <a:r>
              <a:rPr sz="2100" b="1" spc="8" dirty="0">
                <a:solidFill>
                  <a:srgbClr val="FF0000"/>
                </a:solidFill>
                <a:latin typeface="Microsoft JhengHei"/>
                <a:cs typeface="Microsoft JhengHei"/>
              </a:rPr>
              <a:t>机密</a:t>
            </a:r>
            <a:r>
              <a:rPr sz="2100" b="1" spc="-4" dirty="0">
                <a:solidFill>
                  <a:srgbClr val="FF0000"/>
                </a:solidFill>
                <a:latin typeface="Microsoft JhengHei"/>
                <a:cs typeface="Microsoft JhengHei"/>
              </a:rPr>
              <a:t>性 </a:t>
            </a:r>
            <a:r>
              <a:rPr sz="2100" b="1" spc="8" dirty="0">
                <a:solidFill>
                  <a:srgbClr val="FF0000"/>
                </a:solidFill>
                <a:latin typeface="Microsoft JhengHei"/>
                <a:cs typeface="Microsoft JhengHei"/>
              </a:rPr>
              <a:t>（</a:t>
            </a:r>
            <a:r>
              <a:rPr sz="2100" b="1" spc="-4" dirty="0">
                <a:solidFill>
                  <a:srgbClr val="FF0000"/>
                </a:solidFill>
                <a:latin typeface="Times New Roman"/>
                <a:cs typeface="Times New Roman"/>
              </a:rPr>
              <a:t>Co</a:t>
            </a:r>
            <a:r>
              <a:rPr sz="2100" b="1" dirty="0">
                <a:solidFill>
                  <a:srgbClr val="FF0000"/>
                </a:solidFill>
                <a:latin typeface="Times New Roman"/>
                <a:cs typeface="Times New Roman"/>
              </a:rPr>
              <a:t>n</a:t>
            </a:r>
            <a:r>
              <a:rPr sz="2100" b="1" spc="-4" dirty="0">
                <a:solidFill>
                  <a:srgbClr val="FF0000"/>
                </a:solidFill>
                <a:latin typeface="Times New Roman"/>
                <a:cs typeface="Times New Roman"/>
              </a:rPr>
              <a:t>fi</a:t>
            </a:r>
            <a:r>
              <a:rPr sz="2100" b="1" dirty="0">
                <a:solidFill>
                  <a:srgbClr val="FF0000"/>
                </a:solidFill>
                <a:latin typeface="Times New Roman"/>
                <a:cs typeface="Times New Roman"/>
              </a:rPr>
              <a:t>d</a:t>
            </a:r>
            <a:r>
              <a:rPr sz="2100" b="1" spc="-4" dirty="0">
                <a:solidFill>
                  <a:srgbClr val="FF0000"/>
                </a:solidFill>
                <a:latin typeface="Times New Roman"/>
                <a:cs typeface="Times New Roman"/>
              </a:rPr>
              <a:t>enti</a:t>
            </a:r>
            <a:r>
              <a:rPr sz="2100" b="1" dirty="0">
                <a:solidFill>
                  <a:srgbClr val="FF0000"/>
                </a:solidFill>
                <a:latin typeface="Times New Roman"/>
                <a:cs typeface="Times New Roman"/>
              </a:rPr>
              <a:t>a</a:t>
            </a:r>
            <a:r>
              <a:rPr sz="2100" b="1" spc="-4" dirty="0">
                <a:solidFill>
                  <a:srgbClr val="FF0000"/>
                </a:solidFill>
                <a:latin typeface="Times New Roman"/>
                <a:cs typeface="Times New Roman"/>
              </a:rPr>
              <a:t>li</a:t>
            </a:r>
            <a:r>
              <a:rPr sz="2100" b="1" dirty="0">
                <a:solidFill>
                  <a:srgbClr val="FF0000"/>
                </a:solidFill>
                <a:latin typeface="Times New Roman"/>
                <a:cs typeface="Times New Roman"/>
              </a:rPr>
              <a:t>t</a:t>
            </a:r>
            <a:r>
              <a:rPr sz="2100" b="1" spc="4" dirty="0">
                <a:solidFill>
                  <a:srgbClr val="FF0000"/>
                </a:solidFill>
                <a:latin typeface="Times New Roman"/>
                <a:cs typeface="Times New Roman"/>
              </a:rPr>
              <a:t>y</a:t>
            </a:r>
            <a:r>
              <a:rPr sz="2100" b="1" spc="-4" dirty="0">
                <a:solidFill>
                  <a:srgbClr val="FF0000"/>
                </a:solidFill>
                <a:latin typeface="Microsoft JhengHei"/>
                <a:cs typeface="Microsoft JhengHei"/>
              </a:rPr>
              <a:t>）</a:t>
            </a:r>
            <a:endParaRPr sz="2100" dirty="0">
              <a:latin typeface="Microsoft JhengHei"/>
              <a:cs typeface="Microsoft JhengHei"/>
            </a:endParaRPr>
          </a:p>
          <a:p>
            <a:pPr marL="908685">
              <a:spcBef>
                <a:spcPts val="633"/>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latin typeface="Microsoft JhengHei"/>
                <a:cs typeface="Microsoft JhengHei"/>
              </a:rPr>
              <a:t>保证信息为授权者使用而不泄漏给未经授权</a:t>
            </a:r>
            <a:r>
              <a:rPr sz="1800" b="1" spc="-23" dirty="0">
                <a:latin typeface="Microsoft JhengHei"/>
                <a:cs typeface="Microsoft JhengHei"/>
              </a:rPr>
              <a:t>者</a:t>
            </a:r>
            <a:r>
              <a:rPr sz="1800" b="1" dirty="0">
                <a:latin typeface="Microsoft JhengHei"/>
                <a:cs typeface="Microsoft JhengHei"/>
              </a:rPr>
              <a:t>。</a:t>
            </a:r>
            <a:endParaRPr sz="1800" dirty="0">
              <a:latin typeface="Microsoft JhengHei"/>
              <a:cs typeface="Microsoft JhengHei"/>
            </a:endParaRPr>
          </a:p>
          <a:p>
            <a:pPr marL="908685">
              <a:spcBef>
                <a:spcPts val="585"/>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solidFill>
                  <a:srgbClr val="FF0000"/>
                </a:solidFill>
                <a:latin typeface="Microsoft JhengHei"/>
                <a:cs typeface="Microsoft JhengHei"/>
              </a:rPr>
              <a:t>别人“看不到”或“看不懂”</a:t>
            </a:r>
            <a:endParaRPr sz="1800" dirty="0">
              <a:latin typeface="Microsoft JhengHei"/>
              <a:cs typeface="Microsoft JhengHei"/>
            </a:endParaRPr>
          </a:p>
          <a:p>
            <a:pPr marL="737235" indent="-171450">
              <a:spcBef>
                <a:spcPts val="589"/>
              </a:spcBef>
              <a:buSzPct val="53571"/>
              <a:buFont typeface="Arial"/>
              <a:buChar char="•"/>
              <a:tabLst>
                <a:tab pos="737711" algn="l"/>
              </a:tabLst>
            </a:pPr>
            <a:r>
              <a:rPr sz="2100" b="1" spc="8" dirty="0">
                <a:solidFill>
                  <a:srgbClr val="FF0000"/>
                </a:solidFill>
                <a:latin typeface="Microsoft JhengHei"/>
                <a:cs typeface="Microsoft JhengHei"/>
              </a:rPr>
              <a:t>认证（</a:t>
            </a:r>
            <a:r>
              <a:rPr sz="2100" b="1" spc="-4" dirty="0">
                <a:solidFill>
                  <a:srgbClr val="FF0000"/>
                </a:solidFill>
                <a:latin typeface="Times New Roman"/>
                <a:cs typeface="Times New Roman"/>
              </a:rPr>
              <a:t>Authen</a:t>
            </a:r>
            <a:r>
              <a:rPr sz="2100" b="1" dirty="0">
                <a:solidFill>
                  <a:srgbClr val="FF0000"/>
                </a:solidFill>
                <a:latin typeface="Times New Roman"/>
                <a:cs typeface="Times New Roman"/>
              </a:rPr>
              <a:t>t</a:t>
            </a:r>
            <a:r>
              <a:rPr sz="2100" b="1" spc="-4" dirty="0">
                <a:solidFill>
                  <a:srgbClr val="FF0000"/>
                </a:solidFill>
                <a:latin typeface="Times New Roman"/>
                <a:cs typeface="Times New Roman"/>
              </a:rPr>
              <a:t>icati</a:t>
            </a:r>
            <a:r>
              <a:rPr sz="2100" b="1" dirty="0">
                <a:solidFill>
                  <a:srgbClr val="FF0000"/>
                </a:solidFill>
                <a:latin typeface="Times New Roman"/>
                <a:cs typeface="Times New Roman"/>
              </a:rPr>
              <a:t>on</a:t>
            </a:r>
            <a:r>
              <a:rPr sz="2100" b="1" spc="-4" dirty="0">
                <a:solidFill>
                  <a:srgbClr val="FF0000"/>
                </a:solidFill>
                <a:latin typeface="Microsoft JhengHei"/>
                <a:cs typeface="Microsoft JhengHei"/>
              </a:rPr>
              <a:t>）</a:t>
            </a:r>
            <a:endParaRPr sz="2100" dirty="0">
              <a:latin typeface="Microsoft JhengHei"/>
              <a:cs typeface="Microsoft JhengHei"/>
            </a:endParaRPr>
          </a:p>
          <a:p>
            <a:pPr marL="908685">
              <a:spcBef>
                <a:spcPts val="633"/>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latin typeface="Microsoft JhengHei"/>
                <a:cs typeface="Microsoft JhengHei"/>
              </a:rPr>
              <a:t>消息认证，保证消息来源的真实性</a:t>
            </a:r>
            <a:endParaRPr sz="1800" dirty="0">
              <a:latin typeface="Microsoft JhengHei"/>
              <a:cs typeface="Microsoft JhengHei"/>
            </a:endParaRPr>
          </a:p>
          <a:p>
            <a:pPr marL="908685">
              <a:spcBef>
                <a:spcPts val="585"/>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latin typeface="Microsoft JhengHei"/>
                <a:cs typeface="Microsoft JhengHei"/>
              </a:rPr>
              <a:t>身份认证，确保通信实体</a:t>
            </a:r>
            <a:r>
              <a:rPr sz="1800" b="1" spc="-8" dirty="0">
                <a:latin typeface="Microsoft JhengHei"/>
                <a:cs typeface="Microsoft JhengHei"/>
              </a:rPr>
              <a:t>的</a:t>
            </a:r>
            <a:r>
              <a:rPr sz="1800" b="1" spc="8" dirty="0">
                <a:latin typeface="Microsoft JhengHei"/>
                <a:cs typeface="Microsoft JhengHei"/>
              </a:rPr>
              <a:t>真实性</a:t>
            </a:r>
            <a:endParaRPr sz="1800" dirty="0">
              <a:latin typeface="Microsoft JhengHei"/>
              <a:cs typeface="Microsoft JhengHei"/>
            </a:endParaRPr>
          </a:p>
          <a:p>
            <a:pPr marL="908685">
              <a:spcBef>
                <a:spcPts val="593"/>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solidFill>
                  <a:srgbClr val="FF0000"/>
                </a:solidFill>
                <a:latin typeface="Microsoft JhengHei"/>
                <a:cs typeface="Microsoft JhengHei"/>
              </a:rPr>
              <a:t>证明“你就是你”</a:t>
            </a:r>
            <a:endParaRPr sz="1800" dirty="0">
              <a:latin typeface="Microsoft JhengHei"/>
              <a:cs typeface="Microsoft JhengHei"/>
            </a:endParaRPr>
          </a:p>
          <a:p>
            <a:pPr marL="803434" indent="-237649">
              <a:spcBef>
                <a:spcPts val="593"/>
              </a:spcBef>
              <a:buClr>
                <a:srgbClr val="3333CC"/>
              </a:buClr>
              <a:buSzPct val="50000"/>
              <a:buFont typeface="Arial"/>
              <a:buChar char="•"/>
              <a:tabLst>
                <a:tab pos="803910" algn="l"/>
              </a:tabLst>
            </a:pPr>
            <a:r>
              <a:rPr sz="2100" b="1" spc="8" dirty="0">
                <a:solidFill>
                  <a:srgbClr val="FF0000"/>
                </a:solidFill>
                <a:latin typeface="Microsoft JhengHei"/>
                <a:cs typeface="Microsoft JhengHei"/>
              </a:rPr>
              <a:t>完整</a:t>
            </a:r>
            <a:r>
              <a:rPr sz="2100" b="1" spc="-4" dirty="0">
                <a:solidFill>
                  <a:srgbClr val="FF0000"/>
                </a:solidFill>
                <a:latin typeface="Microsoft JhengHei"/>
                <a:cs typeface="Microsoft JhengHei"/>
              </a:rPr>
              <a:t>性</a:t>
            </a:r>
            <a:r>
              <a:rPr sz="2100" b="1" spc="8" dirty="0">
                <a:solidFill>
                  <a:srgbClr val="FF0000"/>
                </a:solidFill>
                <a:latin typeface="Microsoft JhengHei"/>
                <a:cs typeface="Microsoft JhengHei"/>
              </a:rPr>
              <a:t> （</a:t>
            </a:r>
            <a:r>
              <a:rPr sz="2100" b="1" spc="-4" dirty="0">
                <a:solidFill>
                  <a:srgbClr val="FF0000"/>
                </a:solidFill>
                <a:latin typeface="Times New Roman"/>
                <a:cs typeface="Times New Roman"/>
              </a:rPr>
              <a:t>I</a:t>
            </a:r>
            <a:r>
              <a:rPr sz="2100" b="1" dirty="0">
                <a:solidFill>
                  <a:srgbClr val="FF0000"/>
                </a:solidFill>
                <a:latin typeface="Times New Roman"/>
                <a:cs typeface="Times New Roman"/>
              </a:rPr>
              <a:t>n</a:t>
            </a:r>
            <a:r>
              <a:rPr sz="2100" b="1" spc="-4" dirty="0">
                <a:solidFill>
                  <a:srgbClr val="FF0000"/>
                </a:solidFill>
                <a:latin typeface="Times New Roman"/>
                <a:cs typeface="Times New Roman"/>
              </a:rPr>
              <a:t>tegrit</a:t>
            </a:r>
            <a:r>
              <a:rPr sz="2100" b="1" spc="4" dirty="0">
                <a:solidFill>
                  <a:srgbClr val="FF0000"/>
                </a:solidFill>
                <a:latin typeface="Times New Roman"/>
                <a:cs typeface="Times New Roman"/>
              </a:rPr>
              <a:t>y</a:t>
            </a:r>
            <a:r>
              <a:rPr sz="2100" b="1" spc="-4" dirty="0">
                <a:solidFill>
                  <a:srgbClr val="FF0000"/>
                </a:solidFill>
                <a:latin typeface="Microsoft JhengHei"/>
                <a:cs typeface="Microsoft JhengHei"/>
              </a:rPr>
              <a:t>）</a:t>
            </a:r>
            <a:endParaRPr sz="2100" dirty="0">
              <a:latin typeface="Microsoft JhengHei"/>
              <a:cs typeface="Microsoft JhengHei"/>
            </a:endParaRPr>
          </a:p>
          <a:p>
            <a:pPr marL="908685">
              <a:spcBef>
                <a:spcPts val="623"/>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latin typeface="Microsoft JhengHei"/>
                <a:cs typeface="Microsoft JhengHei"/>
              </a:rPr>
              <a:t>数据完整性，未被未授权篡改或者损坏</a:t>
            </a:r>
            <a:endParaRPr sz="1800" dirty="0">
              <a:latin typeface="Microsoft JhengHei"/>
              <a:cs typeface="Microsoft JhengHei"/>
            </a:endParaRPr>
          </a:p>
          <a:p>
            <a:pPr marL="908685">
              <a:spcBef>
                <a:spcPts val="596"/>
              </a:spcBef>
            </a:pPr>
            <a:r>
              <a:rPr sz="900" dirty="0">
                <a:solidFill>
                  <a:srgbClr val="3333CC"/>
                </a:solidFill>
                <a:latin typeface="Wingdings"/>
                <a:cs typeface="Wingdings"/>
              </a:rPr>
              <a:t></a:t>
            </a:r>
            <a:r>
              <a:rPr sz="900" dirty="0">
                <a:solidFill>
                  <a:srgbClr val="3333CC"/>
                </a:solidFill>
                <a:latin typeface="Times New Roman"/>
                <a:cs typeface="Times New Roman"/>
              </a:rPr>
              <a:t>   </a:t>
            </a:r>
            <a:r>
              <a:rPr sz="1800" b="1" spc="8" dirty="0">
                <a:latin typeface="Microsoft JhengHei"/>
                <a:cs typeface="Microsoft JhengHei"/>
              </a:rPr>
              <a:t>系统完整性，系统未被非授权操纵，按既定的功能运行</a:t>
            </a:r>
            <a:endParaRPr sz="1800" dirty="0">
              <a:latin typeface="Microsoft JhengHei"/>
              <a:cs typeface="Microsoft JhengHei"/>
            </a:endParaRPr>
          </a:p>
          <a:p>
            <a:pPr marL="9525">
              <a:spcBef>
                <a:spcPts val="593"/>
              </a:spcBef>
              <a:tabLst>
                <a:tab pos="908685" algn="l"/>
                <a:tab pos="8148161" algn="l"/>
              </a:tabLst>
            </a:pPr>
            <a:r>
              <a:rPr sz="900" u="heavy" dirty="0">
                <a:solidFill>
                  <a:srgbClr val="3333CC"/>
                </a:solidFill>
                <a:latin typeface="Times New Roman"/>
                <a:cs typeface="Times New Roman"/>
              </a:rPr>
              <a:t> 	</a:t>
            </a:r>
            <a:r>
              <a:rPr sz="900" u="heavy" dirty="0">
                <a:solidFill>
                  <a:srgbClr val="3333CC"/>
                </a:solidFill>
                <a:latin typeface="Wingdings"/>
                <a:cs typeface="Wingdings"/>
              </a:rPr>
              <a:t></a:t>
            </a:r>
            <a:r>
              <a:rPr sz="900" u="heavy" dirty="0">
                <a:solidFill>
                  <a:srgbClr val="3333CC"/>
                </a:solidFill>
                <a:latin typeface="Times New Roman"/>
                <a:cs typeface="Times New Roman"/>
              </a:rPr>
              <a:t>   </a:t>
            </a:r>
            <a:r>
              <a:rPr sz="1800" b="1" u="heavy" spc="8" dirty="0">
                <a:solidFill>
                  <a:srgbClr val="FF0000"/>
                </a:solidFill>
                <a:latin typeface="Microsoft JhengHei"/>
                <a:cs typeface="Microsoft JhengHei"/>
              </a:rPr>
              <a:t>信息没有被“动过”</a:t>
            </a:r>
            <a:r>
              <a:rPr sz="1800" b="1" u="heavy" dirty="0">
                <a:solidFill>
                  <a:srgbClr val="FF0000"/>
                </a:solidFill>
                <a:latin typeface="Times New Roman"/>
                <a:cs typeface="Times New Roman"/>
              </a:rPr>
              <a:t> 	</a:t>
            </a:r>
            <a:endParaRPr sz="1800" dirty="0">
              <a:latin typeface="Times New Roman"/>
              <a:cs typeface="Times New Roman"/>
            </a:endParaRPr>
          </a:p>
        </p:txBody>
      </p:sp>
    </p:spTree>
    <p:extLst>
      <p:ext uri="{BB962C8B-B14F-4D97-AF65-F5344CB8AC3E}">
        <p14:creationId xmlns:p14="http://schemas.microsoft.com/office/powerpoint/2010/main" val="2839343066"/>
      </p:ext>
    </p:extLst>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8362" y="1163573"/>
            <a:ext cx="314325" cy="491490"/>
          </a:xfrm>
          <a:prstGeom prst="rect">
            <a:avLst/>
          </a:prstGeom>
          <a:blipFill>
            <a:blip r:embed="rId2" cstate="print"/>
            <a:stretch>
              <a:fillRect/>
            </a:stretch>
          </a:blipFill>
        </p:spPr>
        <p:txBody>
          <a:bodyPr wrap="square" lIns="0" tIns="0" rIns="0" bIns="0" rtlCol="0"/>
          <a:lstStyle/>
          <a:p>
            <a:endParaRPr sz="1050"/>
          </a:p>
        </p:txBody>
      </p:sp>
      <p:sp>
        <p:nvSpPr>
          <p:cNvPr id="3" name="object 3"/>
          <p:cNvSpPr/>
          <p:nvPr/>
        </p:nvSpPr>
        <p:spPr>
          <a:xfrm>
            <a:off x="1098994" y="1632775"/>
            <a:ext cx="6778466" cy="0"/>
          </a:xfrm>
          <a:custGeom>
            <a:avLst/>
            <a:gdLst/>
            <a:ahLst/>
            <a:cxnLst/>
            <a:rect l="l" t="t" r="r" b="b"/>
            <a:pathLst>
              <a:path w="9037955">
                <a:moveTo>
                  <a:pt x="0" y="0"/>
                </a:moveTo>
                <a:lnTo>
                  <a:pt x="9037574" y="0"/>
                </a:lnTo>
              </a:path>
            </a:pathLst>
          </a:custGeom>
          <a:ln w="28956">
            <a:solidFill>
              <a:srgbClr val="5B9BD4"/>
            </a:solidFill>
          </a:ln>
        </p:spPr>
        <p:txBody>
          <a:bodyPr wrap="square" lIns="0" tIns="0" rIns="0" bIns="0" rtlCol="0"/>
          <a:lstStyle/>
          <a:p>
            <a:endParaRPr sz="1050"/>
          </a:p>
        </p:txBody>
      </p:sp>
      <p:sp>
        <p:nvSpPr>
          <p:cNvPr id="4" name="object 4"/>
          <p:cNvSpPr/>
          <p:nvPr/>
        </p:nvSpPr>
        <p:spPr>
          <a:xfrm>
            <a:off x="520636" y="5545264"/>
            <a:ext cx="8084344" cy="0"/>
          </a:xfrm>
          <a:custGeom>
            <a:avLst/>
            <a:gdLst/>
            <a:ahLst/>
            <a:cxnLst/>
            <a:rect l="l" t="t" r="r" b="b"/>
            <a:pathLst>
              <a:path w="10779125">
                <a:moveTo>
                  <a:pt x="0" y="0"/>
                </a:moveTo>
                <a:lnTo>
                  <a:pt x="10779125" y="0"/>
                </a:lnTo>
              </a:path>
            </a:pathLst>
          </a:custGeom>
          <a:ln w="28956">
            <a:solidFill>
              <a:srgbClr val="5B9BD4"/>
            </a:solidFill>
          </a:ln>
        </p:spPr>
        <p:txBody>
          <a:bodyPr wrap="square" lIns="0" tIns="0" rIns="0" bIns="0" rtlCol="0"/>
          <a:lstStyle/>
          <a:p>
            <a:endParaRPr sz="1050"/>
          </a:p>
        </p:txBody>
      </p:sp>
      <p:sp>
        <p:nvSpPr>
          <p:cNvPr id="5" name="object 5"/>
          <p:cNvSpPr txBox="1">
            <a:spLocks noGrp="1"/>
          </p:cNvSpPr>
          <p:nvPr>
            <p:ph type="title"/>
          </p:nvPr>
        </p:nvSpPr>
        <p:spPr>
          <a:xfrm>
            <a:off x="742867" y="1273702"/>
            <a:ext cx="5543550" cy="359073"/>
          </a:xfrm>
          <a:prstGeom prst="rect">
            <a:avLst/>
          </a:prstGeom>
        </p:spPr>
        <p:txBody>
          <a:bodyPr vert="horz" wrap="square" lIns="0" tIns="0" rIns="0" bIns="0" numCol="1" rtlCol="0" anchor="ctr" anchorCtr="0" compatLnSpc="1">
            <a:prstTxWarp prst="textNoShape">
              <a:avLst/>
            </a:prstTxWarp>
            <a:spAutoFit/>
          </a:bodyPr>
          <a:lstStyle/>
          <a:p>
            <a:pPr marL="9525">
              <a:lnSpc>
                <a:spcPts val="2813"/>
              </a:lnSpc>
            </a:pPr>
            <a:r>
              <a:rPr spc="4" dirty="0"/>
              <a:t>信息</a:t>
            </a:r>
            <a:r>
              <a:rPr dirty="0"/>
              <a:t>安</a:t>
            </a:r>
            <a:r>
              <a:rPr spc="4" dirty="0"/>
              <a:t>全的</a:t>
            </a:r>
            <a:r>
              <a:rPr dirty="0"/>
              <a:t>基</a:t>
            </a:r>
            <a:r>
              <a:rPr spc="4" dirty="0"/>
              <a:t>本属</a:t>
            </a:r>
            <a:r>
              <a:rPr dirty="0"/>
              <a:t>性</a:t>
            </a:r>
            <a:r>
              <a:rPr spc="4" dirty="0"/>
              <a:t>（续</a:t>
            </a:r>
            <a:r>
              <a:rPr dirty="0"/>
              <a:t>）</a:t>
            </a:r>
          </a:p>
        </p:txBody>
      </p:sp>
      <p:sp>
        <p:nvSpPr>
          <p:cNvPr id="6" name="object 6"/>
          <p:cNvSpPr txBox="1">
            <a:spLocks noGrp="1"/>
          </p:cNvSpPr>
          <p:nvPr>
            <p:ph type="body" idx="1"/>
          </p:nvPr>
        </p:nvSpPr>
        <p:spPr>
          <a:xfrm>
            <a:off x="428542" y="1991848"/>
            <a:ext cx="8334458" cy="4228337"/>
          </a:xfrm>
          <a:prstGeom prst="rect">
            <a:avLst/>
          </a:prstGeom>
        </p:spPr>
        <p:txBody>
          <a:bodyPr vert="horz" wrap="square" lIns="0" tIns="0" rIns="0" bIns="0" numCol="1" rtlCol="0" anchor="t" anchorCtr="0" compatLnSpc="1">
            <a:prstTxWarp prst="textNoShape">
              <a:avLst/>
            </a:prstTxWarp>
            <a:spAutoFit/>
          </a:bodyPr>
          <a:lstStyle/>
          <a:p>
            <a:pPr marL="180975" indent="-171450">
              <a:buFont typeface="Arial"/>
              <a:buChar char="•"/>
              <a:tabLst>
                <a:tab pos="180975" algn="l"/>
              </a:tabLst>
            </a:pPr>
            <a:r>
              <a:rPr spc="8" dirty="0">
                <a:solidFill>
                  <a:srgbClr val="FF0000"/>
                </a:solidFill>
              </a:rPr>
              <a:t>不可否认</a:t>
            </a:r>
            <a:r>
              <a:rPr dirty="0">
                <a:solidFill>
                  <a:srgbClr val="FF0000"/>
                </a:solidFill>
              </a:rPr>
              <a:t>性（</a:t>
            </a:r>
            <a:r>
              <a:rPr spc="-4" dirty="0">
                <a:solidFill>
                  <a:srgbClr val="FF0000"/>
                </a:solidFill>
                <a:latin typeface="Times New Roman"/>
                <a:cs typeface="Times New Roman"/>
              </a:rPr>
              <a:t>No</a:t>
            </a:r>
            <a:r>
              <a:rPr dirty="0">
                <a:solidFill>
                  <a:srgbClr val="FF0000"/>
                </a:solidFill>
                <a:latin typeface="Times New Roman"/>
                <a:cs typeface="Times New Roman"/>
              </a:rPr>
              <a:t>n</a:t>
            </a:r>
            <a:r>
              <a:rPr spc="-4" dirty="0">
                <a:solidFill>
                  <a:srgbClr val="FF0000"/>
                </a:solidFill>
                <a:latin typeface="Times New Roman"/>
                <a:cs typeface="Times New Roman"/>
              </a:rPr>
              <a:t>-</a:t>
            </a:r>
            <a:r>
              <a:rPr spc="-45" dirty="0">
                <a:solidFill>
                  <a:srgbClr val="FF0000"/>
                </a:solidFill>
                <a:latin typeface="Times New Roman"/>
                <a:cs typeface="Times New Roman"/>
              </a:rPr>
              <a:t>r</a:t>
            </a:r>
            <a:r>
              <a:rPr spc="-4" dirty="0">
                <a:solidFill>
                  <a:srgbClr val="FF0000"/>
                </a:solidFill>
                <a:latin typeface="Times New Roman"/>
                <a:cs typeface="Times New Roman"/>
              </a:rPr>
              <a:t>epudi</a:t>
            </a:r>
            <a:r>
              <a:rPr dirty="0">
                <a:solidFill>
                  <a:srgbClr val="FF0000"/>
                </a:solidFill>
                <a:latin typeface="Times New Roman"/>
                <a:cs typeface="Times New Roman"/>
              </a:rPr>
              <a:t>a</a:t>
            </a:r>
            <a:r>
              <a:rPr spc="-4" dirty="0">
                <a:solidFill>
                  <a:srgbClr val="FF0000"/>
                </a:solidFill>
                <a:latin typeface="Times New Roman"/>
                <a:cs typeface="Times New Roman"/>
              </a:rPr>
              <a:t>ti</a:t>
            </a:r>
            <a:r>
              <a:rPr dirty="0">
                <a:solidFill>
                  <a:srgbClr val="FF0000"/>
                </a:solidFill>
                <a:latin typeface="Times New Roman"/>
                <a:cs typeface="Times New Roman"/>
              </a:rPr>
              <a:t>o</a:t>
            </a:r>
            <a:r>
              <a:rPr spc="-4" dirty="0">
                <a:solidFill>
                  <a:srgbClr val="FF0000"/>
                </a:solidFill>
                <a:latin typeface="Times New Roman"/>
                <a:cs typeface="Times New Roman"/>
              </a:rPr>
              <a:t>n</a:t>
            </a:r>
            <a:r>
              <a:rPr spc="-15" dirty="0">
                <a:solidFill>
                  <a:srgbClr val="FF0000"/>
                </a:solidFill>
                <a:latin typeface="Times New Roman"/>
                <a:cs typeface="Times New Roman"/>
              </a:rPr>
              <a:t> </a:t>
            </a:r>
            <a:r>
              <a:rPr spc="-4" dirty="0">
                <a:solidFill>
                  <a:srgbClr val="FF0000"/>
                </a:solidFill>
              </a:rPr>
              <a:t>）</a:t>
            </a:r>
          </a:p>
          <a:p>
            <a:pPr marL="352425">
              <a:spcBef>
                <a:spcPts val="165"/>
              </a:spcBef>
            </a:pPr>
            <a:r>
              <a:rPr sz="1800" b="0" dirty="0">
                <a:latin typeface="Arial"/>
                <a:cs typeface="Arial"/>
              </a:rPr>
              <a:t>•</a:t>
            </a:r>
            <a:r>
              <a:rPr sz="1800" b="0" spc="217" dirty="0">
                <a:latin typeface="Arial"/>
                <a:cs typeface="Arial"/>
              </a:rPr>
              <a:t> </a:t>
            </a:r>
            <a:r>
              <a:rPr sz="1800" spc="8" dirty="0"/>
              <a:t>要求无论发送方还是接收方都不能抵赖所进行的传输</a:t>
            </a:r>
            <a:endParaRPr sz="1800" dirty="0">
              <a:latin typeface="Arial"/>
              <a:cs typeface="Arial"/>
            </a:endParaRPr>
          </a:p>
          <a:p>
            <a:pPr marL="180975" indent="-171450">
              <a:spcBef>
                <a:spcPts val="491"/>
              </a:spcBef>
              <a:buFont typeface="Arial"/>
              <a:buChar char="•"/>
              <a:tabLst>
                <a:tab pos="180975" algn="l"/>
              </a:tabLst>
            </a:pPr>
            <a:r>
              <a:rPr spc="15" dirty="0"/>
              <a:t>可靠性</a:t>
            </a:r>
            <a:r>
              <a:rPr spc="4" dirty="0"/>
              <a:t>（</a:t>
            </a:r>
            <a:r>
              <a:rPr spc="-4" dirty="0">
                <a:latin typeface="Times New Roman"/>
                <a:cs typeface="Times New Roman"/>
              </a:rPr>
              <a:t>Relia</a:t>
            </a:r>
            <a:r>
              <a:rPr dirty="0">
                <a:latin typeface="Times New Roman"/>
                <a:cs typeface="Times New Roman"/>
              </a:rPr>
              <a:t>b</a:t>
            </a:r>
            <a:r>
              <a:rPr spc="-4" dirty="0">
                <a:latin typeface="Times New Roman"/>
                <a:cs typeface="Times New Roman"/>
              </a:rPr>
              <a:t>ilit</a:t>
            </a:r>
            <a:r>
              <a:rPr dirty="0">
                <a:latin typeface="Times New Roman"/>
                <a:cs typeface="Times New Roman"/>
              </a:rPr>
              <a:t>y</a:t>
            </a:r>
            <a:r>
              <a:rPr spc="-4" dirty="0"/>
              <a:t>）</a:t>
            </a:r>
          </a:p>
          <a:p>
            <a:pPr marL="352425">
              <a:spcBef>
                <a:spcPts val="164"/>
              </a:spcBef>
            </a:pPr>
            <a:r>
              <a:rPr sz="1800" b="0" dirty="0">
                <a:latin typeface="Arial"/>
                <a:cs typeface="Arial"/>
              </a:rPr>
              <a:t>•</a:t>
            </a:r>
            <a:r>
              <a:rPr sz="1800" b="0" spc="217" dirty="0">
                <a:latin typeface="Arial"/>
                <a:cs typeface="Arial"/>
              </a:rPr>
              <a:t> </a:t>
            </a:r>
            <a:r>
              <a:rPr sz="1800" spc="4" dirty="0"/>
              <a:t>特定行为和结果的一致性</a:t>
            </a:r>
            <a:endParaRPr sz="1800" dirty="0">
              <a:latin typeface="Arial"/>
              <a:cs typeface="Arial"/>
            </a:endParaRPr>
          </a:p>
          <a:p>
            <a:pPr marL="180975" indent="-171450">
              <a:spcBef>
                <a:spcPts val="491"/>
              </a:spcBef>
              <a:buClr>
                <a:srgbClr val="FF0000"/>
              </a:buClr>
              <a:buSzPct val="53571"/>
              <a:buFont typeface="Arial"/>
              <a:buChar char="•"/>
              <a:tabLst>
                <a:tab pos="180975" algn="l"/>
              </a:tabLst>
            </a:pPr>
            <a:r>
              <a:rPr spc="15" dirty="0"/>
              <a:t>可用</a:t>
            </a:r>
            <a:r>
              <a:rPr spc="-4" dirty="0"/>
              <a:t>性</a:t>
            </a:r>
            <a:r>
              <a:rPr spc="-8" dirty="0"/>
              <a:t> </a:t>
            </a:r>
            <a:r>
              <a:rPr spc="8" dirty="0"/>
              <a:t>（</a:t>
            </a:r>
            <a:r>
              <a:rPr spc="-161" dirty="0">
                <a:latin typeface="Times New Roman"/>
                <a:cs typeface="Times New Roman"/>
              </a:rPr>
              <a:t>A</a:t>
            </a:r>
            <a:r>
              <a:rPr spc="-4" dirty="0">
                <a:latin typeface="Times New Roman"/>
                <a:cs typeface="Times New Roman"/>
              </a:rPr>
              <a:t>v</a:t>
            </a:r>
            <a:r>
              <a:rPr dirty="0">
                <a:latin typeface="Times New Roman"/>
                <a:cs typeface="Times New Roman"/>
              </a:rPr>
              <a:t>a</a:t>
            </a:r>
            <a:r>
              <a:rPr spc="-4" dirty="0">
                <a:latin typeface="Times New Roman"/>
                <a:cs typeface="Times New Roman"/>
              </a:rPr>
              <a:t>il</a:t>
            </a:r>
            <a:r>
              <a:rPr dirty="0">
                <a:latin typeface="Times New Roman"/>
                <a:cs typeface="Times New Roman"/>
              </a:rPr>
              <a:t>a</a:t>
            </a:r>
            <a:r>
              <a:rPr spc="-4" dirty="0">
                <a:latin typeface="Times New Roman"/>
                <a:cs typeface="Times New Roman"/>
              </a:rPr>
              <a:t>bi</a:t>
            </a:r>
            <a:r>
              <a:rPr dirty="0">
                <a:latin typeface="Times New Roman"/>
                <a:cs typeface="Times New Roman"/>
              </a:rPr>
              <a:t>l</a:t>
            </a:r>
            <a:r>
              <a:rPr spc="-4" dirty="0">
                <a:latin typeface="Times New Roman"/>
                <a:cs typeface="Times New Roman"/>
              </a:rPr>
              <a:t>it</a:t>
            </a:r>
            <a:r>
              <a:rPr spc="15" dirty="0">
                <a:latin typeface="Times New Roman"/>
                <a:cs typeface="Times New Roman"/>
              </a:rPr>
              <a:t>y</a:t>
            </a:r>
            <a:r>
              <a:rPr spc="-4" dirty="0"/>
              <a:t>）</a:t>
            </a:r>
          </a:p>
          <a:p>
            <a:pPr marL="352425">
              <a:lnSpc>
                <a:spcPts val="2002"/>
              </a:lnSpc>
              <a:spcBef>
                <a:spcPts val="263"/>
              </a:spcBef>
              <a:tabLst>
                <a:tab pos="523875" algn="l"/>
              </a:tabLst>
            </a:pPr>
            <a:r>
              <a:rPr sz="975" b="0" spc="4" dirty="0">
                <a:solidFill>
                  <a:srgbClr val="FF0000"/>
                </a:solidFill>
                <a:latin typeface="Arial"/>
                <a:cs typeface="Arial"/>
              </a:rPr>
              <a:t>•	</a:t>
            </a:r>
            <a:r>
              <a:rPr sz="1800" spc="8" dirty="0"/>
              <a:t>保证信息和信息系统随时为授权者提供服务，而不要出现非授权者滥用却对</a:t>
            </a:r>
            <a:endParaRPr sz="1800" dirty="0">
              <a:latin typeface="Arial"/>
              <a:cs typeface="Arial"/>
            </a:endParaRPr>
          </a:p>
          <a:p>
            <a:pPr marL="523875">
              <a:lnSpc>
                <a:spcPts val="2002"/>
              </a:lnSpc>
            </a:pPr>
            <a:r>
              <a:rPr sz="1800" spc="4" dirty="0"/>
              <a:t>授权者拒绝服务的情况。</a:t>
            </a:r>
            <a:endParaRPr sz="1800" dirty="0"/>
          </a:p>
          <a:p>
            <a:pPr marL="180975" indent="-171450">
              <a:spcBef>
                <a:spcPts val="491"/>
              </a:spcBef>
              <a:buFont typeface="Arial"/>
              <a:buChar char="•"/>
              <a:tabLst>
                <a:tab pos="180975" algn="l"/>
              </a:tabLst>
            </a:pPr>
            <a:r>
              <a:rPr spc="15" dirty="0"/>
              <a:t>可控</a:t>
            </a:r>
            <a:r>
              <a:rPr spc="8" dirty="0"/>
              <a:t>性（</a:t>
            </a:r>
            <a:r>
              <a:rPr spc="-4" dirty="0">
                <a:latin typeface="Times New Roman"/>
                <a:cs typeface="Times New Roman"/>
              </a:rPr>
              <a:t>Co</a:t>
            </a:r>
            <a:r>
              <a:rPr dirty="0">
                <a:latin typeface="Times New Roman"/>
                <a:cs typeface="Times New Roman"/>
              </a:rPr>
              <a:t>n</a:t>
            </a:r>
            <a:r>
              <a:rPr spc="-4" dirty="0">
                <a:latin typeface="Times New Roman"/>
                <a:cs typeface="Times New Roman"/>
              </a:rPr>
              <a:t>t</a:t>
            </a:r>
            <a:r>
              <a:rPr spc="-41" dirty="0">
                <a:latin typeface="Times New Roman"/>
                <a:cs typeface="Times New Roman"/>
              </a:rPr>
              <a:t>r</a:t>
            </a:r>
            <a:r>
              <a:rPr spc="-4" dirty="0">
                <a:latin typeface="Times New Roman"/>
                <a:cs typeface="Times New Roman"/>
              </a:rPr>
              <a:t>o</a:t>
            </a:r>
            <a:r>
              <a:rPr dirty="0">
                <a:latin typeface="Times New Roman"/>
                <a:cs typeface="Times New Roman"/>
              </a:rPr>
              <a:t>l</a:t>
            </a:r>
            <a:r>
              <a:rPr spc="-4" dirty="0">
                <a:latin typeface="Times New Roman"/>
                <a:cs typeface="Times New Roman"/>
              </a:rPr>
              <a:t>l</a:t>
            </a:r>
            <a:r>
              <a:rPr dirty="0">
                <a:latin typeface="Times New Roman"/>
                <a:cs typeface="Times New Roman"/>
              </a:rPr>
              <a:t>a</a:t>
            </a:r>
            <a:r>
              <a:rPr spc="-4" dirty="0">
                <a:latin typeface="Times New Roman"/>
                <a:cs typeface="Times New Roman"/>
              </a:rPr>
              <a:t>bilit</a:t>
            </a:r>
            <a:r>
              <a:rPr dirty="0">
                <a:latin typeface="Times New Roman"/>
                <a:cs typeface="Times New Roman"/>
              </a:rPr>
              <a:t>y</a:t>
            </a:r>
            <a:r>
              <a:rPr spc="-4" dirty="0"/>
              <a:t>）</a:t>
            </a:r>
          </a:p>
          <a:p>
            <a:pPr marL="352425">
              <a:spcBef>
                <a:spcPts val="164"/>
              </a:spcBef>
            </a:pPr>
            <a:r>
              <a:rPr sz="1800" b="0" dirty="0">
                <a:latin typeface="Arial"/>
                <a:cs typeface="Arial"/>
              </a:rPr>
              <a:t>•</a:t>
            </a:r>
            <a:r>
              <a:rPr sz="1800" b="0" spc="217" dirty="0">
                <a:latin typeface="Arial"/>
                <a:cs typeface="Arial"/>
              </a:rPr>
              <a:t> </a:t>
            </a:r>
            <a:r>
              <a:rPr sz="1800" spc="8" dirty="0"/>
              <a:t>授权实体可以控制信息系统和信息使用的特性</a:t>
            </a:r>
            <a:endParaRPr sz="1800" dirty="0">
              <a:latin typeface="Arial"/>
              <a:cs typeface="Arial"/>
            </a:endParaRPr>
          </a:p>
          <a:p>
            <a:pPr marL="180975" indent="-171450">
              <a:spcBef>
                <a:spcPts val="491"/>
              </a:spcBef>
              <a:buFont typeface="Arial"/>
              <a:buChar char="•"/>
              <a:tabLst>
                <a:tab pos="180975" algn="l"/>
              </a:tabLst>
            </a:pPr>
            <a:r>
              <a:rPr spc="8" dirty="0"/>
              <a:t>审计</a:t>
            </a:r>
            <a:r>
              <a:rPr spc="4" dirty="0"/>
              <a:t>（</a:t>
            </a:r>
            <a:r>
              <a:rPr spc="-4" dirty="0">
                <a:latin typeface="Times New Roman"/>
                <a:cs typeface="Times New Roman"/>
              </a:rPr>
              <a:t>A</a:t>
            </a:r>
            <a:r>
              <a:rPr spc="-15" dirty="0">
                <a:latin typeface="Times New Roman"/>
                <a:cs typeface="Times New Roman"/>
              </a:rPr>
              <a:t>c</a:t>
            </a:r>
            <a:r>
              <a:rPr spc="-4" dirty="0">
                <a:latin typeface="Times New Roman"/>
                <a:cs typeface="Times New Roman"/>
              </a:rPr>
              <a:t>coun</a:t>
            </a:r>
            <a:r>
              <a:rPr dirty="0">
                <a:latin typeface="Times New Roman"/>
                <a:cs typeface="Times New Roman"/>
              </a:rPr>
              <a:t>t</a:t>
            </a:r>
            <a:r>
              <a:rPr spc="-4" dirty="0">
                <a:latin typeface="Times New Roman"/>
                <a:cs typeface="Times New Roman"/>
              </a:rPr>
              <a:t>a</a:t>
            </a:r>
            <a:r>
              <a:rPr dirty="0">
                <a:latin typeface="Times New Roman"/>
                <a:cs typeface="Times New Roman"/>
              </a:rPr>
              <a:t>b</a:t>
            </a:r>
            <a:r>
              <a:rPr spc="-4" dirty="0">
                <a:latin typeface="Times New Roman"/>
                <a:cs typeface="Times New Roman"/>
              </a:rPr>
              <a:t>ili</a:t>
            </a:r>
            <a:r>
              <a:rPr dirty="0">
                <a:latin typeface="Times New Roman"/>
                <a:cs typeface="Times New Roman"/>
              </a:rPr>
              <a:t>t</a:t>
            </a:r>
            <a:r>
              <a:rPr spc="4" dirty="0">
                <a:latin typeface="Times New Roman"/>
                <a:cs typeface="Times New Roman"/>
              </a:rPr>
              <a:t>y</a:t>
            </a:r>
            <a:r>
              <a:rPr spc="-4" dirty="0"/>
              <a:t>）</a:t>
            </a:r>
          </a:p>
          <a:p>
            <a:pPr marL="352425">
              <a:spcBef>
                <a:spcPts val="165"/>
              </a:spcBef>
            </a:pPr>
            <a:r>
              <a:rPr sz="1800" b="0" dirty="0">
                <a:latin typeface="Arial"/>
                <a:cs typeface="Arial"/>
              </a:rPr>
              <a:t>•</a:t>
            </a:r>
            <a:r>
              <a:rPr sz="1800" b="0" spc="217" dirty="0">
                <a:latin typeface="Arial"/>
                <a:cs typeface="Arial"/>
              </a:rPr>
              <a:t> </a:t>
            </a:r>
            <a:r>
              <a:rPr sz="1800" spc="8" dirty="0"/>
              <a:t>确保实体的活动可被跟踪</a:t>
            </a:r>
            <a:endParaRPr sz="1800" dirty="0">
              <a:latin typeface="Arial"/>
              <a:cs typeface="Arial"/>
            </a:endParaRPr>
          </a:p>
        </p:txBody>
      </p:sp>
    </p:spTree>
    <p:extLst>
      <p:ext uri="{BB962C8B-B14F-4D97-AF65-F5344CB8AC3E}">
        <p14:creationId xmlns:p14="http://schemas.microsoft.com/office/powerpoint/2010/main" val="1214339041"/>
      </p:ext>
    </p:extLst>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dirty="0" smtClean="0"/>
              <a:t>密码学的目的</a:t>
            </a:r>
          </a:p>
        </p:txBody>
      </p:sp>
      <p:sp>
        <p:nvSpPr>
          <p:cNvPr id="18435" name="Rectangle 3"/>
          <p:cNvSpPr>
            <a:spLocks noGrp="1" noChangeArrowheads="1"/>
          </p:cNvSpPr>
          <p:nvPr>
            <p:ph idx="1"/>
          </p:nvPr>
        </p:nvSpPr>
        <p:spPr>
          <a:xfrm>
            <a:off x="990600" y="1600200"/>
            <a:ext cx="7162800" cy="4525963"/>
          </a:xfrm>
        </p:spPr>
        <p:txBody>
          <a:bodyPr/>
          <a:lstStyle/>
          <a:p>
            <a:pPr eaLnBrk="1" hangingPunct="1">
              <a:buFont typeface="Arial" charset="0"/>
              <a:buBlip>
                <a:blip r:embed="rId2"/>
              </a:buBlip>
              <a:defRPr/>
            </a:pPr>
            <a:r>
              <a:rPr lang="zh-CN" altLang="en-US" dirty="0" smtClean="0">
                <a:solidFill>
                  <a:srgbClr val="FF0000"/>
                </a:solidFill>
              </a:rPr>
              <a:t>什么是密码学</a:t>
            </a:r>
            <a:endParaRPr lang="en-US" altLang="zh-CN" sz="2400" dirty="0" smtClean="0"/>
          </a:p>
          <a:p>
            <a:pPr eaLnBrk="1" hangingPunct="1">
              <a:buClr>
                <a:srgbClr val="C00000"/>
              </a:buClr>
              <a:buFont typeface="Wingdings" pitchFamily="2" charset="2"/>
              <a:buChar char="Ø"/>
              <a:defRPr/>
            </a:pPr>
            <a:r>
              <a:rPr lang="zh-CN" altLang="en-US" sz="2800" dirty="0" smtClean="0">
                <a:solidFill>
                  <a:srgbClr val="FF0000"/>
                </a:solidFill>
              </a:rPr>
              <a:t>通俗意义：</a:t>
            </a:r>
            <a:endParaRPr lang="en-US" altLang="zh-CN" sz="2800" dirty="0" smtClean="0">
              <a:solidFill>
                <a:srgbClr val="FF0000"/>
              </a:solidFill>
            </a:endParaRPr>
          </a:p>
          <a:p>
            <a:pPr marL="0" indent="0" eaLnBrk="1" hangingPunct="1">
              <a:buFont typeface="Arial" charset="0"/>
              <a:buNone/>
              <a:defRPr/>
            </a:pPr>
            <a:r>
              <a:rPr lang="en-US" altLang="zh-CN" sz="2400" b="0" dirty="0"/>
              <a:t> </a:t>
            </a:r>
            <a:r>
              <a:rPr lang="en-US" altLang="zh-CN" sz="2400" b="0" dirty="0" smtClean="0"/>
              <a:t> </a:t>
            </a:r>
            <a:r>
              <a:rPr lang="zh-CN" altLang="en-US" sz="2800" b="0" dirty="0" smtClean="0"/>
              <a:t>密码是一种特定的暗号或口令字，如个人  </a:t>
            </a:r>
            <a:endParaRPr lang="en-US" altLang="zh-CN" sz="2800" b="0" dirty="0" smtClean="0"/>
          </a:p>
          <a:p>
            <a:pPr marL="0" indent="0" eaLnBrk="1" hangingPunct="1">
              <a:buFont typeface="Arial" charset="0"/>
              <a:buNone/>
              <a:defRPr/>
            </a:pPr>
            <a:r>
              <a:rPr lang="en-US" altLang="zh-CN" sz="2800" b="0" dirty="0"/>
              <a:t> </a:t>
            </a:r>
            <a:r>
              <a:rPr lang="en-US" altLang="zh-CN" sz="2800" b="0" dirty="0" smtClean="0"/>
              <a:t> </a:t>
            </a:r>
            <a:r>
              <a:rPr lang="zh-CN" altLang="en-US" sz="2800" b="0" dirty="0" smtClean="0"/>
              <a:t>在银行取款使用“密码”，在计算机登录 </a:t>
            </a:r>
            <a:endParaRPr lang="en-US" altLang="zh-CN" sz="2800" b="0" dirty="0" smtClean="0"/>
          </a:p>
          <a:p>
            <a:pPr marL="0" indent="0" eaLnBrk="1" hangingPunct="1">
              <a:buFont typeface="Arial" charset="0"/>
              <a:buNone/>
              <a:defRPr/>
            </a:pPr>
            <a:r>
              <a:rPr lang="en-US" altLang="zh-CN" sz="2800" b="0" dirty="0"/>
              <a:t> </a:t>
            </a:r>
            <a:r>
              <a:rPr lang="en-US" altLang="zh-CN" sz="2800" b="0" dirty="0" smtClean="0"/>
              <a:t> </a:t>
            </a:r>
            <a:r>
              <a:rPr lang="zh-CN" altLang="en-US" sz="2800" b="0" dirty="0" smtClean="0"/>
              <a:t>和屏幕保护中使用“密码”，开启保险箱</a:t>
            </a:r>
            <a:endParaRPr lang="en-US" altLang="zh-CN" sz="2800" b="0" dirty="0" smtClean="0"/>
          </a:p>
          <a:p>
            <a:pPr marL="0" indent="0" eaLnBrk="1" hangingPunct="1">
              <a:buFont typeface="Arial" charset="0"/>
              <a:buNone/>
              <a:defRPr/>
            </a:pPr>
            <a:r>
              <a:rPr lang="en-US" altLang="zh-CN" sz="2800" b="0" dirty="0"/>
              <a:t> </a:t>
            </a:r>
            <a:r>
              <a:rPr lang="en-US" altLang="zh-CN" sz="2800" b="0" dirty="0" smtClean="0"/>
              <a:t> </a:t>
            </a:r>
            <a:r>
              <a:rPr lang="zh-CN" altLang="en-US" sz="2800" b="0" dirty="0" smtClean="0"/>
              <a:t>使用“密码”，儿童玩电子有游戏中使用</a:t>
            </a:r>
            <a:endParaRPr lang="en-US" altLang="zh-CN" sz="2800" b="0" dirty="0" smtClean="0"/>
          </a:p>
          <a:p>
            <a:pPr marL="0" indent="0" eaLnBrk="1" hangingPunct="1">
              <a:buFont typeface="Arial" charset="0"/>
              <a:buNone/>
              <a:defRPr/>
            </a:pPr>
            <a:r>
              <a:rPr lang="en-US" altLang="zh-CN" sz="2800" b="0" dirty="0"/>
              <a:t> </a:t>
            </a:r>
            <a:r>
              <a:rPr lang="zh-CN" altLang="en-US" sz="2800" b="0" dirty="0" smtClean="0"/>
              <a:t>“密码”等等。</a:t>
            </a:r>
            <a:endParaRPr lang="en-US" altLang="zh-CN" sz="2800" b="0" dirty="0" smtClean="0"/>
          </a:p>
        </p:txBody>
      </p:sp>
    </p:spTree>
    <p:extLst>
      <p:ext uri="{BB962C8B-B14F-4D97-AF65-F5344CB8AC3E}">
        <p14:creationId xmlns:p14="http://schemas.microsoft.com/office/powerpoint/2010/main" val="3993914761"/>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8362" y="1163573"/>
            <a:ext cx="314325" cy="491490"/>
          </a:xfrm>
          <a:prstGeom prst="rect">
            <a:avLst/>
          </a:prstGeom>
          <a:blipFill>
            <a:blip r:embed="rId2" cstate="print"/>
            <a:stretch>
              <a:fillRect/>
            </a:stretch>
          </a:blipFill>
        </p:spPr>
        <p:txBody>
          <a:bodyPr wrap="square" lIns="0" tIns="0" rIns="0" bIns="0" rtlCol="0"/>
          <a:lstStyle/>
          <a:p>
            <a:endParaRPr sz="1050"/>
          </a:p>
        </p:txBody>
      </p:sp>
      <p:sp>
        <p:nvSpPr>
          <p:cNvPr id="3" name="object 3"/>
          <p:cNvSpPr/>
          <p:nvPr/>
        </p:nvSpPr>
        <p:spPr>
          <a:xfrm>
            <a:off x="1098994" y="1632775"/>
            <a:ext cx="6778466" cy="0"/>
          </a:xfrm>
          <a:custGeom>
            <a:avLst/>
            <a:gdLst/>
            <a:ahLst/>
            <a:cxnLst/>
            <a:rect l="l" t="t" r="r" b="b"/>
            <a:pathLst>
              <a:path w="9037955">
                <a:moveTo>
                  <a:pt x="0" y="0"/>
                </a:moveTo>
                <a:lnTo>
                  <a:pt x="9037574" y="0"/>
                </a:lnTo>
              </a:path>
            </a:pathLst>
          </a:custGeom>
          <a:ln w="28956">
            <a:solidFill>
              <a:srgbClr val="5B9BD4"/>
            </a:solidFill>
          </a:ln>
        </p:spPr>
        <p:txBody>
          <a:bodyPr wrap="square" lIns="0" tIns="0" rIns="0" bIns="0" rtlCol="0"/>
          <a:lstStyle/>
          <a:p>
            <a:endParaRPr sz="1050"/>
          </a:p>
        </p:txBody>
      </p:sp>
      <p:sp>
        <p:nvSpPr>
          <p:cNvPr id="4" name="object 4"/>
          <p:cNvSpPr/>
          <p:nvPr/>
        </p:nvSpPr>
        <p:spPr>
          <a:xfrm>
            <a:off x="520636" y="5545264"/>
            <a:ext cx="8084344" cy="0"/>
          </a:xfrm>
          <a:custGeom>
            <a:avLst/>
            <a:gdLst/>
            <a:ahLst/>
            <a:cxnLst/>
            <a:rect l="l" t="t" r="r" b="b"/>
            <a:pathLst>
              <a:path w="10779125">
                <a:moveTo>
                  <a:pt x="0" y="0"/>
                </a:moveTo>
                <a:lnTo>
                  <a:pt x="10779125" y="0"/>
                </a:lnTo>
              </a:path>
            </a:pathLst>
          </a:custGeom>
          <a:ln w="28956">
            <a:solidFill>
              <a:srgbClr val="5B9BD4"/>
            </a:solidFill>
          </a:ln>
        </p:spPr>
        <p:txBody>
          <a:bodyPr wrap="square" lIns="0" tIns="0" rIns="0" bIns="0" rtlCol="0"/>
          <a:lstStyle/>
          <a:p>
            <a:endParaRPr sz="1050"/>
          </a:p>
        </p:txBody>
      </p:sp>
      <p:sp>
        <p:nvSpPr>
          <p:cNvPr id="5" name="object 5"/>
          <p:cNvSpPr txBox="1">
            <a:spLocks noGrp="1"/>
          </p:cNvSpPr>
          <p:nvPr>
            <p:ph type="title"/>
          </p:nvPr>
        </p:nvSpPr>
        <p:spPr>
          <a:xfrm>
            <a:off x="618362" y="1187859"/>
            <a:ext cx="5543550" cy="359073"/>
          </a:xfrm>
          <a:prstGeom prst="rect">
            <a:avLst/>
          </a:prstGeom>
        </p:spPr>
        <p:txBody>
          <a:bodyPr vert="horz" wrap="square" lIns="0" tIns="0" rIns="0" bIns="0" numCol="1" rtlCol="0" anchor="ctr" anchorCtr="0" compatLnSpc="1">
            <a:prstTxWarp prst="textNoShape">
              <a:avLst/>
            </a:prstTxWarp>
            <a:spAutoFit/>
          </a:bodyPr>
          <a:lstStyle/>
          <a:p>
            <a:pPr marL="9525">
              <a:lnSpc>
                <a:spcPts val="2813"/>
              </a:lnSpc>
            </a:pPr>
            <a:r>
              <a:rPr spc="4" dirty="0"/>
              <a:t>什么</a:t>
            </a:r>
            <a:r>
              <a:rPr dirty="0"/>
              <a:t>是</a:t>
            </a:r>
            <a:r>
              <a:rPr spc="4" dirty="0"/>
              <a:t>密码</a:t>
            </a:r>
            <a:r>
              <a:rPr dirty="0"/>
              <a:t>学？</a:t>
            </a:r>
          </a:p>
        </p:txBody>
      </p:sp>
      <p:sp>
        <p:nvSpPr>
          <p:cNvPr id="6" name="object 6"/>
          <p:cNvSpPr txBox="1">
            <a:spLocks noGrp="1"/>
          </p:cNvSpPr>
          <p:nvPr>
            <p:ph type="body" idx="1"/>
          </p:nvPr>
        </p:nvSpPr>
        <p:spPr>
          <a:xfrm>
            <a:off x="152400" y="1665949"/>
            <a:ext cx="8839200" cy="5452133"/>
          </a:xfrm>
          <a:prstGeom prst="rect">
            <a:avLst/>
          </a:prstGeom>
        </p:spPr>
        <p:txBody>
          <a:bodyPr vert="horz" wrap="square" lIns="0" tIns="104012" rIns="0" bIns="0" numCol="1" rtlCol="0" anchor="t" anchorCtr="0" compatLnSpc="1">
            <a:prstTxWarp prst="textNoShape">
              <a:avLst/>
            </a:prstTxWarp>
            <a:spAutoFit/>
          </a:bodyPr>
          <a:lstStyle/>
          <a:p>
            <a:pPr>
              <a:buClr>
                <a:srgbClr val="C00000"/>
              </a:buClr>
              <a:buFont typeface="Wingdings" panose="05000000000000000000" pitchFamily="2" charset="2"/>
              <a:buChar char="Ø"/>
            </a:pPr>
            <a:r>
              <a:rPr lang="zh-CN" altLang="en-US" b="0" dirty="0" smtClean="0"/>
              <a:t>学术意义</a:t>
            </a:r>
            <a:endParaRPr lang="en-US" altLang="zh-CN" b="0" dirty="0" smtClean="0"/>
          </a:p>
          <a:p>
            <a:pPr lvl="1">
              <a:buClr>
                <a:srgbClr val="C00000"/>
              </a:buClr>
              <a:buFont typeface="Wingdings" panose="05000000000000000000" pitchFamily="2" charset="2"/>
              <a:buChar char="Ø"/>
            </a:pPr>
            <a:r>
              <a:rPr lang="zh-CN" altLang="en-US" b="0" dirty="0" smtClean="0"/>
              <a:t>密码</a:t>
            </a:r>
            <a:r>
              <a:rPr lang="zh-CN" altLang="en-US" b="0" dirty="0"/>
              <a:t>是按特定法则编成、用以对通信双方的信息进行明文</a:t>
            </a:r>
            <a:r>
              <a:rPr lang="en-US" altLang="zh-CN" b="0" dirty="0"/>
              <a:t>-&gt;</a:t>
            </a:r>
            <a:r>
              <a:rPr lang="zh-CN" altLang="en-US" b="0" dirty="0"/>
              <a:t>密文变换的符号。或者说，密码是隐蔽了真实内容的符号序列</a:t>
            </a:r>
            <a:r>
              <a:rPr lang="zh-CN" altLang="en-US" b="0" dirty="0" smtClean="0"/>
              <a:t>。</a:t>
            </a:r>
            <a:endParaRPr lang="en-US" altLang="zh-CN" b="0" dirty="0" smtClean="0"/>
          </a:p>
          <a:p>
            <a:pPr lvl="1">
              <a:buClr>
                <a:srgbClr val="C00000"/>
              </a:buClr>
              <a:buFont typeface="Wingdings" panose="05000000000000000000" pitchFamily="2" charset="2"/>
              <a:buChar char="Ø"/>
            </a:pPr>
            <a:r>
              <a:rPr lang="zh-CN" altLang="en-US" b="0" dirty="0" smtClean="0"/>
              <a:t>就是</a:t>
            </a:r>
            <a:r>
              <a:rPr lang="zh-CN" altLang="en-US" b="0" dirty="0"/>
              <a:t>把用公开的、标准的信息编码表示的信息（称为明文）通过一种变换手段，将其变为除通信双方以外其他人所不能读懂的信息编码（这个过程叫加密），这种独特的信息编码就是密码（称为密文）</a:t>
            </a:r>
            <a:r>
              <a:rPr lang="zh-CN" altLang="en-US" b="0" dirty="0" smtClean="0"/>
              <a:t>。</a:t>
            </a:r>
            <a:endParaRPr lang="en-US" altLang="zh-CN" b="0" dirty="0" smtClean="0"/>
          </a:p>
          <a:p>
            <a:pPr lvl="1">
              <a:buClr>
                <a:srgbClr val="C00000"/>
              </a:buClr>
              <a:buFont typeface="Wingdings" panose="05000000000000000000" pitchFamily="2" charset="2"/>
              <a:buChar char="Ø"/>
            </a:pPr>
            <a:r>
              <a:rPr lang="zh-CN" altLang="en-US" b="0" dirty="0" smtClean="0"/>
              <a:t> </a:t>
            </a:r>
            <a:r>
              <a:rPr lang="zh-CN" altLang="en-US" b="0" dirty="0"/>
              <a:t>将这种无法识别的信息进行再加工并且恢复到原来真是内容的过程就是解密，解密的前提是必须知道密钥。</a:t>
            </a:r>
            <a:endParaRPr lang="en-US" altLang="zh-CN" b="0" dirty="0"/>
          </a:p>
          <a:p>
            <a:pPr eaLnBrk="1" hangingPunct="1">
              <a:buFont typeface="Arial" panose="020B0604020202020204" pitchFamily="34" charset="0"/>
              <a:buNone/>
            </a:pPr>
            <a:r>
              <a:rPr lang="zh-CN" altLang="en-US" b="0" dirty="0"/>
              <a:t> 研究“加密”和“解密”方法的科学就称为密码学</a:t>
            </a:r>
            <a:r>
              <a:rPr lang="zh-CN" altLang="en-US" b="0" dirty="0" smtClean="0"/>
              <a:t>。</a:t>
            </a:r>
            <a:endParaRPr lang="en-US" altLang="zh-CN" b="0" dirty="0" smtClean="0"/>
          </a:p>
          <a:p>
            <a:pPr marL="1318260">
              <a:spcBef>
                <a:spcPts val="363"/>
              </a:spcBef>
            </a:pPr>
            <a:r>
              <a:rPr sz="1800" b="0" dirty="0" smtClean="0">
                <a:latin typeface="Arial"/>
                <a:cs typeface="Arial"/>
              </a:rPr>
              <a:t>•</a:t>
            </a:r>
            <a:r>
              <a:rPr sz="1800" b="0" spc="217" dirty="0" smtClean="0">
                <a:latin typeface="Arial"/>
                <a:cs typeface="Arial"/>
              </a:rPr>
              <a:t> </a:t>
            </a:r>
            <a:r>
              <a:rPr sz="1800" spc="8" dirty="0"/>
              <a:t>算法</a:t>
            </a:r>
            <a:endParaRPr sz="1800" dirty="0">
              <a:latin typeface="Arial"/>
              <a:cs typeface="Arial"/>
            </a:endParaRPr>
          </a:p>
          <a:p>
            <a:pPr marL="1318260">
              <a:spcBef>
                <a:spcPts val="375"/>
              </a:spcBef>
            </a:pPr>
            <a:r>
              <a:rPr sz="1800" b="0" dirty="0">
                <a:latin typeface="Arial"/>
                <a:cs typeface="Arial"/>
              </a:rPr>
              <a:t>•</a:t>
            </a:r>
            <a:r>
              <a:rPr sz="1800" b="0" spc="217" dirty="0">
                <a:latin typeface="Arial"/>
                <a:cs typeface="Arial"/>
              </a:rPr>
              <a:t> </a:t>
            </a:r>
            <a:r>
              <a:rPr sz="1800" spc="8" dirty="0"/>
              <a:t>协议</a:t>
            </a:r>
            <a:endParaRPr sz="1800" dirty="0">
              <a:latin typeface="Arial"/>
              <a:cs typeface="Arial"/>
            </a:endParaRPr>
          </a:p>
        </p:txBody>
      </p:sp>
    </p:spTree>
    <p:extLst>
      <p:ext uri="{BB962C8B-B14F-4D97-AF65-F5344CB8AC3E}">
        <p14:creationId xmlns:p14="http://schemas.microsoft.com/office/powerpoint/2010/main" val="3353772995"/>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left)">
                                      <p:cBhvr>
                                        <p:cTn id="10" dur="500"/>
                                        <p:tgtEl>
                                          <p:spTgt spid="6">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wipe(left)">
                                      <p:cBhvr>
                                        <p:cTn id="13" dur="500"/>
                                        <p:tgtEl>
                                          <p:spTgt spid="6">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wipe(left)">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wipe(left)">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left)">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left)">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密码学在信息安全中的作用</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zh-CN" altLang="en-US" dirty="0" smtClean="0"/>
              <a:t>现实生活：</a:t>
            </a:r>
            <a:endParaRPr lang="en-US" altLang="zh-CN" dirty="0" smtClean="0"/>
          </a:p>
          <a:p>
            <a:pPr lvl="1"/>
            <a:r>
              <a:rPr lang="zh-CN" altLang="en-US" dirty="0" smtClean="0"/>
              <a:t>阻止窃贼闯入</a:t>
            </a:r>
            <a:r>
              <a:rPr lang="en-US" altLang="zh-CN" dirty="0" smtClean="0"/>
              <a:t>—</a:t>
            </a:r>
            <a:r>
              <a:rPr lang="zh-CN" altLang="en-US" dirty="0" smtClean="0"/>
              <a:t>安装防盗门</a:t>
            </a:r>
            <a:endParaRPr lang="en-US" altLang="zh-CN" dirty="0" smtClean="0"/>
          </a:p>
          <a:p>
            <a:pPr lvl="1"/>
            <a:r>
              <a:rPr lang="zh-CN" altLang="en-US" dirty="0" smtClean="0"/>
              <a:t>从银行骗取钱财</a:t>
            </a:r>
            <a:r>
              <a:rPr lang="en-US" altLang="zh-CN" dirty="0" smtClean="0"/>
              <a:t>—</a:t>
            </a:r>
            <a:r>
              <a:rPr lang="zh-CN" altLang="en-US" dirty="0" smtClean="0"/>
              <a:t>验证身份证</a:t>
            </a:r>
            <a:endParaRPr lang="en-US" altLang="zh-CN" dirty="0" smtClean="0"/>
          </a:p>
          <a:p>
            <a:pPr lvl="1"/>
            <a:r>
              <a:rPr lang="zh-CN" altLang="en-US" dirty="0" smtClean="0"/>
              <a:t>签署合同</a:t>
            </a:r>
            <a:r>
              <a:rPr lang="en-US" altLang="zh-CN" dirty="0" smtClean="0"/>
              <a:t>—</a:t>
            </a:r>
            <a:r>
              <a:rPr lang="zh-CN" altLang="en-US" dirty="0" smtClean="0"/>
              <a:t>签名</a:t>
            </a:r>
            <a:endParaRPr lang="en-US" altLang="zh-CN" dirty="0" smtClean="0"/>
          </a:p>
          <a:p>
            <a:r>
              <a:rPr lang="zh-CN" altLang="en-US" dirty="0" smtClean="0"/>
              <a:t>信息时代？？</a:t>
            </a:r>
            <a:endParaRPr lang="en-US" altLang="zh-CN" dirty="0" smtClean="0"/>
          </a:p>
          <a:p>
            <a:pPr lvl="1"/>
            <a:r>
              <a:rPr lang="zh-CN" altLang="en-US" dirty="0" smtClean="0"/>
              <a:t>信息被窃取</a:t>
            </a:r>
            <a:r>
              <a:rPr lang="en-US" altLang="zh-CN" dirty="0" smtClean="0"/>
              <a:t>—</a:t>
            </a:r>
            <a:r>
              <a:rPr lang="zh-CN" altLang="en-US" dirty="0" smtClean="0"/>
              <a:t>（密码学的）</a:t>
            </a:r>
            <a:r>
              <a:rPr lang="zh-CN" altLang="en-US" b="1" dirty="0" smtClean="0">
                <a:solidFill>
                  <a:srgbClr val="FF0000"/>
                </a:solidFill>
              </a:rPr>
              <a:t>加密技术</a:t>
            </a:r>
            <a:endParaRPr lang="en-US" altLang="zh-CN" b="1" dirty="0" smtClean="0">
              <a:solidFill>
                <a:srgbClr val="FF0000"/>
              </a:solidFill>
            </a:endParaRPr>
          </a:p>
          <a:p>
            <a:pPr lvl="1"/>
            <a:r>
              <a:rPr lang="zh-CN" altLang="en-US" dirty="0" smtClean="0"/>
              <a:t>数据完整性</a:t>
            </a:r>
            <a:r>
              <a:rPr lang="en-US" altLang="zh-CN" dirty="0" smtClean="0"/>
              <a:t>—</a:t>
            </a:r>
            <a:r>
              <a:rPr lang="zh-CN" altLang="en-US" dirty="0" smtClean="0"/>
              <a:t>（密码学的）</a:t>
            </a:r>
            <a:r>
              <a:rPr lang="zh-CN" altLang="en-US" b="1" dirty="0" smtClean="0">
                <a:solidFill>
                  <a:srgbClr val="FF0000"/>
                </a:solidFill>
              </a:rPr>
              <a:t>散列函数（</a:t>
            </a:r>
            <a:r>
              <a:rPr lang="en-US" altLang="zh-CN" b="1" dirty="0" smtClean="0">
                <a:solidFill>
                  <a:srgbClr val="FF0000"/>
                </a:solidFill>
              </a:rPr>
              <a:t>Hash</a:t>
            </a:r>
            <a:r>
              <a:rPr lang="zh-CN" altLang="en-US" b="1" dirty="0" smtClean="0">
                <a:solidFill>
                  <a:srgbClr val="FF0000"/>
                </a:solidFill>
              </a:rPr>
              <a:t>函数）</a:t>
            </a:r>
            <a:endParaRPr lang="en-US" altLang="zh-CN" b="1" dirty="0" smtClean="0">
              <a:solidFill>
                <a:srgbClr val="FF0000"/>
              </a:solidFill>
            </a:endParaRPr>
          </a:p>
          <a:p>
            <a:pPr lvl="1"/>
            <a:r>
              <a:rPr lang="zh-CN" altLang="en-US" dirty="0" smtClean="0"/>
              <a:t>认证性</a:t>
            </a:r>
            <a:r>
              <a:rPr lang="en-US" altLang="zh-CN" dirty="0" smtClean="0"/>
              <a:t>—</a:t>
            </a:r>
            <a:r>
              <a:rPr lang="zh-CN" altLang="en-US" dirty="0" smtClean="0"/>
              <a:t>（密码学的）</a:t>
            </a:r>
            <a:r>
              <a:rPr lang="zh-CN" altLang="en-US" b="1" dirty="0" smtClean="0">
                <a:solidFill>
                  <a:srgbClr val="FF0000"/>
                </a:solidFill>
              </a:rPr>
              <a:t>身份鉴别技术</a:t>
            </a:r>
            <a:endParaRPr lang="en-US" altLang="zh-CN" b="1" dirty="0" smtClean="0">
              <a:solidFill>
                <a:srgbClr val="FF0000"/>
              </a:solidFill>
            </a:endParaRPr>
          </a:p>
          <a:p>
            <a:pPr lvl="1"/>
            <a:r>
              <a:rPr lang="zh-CN" altLang="en-US" dirty="0" smtClean="0"/>
              <a:t>不可否认性</a:t>
            </a:r>
            <a:r>
              <a:rPr lang="en-US" altLang="zh-CN" dirty="0" smtClean="0"/>
              <a:t>—</a:t>
            </a:r>
            <a:r>
              <a:rPr lang="zh-CN" altLang="en-US" dirty="0" smtClean="0"/>
              <a:t>（密码学的）</a:t>
            </a:r>
            <a:r>
              <a:rPr lang="zh-CN" altLang="en-US" b="1" dirty="0" smtClean="0">
                <a:solidFill>
                  <a:srgbClr val="FF0000"/>
                </a:solidFill>
              </a:rPr>
              <a:t>数字签名</a:t>
            </a:r>
            <a:endParaRPr lang="en-US" altLang="zh-CN" b="1" dirty="0" smtClean="0">
              <a:solidFill>
                <a:srgbClr val="FF0000"/>
              </a:solidFill>
            </a:endParaRPr>
          </a:p>
          <a:p>
            <a:pPr lvl="1"/>
            <a:r>
              <a:rPr lang="en-US" altLang="zh-CN" dirty="0" smtClean="0"/>
              <a:t>……</a:t>
            </a:r>
            <a:endParaRPr lang="zh-CN" altLang="en-US" dirty="0"/>
          </a:p>
        </p:txBody>
      </p:sp>
      <p:sp>
        <p:nvSpPr>
          <p:cNvPr id="4" name="日期占位符 3"/>
          <p:cNvSpPr>
            <a:spLocks noGrp="1"/>
          </p:cNvSpPr>
          <p:nvPr>
            <p:ph type="dt" sz="half" idx="10"/>
          </p:nvPr>
        </p:nvSpPr>
        <p:spPr/>
        <p:txBody>
          <a:bodyPr/>
          <a:lstStyle/>
          <a:p>
            <a:fld id="{4A1D1A23-61C0-473B-8682-914DF754B308}"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14</a:t>
            </a:fld>
            <a:endParaRPr lang="en-US" altLang="zh-CN" dirty="0"/>
          </a:p>
        </p:txBody>
      </p:sp>
      <p:sp>
        <p:nvSpPr>
          <p:cNvPr id="8" name="TextBox 7"/>
          <p:cNvSpPr txBox="1"/>
          <p:nvPr/>
        </p:nvSpPr>
        <p:spPr>
          <a:xfrm>
            <a:off x="5562600" y="1828800"/>
            <a:ext cx="3352800" cy="193899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b="1" dirty="0" smtClean="0">
                <a:solidFill>
                  <a:srgbClr val="7030A0"/>
                </a:solidFill>
              </a:rPr>
              <a:t>密码技术是信息安全的主要手段之一，但绝不是确保信息安全的唯一技术，也不能解决信息安全中的所有问题</a:t>
            </a:r>
            <a:endParaRPr lang="zh-CN" altLang="en-US" sz="2400" b="1" dirty="0">
              <a:solidFill>
                <a:srgbClr val="7030A0"/>
              </a:solidFill>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a:t>
            </a:r>
            <a:r>
              <a:rPr lang="zh-CN" altLang="en-US" dirty="0" smtClean="0"/>
              <a:t>码学与</a:t>
            </a:r>
            <a:r>
              <a:rPr lang="zh-CN" altLang="en-US" dirty="0"/>
              <a:t>信息</a:t>
            </a:r>
            <a:r>
              <a:rPr lang="zh-CN" altLang="en-US" dirty="0" smtClean="0"/>
              <a:t>安全</a:t>
            </a:r>
            <a:endParaRPr lang="zh-CN" altLang="en-US" dirty="0"/>
          </a:p>
        </p:txBody>
      </p:sp>
      <p:sp>
        <p:nvSpPr>
          <p:cNvPr id="3" name="内容占位符 2"/>
          <p:cNvSpPr>
            <a:spLocks noGrp="1"/>
          </p:cNvSpPr>
          <p:nvPr>
            <p:ph idx="1"/>
          </p:nvPr>
        </p:nvSpPr>
        <p:spPr>
          <a:xfrm>
            <a:off x="423530" y="1577181"/>
            <a:ext cx="8229600" cy="4495800"/>
          </a:xfrm>
        </p:spPr>
        <p:txBody>
          <a:bodyPr/>
          <a:lstStyle/>
          <a:p>
            <a:pPr lvl="0">
              <a:lnSpc>
                <a:spcPct val="140000"/>
              </a:lnSpc>
            </a:pPr>
            <a:r>
              <a:rPr lang="zh-CN" altLang="en-US" b="1" dirty="0" smtClean="0">
                <a:latin typeface="宋体" panose="02010600030101010101" pitchFamily="2" charset="-122"/>
              </a:rPr>
              <a:t>密码学是保障信息安全的核心</a:t>
            </a:r>
            <a:endParaRPr lang="en-US" altLang="zh-CN" b="1" dirty="0" smtClean="0">
              <a:latin typeface="宋体" panose="02010600030101010101" pitchFamily="2" charset="-122"/>
            </a:endParaRPr>
          </a:p>
          <a:p>
            <a:pPr lvl="1">
              <a:lnSpc>
                <a:spcPct val="140000"/>
              </a:lnSpc>
            </a:pPr>
            <a:r>
              <a:rPr lang="zh-CN" altLang="en-US" b="1" dirty="0" smtClean="0">
                <a:latin typeface="宋体" panose="02010600030101010101" pitchFamily="2" charset="-122"/>
              </a:rPr>
              <a:t>密</a:t>
            </a:r>
            <a:r>
              <a:rPr lang="zh-CN" altLang="en-US" b="1" dirty="0">
                <a:latin typeface="宋体" panose="02010600030101010101" pitchFamily="2" charset="-122"/>
              </a:rPr>
              <a:t>码学是对与信息安全各方面</a:t>
            </a:r>
            <a:r>
              <a:rPr lang="zh-CN" altLang="en-US" b="1" dirty="0" smtClean="0">
                <a:latin typeface="宋体" panose="02010600030101010101" pitchFamily="2" charset="-122"/>
              </a:rPr>
              <a:t>（如</a:t>
            </a:r>
            <a:r>
              <a:rPr lang="zh-CN" altLang="en-US" b="1" dirty="0">
                <a:latin typeface="宋体" panose="02010600030101010101" pitchFamily="2" charset="-122"/>
              </a:rPr>
              <a:t>机密性、完整性、认证性和不可否认性）有关的数学技术的</a:t>
            </a:r>
            <a:r>
              <a:rPr lang="zh-CN" altLang="en-US" b="1" dirty="0" smtClean="0">
                <a:latin typeface="宋体" panose="02010600030101010101" pitchFamily="2" charset="-122"/>
              </a:rPr>
              <a:t>研究</a:t>
            </a:r>
            <a:endParaRPr lang="zh-CN" altLang="en-US" sz="2800" b="1" dirty="0">
              <a:latin typeface="宋体" panose="02010600030101010101" pitchFamily="2" charset="-122"/>
            </a:endParaRPr>
          </a:p>
          <a:p>
            <a:pPr lvl="0">
              <a:lnSpc>
                <a:spcPct val="140000"/>
              </a:lnSpc>
            </a:pPr>
            <a:r>
              <a:rPr lang="zh-CN" altLang="en-US" b="1" dirty="0">
                <a:latin typeface="宋体" panose="02010600030101010101" pitchFamily="2" charset="-122"/>
              </a:rPr>
              <a:t>密码学不是提供信息安全的惟一方式，它更多地只是一套技术，是保护信息安全的主要手段</a:t>
            </a:r>
            <a:r>
              <a:rPr lang="zh-CN" altLang="en-US" b="1" dirty="0" smtClean="0">
                <a:latin typeface="宋体" panose="02010600030101010101" pitchFamily="2" charset="-122"/>
              </a:rPr>
              <a:t>之一</a:t>
            </a:r>
            <a:endParaRPr lang="zh-CN" altLang="en-US" b="1" dirty="0">
              <a:latin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fld id="{70557060-0FE6-4C91-9923-C91A76FA3CB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15</a:t>
            </a:fld>
            <a:endParaRPr lang="en-US" altLang="zh-CN" dirty="0"/>
          </a:p>
        </p:txBody>
      </p:sp>
      <p:sp>
        <p:nvSpPr>
          <p:cNvPr id="7" name="圆角矩形 6"/>
          <p:cNvSpPr/>
          <p:nvPr/>
        </p:nvSpPr>
        <p:spPr bwMode="auto">
          <a:xfrm>
            <a:off x="1447800" y="5257800"/>
            <a:ext cx="5791200" cy="6096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Arial" charset="0"/>
                <a:ea typeface="宋体" pitchFamily="2" charset="-122"/>
              </a:rPr>
              <a:t>信息安全三分靠技术，七分靠管理</a:t>
            </a:r>
          </a:p>
        </p:txBody>
      </p:sp>
    </p:spTree>
    <p:extLst>
      <p:ext uri="{BB962C8B-B14F-4D97-AF65-F5344CB8AC3E}">
        <p14:creationId xmlns:p14="http://schemas.microsoft.com/office/powerpoint/2010/main" val="3813077381"/>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403400"/>
            <a:ext cx="5543550" cy="359073"/>
          </a:xfrm>
          <a:prstGeom prst="rect">
            <a:avLst/>
          </a:prstGeom>
        </p:spPr>
        <p:txBody>
          <a:bodyPr vert="horz" wrap="square" lIns="0" tIns="0" rIns="0" bIns="0" numCol="1" rtlCol="0" anchor="ctr" anchorCtr="0" compatLnSpc="1">
            <a:prstTxWarp prst="textNoShape">
              <a:avLst/>
            </a:prstTxWarp>
            <a:spAutoFit/>
          </a:bodyPr>
          <a:lstStyle/>
          <a:p>
            <a:pPr marL="9525">
              <a:lnSpc>
                <a:spcPts val="2813"/>
              </a:lnSpc>
            </a:pPr>
            <a:r>
              <a:rPr spc="4" dirty="0"/>
              <a:t>密码</a:t>
            </a:r>
            <a:r>
              <a:rPr dirty="0"/>
              <a:t>学</a:t>
            </a:r>
            <a:r>
              <a:rPr spc="4" dirty="0"/>
              <a:t>在信</a:t>
            </a:r>
            <a:r>
              <a:rPr dirty="0"/>
              <a:t>息</a:t>
            </a:r>
            <a:r>
              <a:rPr spc="4" dirty="0"/>
              <a:t>安全</a:t>
            </a:r>
            <a:r>
              <a:rPr dirty="0"/>
              <a:t>中</a:t>
            </a:r>
            <a:r>
              <a:rPr spc="4" dirty="0"/>
              <a:t>的地</a:t>
            </a:r>
            <a:r>
              <a:rPr dirty="0"/>
              <a:t>位</a:t>
            </a:r>
          </a:p>
        </p:txBody>
      </p:sp>
      <p:sp>
        <p:nvSpPr>
          <p:cNvPr id="3" name="object 3"/>
          <p:cNvSpPr/>
          <p:nvPr/>
        </p:nvSpPr>
        <p:spPr>
          <a:xfrm>
            <a:off x="1177289" y="1771612"/>
            <a:ext cx="6678027" cy="3659846"/>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518602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half" idx="2"/>
          </p:nvPr>
        </p:nvSpPr>
        <p:spPr/>
        <p:txBody>
          <a:bodyPr/>
          <a:lstStyle/>
          <a:p>
            <a:fld id="{F09CBCD8-EAEB-402C-83BC-58A52F1389DC}" type="datetime1">
              <a:rPr lang="zh-CN" altLang="en-US" smtClean="0"/>
              <a:pPr/>
              <a:t>2020/11/16</a:t>
            </a:fld>
            <a:endParaRPr lang="en-US" altLang="zh-CN" dirty="0"/>
          </a:p>
        </p:txBody>
      </p:sp>
      <p:sp>
        <p:nvSpPr>
          <p:cNvPr id="5" name="Rectangle 5"/>
          <p:cNvSpPr>
            <a:spLocks noGrp="1" noChangeArrowheads="1"/>
          </p:cNvSpPr>
          <p:nvPr>
            <p:ph type="ftr" sz="quarter" idx="3"/>
          </p:nvPr>
        </p:nvSpPr>
        <p:spPr/>
        <p:txBody>
          <a:bodyPr/>
          <a:lstStyle/>
          <a:p>
            <a:r>
              <a:rPr lang="en-US" altLang="zh-CN" smtClean="0"/>
              <a:t>is.cumt.edu.cn</a:t>
            </a:r>
            <a:endParaRPr lang="en-US" altLang="zh-CN" dirty="0"/>
          </a:p>
        </p:txBody>
      </p:sp>
      <p:sp>
        <p:nvSpPr>
          <p:cNvPr id="6" name="Rectangle 6"/>
          <p:cNvSpPr>
            <a:spLocks noGrp="1" noChangeArrowheads="1"/>
          </p:cNvSpPr>
          <p:nvPr>
            <p:ph type="sldNum" sz="quarter" idx="4"/>
          </p:nvPr>
        </p:nvSpPr>
        <p:spPr/>
        <p:txBody>
          <a:bodyPr/>
          <a:lstStyle/>
          <a:p>
            <a:fld id="{06DC8465-6F85-4FBA-A983-637EFDF219C9}" type="slidenum">
              <a:rPr lang="zh-CN" altLang="en-US"/>
              <a:pPr/>
              <a:t>17</a:t>
            </a:fld>
            <a:endParaRPr lang="en-US" altLang="zh-CN" dirty="0"/>
          </a:p>
        </p:txBody>
      </p:sp>
      <p:sp>
        <p:nvSpPr>
          <p:cNvPr id="2050" name="Rectangle 2"/>
          <p:cNvSpPr>
            <a:spLocks noGrp="1" noChangeArrowheads="1"/>
          </p:cNvSpPr>
          <p:nvPr>
            <p:ph type="ctrTitle"/>
          </p:nvPr>
        </p:nvSpPr>
        <p:spPr/>
        <p:txBody>
          <a:bodyPr/>
          <a:lstStyle/>
          <a:p>
            <a:r>
              <a:rPr lang="zh-CN" altLang="en-US" sz="5600" dirty="0" smtClean="0">
                <a:solidFill>
                  <a:srgbClr val="FFFF00"/>
                </a:solidFill>
                <a:latin typeface="华文隶书" pitchFamily="2" charset="-122"/>
                <a:ea typeface="华文隶书" pitchFamily="2" charset="-122"/>
              </a:rPr>
              <a:t>第</a:t>
            </a:r>
            <a:r>
              <a:rPr lang="en-US" altLang="zh-CN" sz="5600" dirty="0" smtClean="0">
                <a:solidFill>
                  <a:srgbClr val="FFFF00"/>
                </a:solidFill>
                <a:latin typeface="华文隶书" pitchFamily="2" charset="-122"/>
                <a:ea typeface="华文隶书" pitchFamily="2" charset="-122"/>
              </a:rPr>
              <a:t>1</a:t>
            </a:r>
            <a:r>
              <a:rPr lang="zh-CN" altLang="en-US" sz="5600" dirty="0" smtClean="0">
                <a:solidFill>
                  <a:srgbClr val="FFFF00"/>
                </a:solidFill>
                <a:latin typeface="华文隶书" pitchFamily="2" charset="-122"/>
                <a:ea typeface="华文隶书" pitchFamily="2" charset="-122"/>
              </a:rPr>
              <a:t>章：密码学概述</a:t>
            </a:r>
            <a:endParaRPr lang="zh-CN" altLang="en-US" sz="5600" dirty="0">
              <a:solidFill>
                <a:srgbClr val="FFFF00"/>
              </a:solidFill>
              <a:latin typeface="华文隶书" pitchFamily="2" charset="-122"/>
              <a:ea typeface="华文隶书"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3"/>
          <p:cNvSpPr>
            <a:spLocks noGrp="1"/>
          </p:cNvSpPr>
          <p:nvPr>
            <p:ph type="dt" sz="half" idx="10"/>
          </p:nvPr>
        </p:nvSpPr>
        <p:spPr/>
        <p:txBody>
          <a:bodyPr/>
          <a:lstStyle/>
          <a:p>
            <a:fld id="{C2A2B371-66C9-488E-9194-E358DA9907A4}" type="datetime1">
              <a:rPr lang="zh-CN" altLang="en-US" smtClean="0"/>
              <a:pPr/>
              <a:t>2020/11/16</a:t>
            </a:fld>
            <a:endParaRPr lang="en-US" altLang="zh-CN" dirty="0"/>
          </a:p>
        </p:txBody>
      </p:sp>
      <p:sp>
        <p:nvSpPr>
          <p:cNvPr id="32" name="页脚占位符 4"/>
          <p:cNvSpPr>
            <a:spLocks noGrp="1"/>
          </p:cNvSpPr>
          <p:nvPr>
            <p:ph type="ftr" sz="quarter" idx="11"/>
          </p:nvPr>
        </p:nvSpPr>
        <p:spPr/>
        <p:txBody>
          <a:bodyPr/>
          <a:lstStyle/>
          <a:p>
            <a:r>
              <a:rPr lang="en-US" altLang="zh-CN" smtClean="0"/>
              <a:t>is.cumt.edu.cn</a:t>
            </a:r>
            <a:endParaRPr lang="en-US" altLang="zh-CN" dirty="0"/>
          </a:p>
        </p:txBody>
      </p:sp>
      <p:sp>
        <p:nvSpPr>
          <p:cNvPr id="33" name="灯片编号占位符 5"/>
          <p:cNvSpPr>
            <a:spLocks noGrp="1"/>
          </p:cNvSpPr>
          <p:nvPr>
            <p:ph type="sldNum" sz="quarter" idx="12"/>
          </p:nvPr>
        </p:nvSpPr>
        <p:spPr/>
        <p:txBody>
          <a:bodyPr/>
          <a:lstStyle/>
          <a:p>
            <a:fld id="{EC1226F6-1BE5-4943-8E3E-F3516FB7B088}" type="slidenum">
              <a:rPr lang="en-US" altLang="zh-CN"/>
              <a:pPr/>
              <a:t>18</a:t>
            </a:fld>
            <a:endParaRPr lang="en-US" altLang="zh-CN" dirty="0"/>
          </a:p>
        </p:txBody>
      </p:sp>
      <p:sp>
        <p:nvSpPr>
          <p:cNvPr id="40962" name="Rectangle 2"/>
          <p:cNvSpPr>
            <a:spLocks noGrp="1" noChangeArrowheads="1"/>
          </p:cNvSpPr>
          <p:nvPr>
            <p:ph type="title"/>
          </p:nvPr>
        </p:nvSpPr>
        <p:spPr/>
        <p:txBody>
          <a:bodyPr/>
          <a:lstStyle/>
          <a:p>
            <a:r>
              <a:rPr lang="zh-CN" altLang="en-US" sz="4000">
                <a:ea typeface="宋体" pitchFamily="2" charset="-122"/>
              </a:rPr>
              <a:t>主要内容</a:t>
            </a:r>
            <a:endParaRPr lang="zh-CN" altLang="en-US" sz="2400">
              <a:solidFill>
                <a:schemeClr val="accent1"/>
              </a:solidFill>
              <a:ea typeface="宋体" pitchFamily="2" charset="-122"/>
            </a:endParaRPr>
          </a:p>
        </p:txBody>
      </p:sp>
      <p:grpSp>
        <p:nvGrpSpPr>
          <p:cNvPr id="40963" name="Group 3"/>
          <p:cNvGrpSpPr>
            <a:grpSpLocks/>
          </p:cNvGrpSpPr>
          <p:nvPr/>
        </p:nvGrpSpPr>
        <p:grpSpPr bwMode="auto">
          <a:xfrm>
            <a:off x="1828800" y="175260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67" name="Group 7"/>
          <p:cNvGrpSpPr>
            <a:grpSpLocks/>
          </p:cNvGrpSpPr>
          <p:nvPr/>
        </p:nvGrpSpPr>
        <p:grpSpPr bwMode="auto">
          <a:xfrm>
            <a:off x="1828800" y="2667000"/>
            <a:ext cx="762000" cy="665162"/>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71" name="Line 11"/>
          <p:cNvSpPr>
            <a:spLocks noChangeShapeType="1"/>
          </p:cNvSpPr>
          <p:nvPr/>
        </p:nvSpPr>
        <p:spPr bwMode="auto">
          <a:xfrm>
            <a:off x="2438400" y="23622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2" name="Text Box 12"/>
          <p:cNvSpPr txBox="1">
            <a:spLocks noChangeArrowheads="1"/>
          </p:cNvSpPr>
          <p:nvPr/>
        </p:nvSpPr>
        <p:spPr bwMode="auto">
          <a:xfrm>
            <a:off x="2667000" y="1828800"/>
            <a:ext cx="2031325"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密码学发展史</a:t>
            </a:r>
            <a:endParaRPr lang="en-US" altLang="zh-CN" sz="2400" dirty="0"/>
          </a:p>
        </p:txBody>
      </p:sp>
      <p:sp>
        <p:nvSpPr>
          <p:cNvPr id="40973" name="Text Box 13"/>
          <p:cNvSpPr txBox="1">
            <a:spLocks noChangeArrowheads="1"/>
          </p:cNvSpPr>
          <p:nvPr/>
        </p:nvSpPr>
        <p:spPr bwMode="gray">
          <a:xfrm>
            <a:off x="2025650" y="18510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1</a:t>
            </a:r>
          </a:p>
        </p:txBody>
      </p:sp>
      <p:sp>
        <p:nvSpPr>
          <p:cNvPr id="40974" name="Line 14"/>
          <p:cNvSpPr>
            <a:spLocks noChangeShapeType="1"/>
          </p:cNvSpPr>
          <p:nvPr/>
        </p:nvSpPr>
        <p:spPr bwMode="auto">
          <a:xfrm>
            <a:off x="2438400" y="3276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75" name="Text Box 15"/>
          <p:cNvSpPr txBox="1">
            <a:spLocks noChangeArrowheads="1"/>
          </p:cNvSpPr>
          <p:nvPr/>
        </p:nvSpPr>
        <p:spPr bwMode="auto">
          <a:xfrm>
            <a:off x="2667000" y="2743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密码学的基本概念</a:t>
            </a:r>
            <a:endParaRPr lang="en-US" altLang="zh-CN" sz="2400" dirty="0"/>
          </a:p>
        </p:txBody>
      </p:sp>
      <p:sp>
        <p:nvSpPr>
          <p:cNvPr id="40976" name="Text Box 16"/>
          <p:cNvSpPr txBox="1">
            <a:spLocks noChangeArrowheads="1"/>
          </p:cNvSpPr>
          <p:nvPr/>
        </p:nvSpPr>
        <p:spPr bwMode="gray">
          <a:xfrm>
            <a:off x="2025650" y="2765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2</a:t>
            </a:r>
          </a:p>
        </p:txBody>
      </p:sp>
      <p:grpSp>
        <p:nvGrpSpPr>
          <p:cNvPr id="40977" name="Group 17"/>
          <p:cNvGrpSpPr>
            <a:grpSpLocks/>
          </p:cNvGrpSpPr>
          <p:nvPr/>
        </p:nvGrpSpPr>
        <p:grpSpPr bwMode="auto">
          <a:xfrm>
            <a:off x="1828800" y="3559175"/>
            <a:ext cx="762000" cy="665162"/>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grpSp>
        <p:nvGrpSpPr>
          <p:cNvPr id="40981" name="Group 21"/>
          <p:cNvGrpSpPr>
            <a:grpSpLocks/>
          </p:cNvGrpSpPr>
          <p:nvPr/>
        </p:nvGrpSpPr>
        <p:grpSpPr bwMode="auto">
          <a:xfrm>
            <a:off x="1828800" y="4473575"/>
            <a:ext cx="762000" cy="665162"/>
            <a:chOff x="3174" y="2656"/>
            <a:chExt cx="1549" cy="1351"/>
          </a:xfrm>
        </p:grpSpPr>
        <p:sp>
          <p:nvSpPr>
            <p:cNvPr id="409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09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09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zh-CN" altLang="en-US"/>
            </a:p>
          </p:txBody>
        </p:sp>
      </p:grpSp>
      <p:sp>
        <p:nvSpPr>
          <p:cNvPr id="40985" name="Line 25"/>
          <p:cNvSpPr>
            <a:spLocks noChangeShapeType="1"/>
          </p:cNvSpPr>
          <p:nvPr/>
        </p:nvSpPr>
        <p:spPr bwMode="auto">
          <a:xfrm>
            <a:off x="2438400" y="4168775"/>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6" name="Text Box 26"/>
          <p:cNvSpPr txBox="1">
            <a:spLocks noChangeArrowheads="1"/>
          </p:cNvSpPr>
          <p:nvPr/>
        </p:nvSpPr>
        <p:spPr bwMode="auto">
          <a:xfrm>
            <a:off x="2667000" y="3635375"/>
            <a:ext cx="1415772"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密码体制</a:t>
            </a:r>
            <a:endParaRPr lang="en-US" altLang="zh-CN" sz="2400" dirty="0"/>
          </a:p>
        </p:txBody>
      </p:sp>
      <p:sp>
        <p:nvSpPr>
          <p:cNvPr id="40987" name="Text Box 27"/>
          <p:cNvSpPr txBox="1">
            <a:spLocks noChangeArrowheads="1"/>
          </p:cNvSpPr>
          <p:nvPr/>
        </p:nvSpPr>
        <p:spPr bwMode="gray">
          <a:xfrm>
            <a:off x="2025650" y="36576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3</a:t>
            </a:r>
          </a:p>
        </p:txBody>
      </p:sp>
      <p:sp>
        <p:nvSpPr>
          <p:cNvPr id="40988" name="Line 28"/>
          <p:cNvSpPr>
            <a:spLocks noChangeShapeType="1"/>
          </p:cNvSpPr>
          <p:nvPr/>
        </p:nvSpPr>
        <p:spPr bwMode="auto">
          <a:xfrm>
            <a:off x="2438400" y="51054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40989" name="Text Box 29"/>
          <p:cNvSpPr txBox="1">
            <a:spLocks noChangeArrowheads="1"/>
          </p:cNvSpPr>
          <p:nvPr/>
        </p:nvSpPr>
        <p:spPr bwMode="auto">
          <a:xfrm>
            <a:off x="2667000" y="4549775"/>
            <a:ext cx="1415772"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密码分析</a:t>
            </a:r>
            <a:endParaRPr lang="en-US" altLang="zh-CN" sz="2400" dirty="0"/>
          </a:p>
        </p:txBody>
      </p:sp>
      <p:sp>
        <p:nvSpPr>
          <p:cNvPr id="40990" name="Text Box 30"/>
          <p:cNvSpPr txBox="1">
            <a:spLocks noChangeArrowheads="1"/>
          </p:cNvSpPr>
          <p:nvPr/>
        </p:nvSpPr>
        <p:spPr bwMode="gray">
          <a:xfrm>
            <a:off x="2025650" y="4572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a:solidFill>
                  <a:schemeClr val="bg1"/>
                </a:solidFill>
              </a:rPr>
              <a:t>4</a:t>
            </a:r>
          </a:p>
        </p:txBody>
      </p:sp>
      <p:sp>
        <p:nvSpPr>
          <p:cNvPr id="38" name="Line 28"/>
          <p:cNvSpPr>
            <a:spLocks noChangeShapeType="1"/>
          </p:cNvSpPr>
          <p:nvPr/>
        </p:nvSpPr>
        <p:spPr bwMode="auto">
          <a:xfrm>
            <a:off x="2438400" y="5943600"/>
            <a:ext cx="4800600" cy="0"/>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39" name="Text Box 29"/>
          <p:cNvSpPr txBox="1">
            <a:spLocks noChangeArrowheads="1"/>
          </p:cNvSpPr>
          <p:nvPr/>
        </p:nvSpPr>
        <p:spPr bwMode="auto">
          <a:xfrm>
            <a:off x="2667000" y="5410200"/>
            <a:ext cx="2646878" cy="461665"/>
          </a:xfrm>
          <a:prstGeom prst="rect">
            <a:avLst/>
          </a:prstGeom>
          <a:noFill/>
          <a:ln w="9525" algn="ctr">
            <a:noFill/>
            <a:miter lim="800000"/>
            <a:headEnd/>
            <a:tailEnd/>
          </a:ln>
          <a:effectLst/>
        </p:spPr>
        <p:txBody>
          <a:bodyPr wrap="none">
            <a:spAutoFit/>
          </a:bodyPr>
          <a:lstStyle/>
          <a:p>
            <a:pPr eaLnBrk="0" hangingPunct="0"/>
            <a:r>
              <a:rPr lang="zh-CN" altLang="en-US" sz="2400" dirty="0" smtClean="0"/>
              <a:t>密码体制的安全性</a:t>
            </a:r>
            <a:endParaRPr lang="en-US" altLang="zh-CN" sz="2400" dirty="0"/>
          </a:p>
        </p:txBody>
      </p:sp>
      <p:sp>
        <p:nvSpPr>
          <p:cNvPr id="40" name="Text Box 30"/>
          <p:cNvSpPr txBox="1">
            <a:spLocks noChangeArrowheads="1"/>
          </p:cNvSpPr>
          <p:nvPr/>
        </p:nvSpPr>
        <p:spPr bwMode="gray">
          <a:xfrm>
            <a:off x="2025650" y="5432425"/>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5</a:t>
            </a:r>
            <a:endParaRPr lang="en-US" altLang="zh-CN" sz="2400" b="1" dirty="0">
              <a:solidFill>
                <a:schemeClr val="bg1"/>
              </a:solidFill>
            </a:endParaRPr>
          </a:p>
        </p:txBody>
      </p:sp>
      <p:grpSp>
        <p:nvGrpSpPr>
          <p:cNvPr id="41" name="Group 17"/>
          <p:cNvGrpSpPr>
            <a:grpSpLocks/>
          </p:cNvGrpSpPr>
          <p:nvPr/>
        </p:nvGrpSpPr>
        <p:grpSpPr bwMode="auto">
          <a:xfrm>
            <a:off x="1828800" y="5257800"/>
            <a:ext cx="762000" cy="665162"/>
            <a:chOff x="1110" y="2656"/>
            <a:chExt cx="1549" cy="1351"/>
          </a:xfrm>
        </p:grpSpPr>
        <p:sp>
          <p:nvSpPr>
            <p:cNvPr id="4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zh-CN" altLang="en-US"/>
            </a:p>
          </p:txBody>
        </p:sp>
        <p:sp>
          <p:nvSpPr>
            <p:cNvPr id="4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zh-CN" altLang="en-US"/>
            </a:p>
          </p:txBody>
        </p:sp>
        <p:sp>
          <p:nvSpPr>
            <p:cNvPr id="4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headEnd/>
              <a:tailEnd/>
            </a:ln>
            <a:effectLst/>
          </p:spPr>
          <p:txBody>
            <a:bodyPr wrap="none" anchor="ctr"/>
            <a:lstStyle/>
            <a:p>
              <a:endParaRPr lang="zh-CN" altLang="en-US"/>
            </a:p>
          </p:txBody>
        </p:sp>
      </p:grpSp>
      <p:sp>
        <p:nvSpPr>
          <p:cNvPr id="45" name="Text Box 30"/>
          <p:cNvSpPr txBox="1">
            <a:spLocks noChangeArrowheads="1"/>
          </p:cNvSpPr>
          <p:nvPr/>
        </p:nvSpPr>
        <p:spPr bwMode="gray">
          <a:xfrm>
            <a:off x="2057400" y="533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dirty="0" smtClean="0">
                <a:solidFill>
                  <a:schemeClr val="bg1"/>
                </a:solidFill>
              </a:rPr>
              <a:t>5</a:t>
            </a:r>
            <a:endParaRPr lang="en-US" altLang="zh-CN" sz="2400" b="1" dirty="0">
              <a:solidFill>
                <a:schemeClr val="bg1"/>
              </a:solidFill>
            </a:endParaRPr>
          </a:p>
        </p:txBody>
      </p:sp>
    </p:spTree>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历史上促进密码学发展的因素是什么？？</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19</a:t>
            </a:fld>
            <a:endParaRPr lang="en-US" altLang="zh-CN" dirty="0"/>
          </a:p>
        </p:txBody>
      </p:sp>
    </p:spTree>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 </a:t>
            </a:r>
            <a:r>
              <a:rPr lang="en-US" altLang="zh-CN" dirty="0" smtClean="0"/>
              <a:t>&amp; </a:t>
            </a:r>
            <a:r>
              <a:rPr lang="zh-CN" altLang="en-US" dirty="0" smtClean="0"/>
              <a:t>考核</a:t>
            </a:r>
            <a:endParaRPr lang="zh-CN" altLang="en-US" dirty="0"/>
          </a:p>
        </p:txBody>
      </p:sp>
      <p:sp>
        <p:nvSpPr>
          <p:cNvPr id="3" name="内容占位符 2"/>
          <p:cNvSpPr>
            <a:spLocks noGrp="1"/>
          </p:cNvSpPr>
          <p:nvPr>
            <p:ph idx="1"/>
          </p:nvPr>
        </p:nvSpPr>
        <p:spPr>
          <a:xfrm>
            <a:off x="228600" y="1676400"/>
            <a:ext cx="8610600" cy="4495800"/>
          </a:xfrm>
        </p:spPr>
        <p:txBody>
          <a:bodyPr/>
          <a:lstStyle/>
          <a:p>
            <a:r>
              <a:rPr lang="zh-CN" altLang="en-US" dirty="0">
                <a:solidFill>
                  <a:srgbClr val="FF0000"/>
                </a:solidFill>
              </a:rPr>
              <a:t>教材</a:t>
            </a:r>
            <a:r>
              <a:rPr lang="zh-CN" altLang="en-US" b="1" dirty="0" smtClean="0">
                <a:solidFill>
                  <a:srgbClr val="FF0000"/>
                </a:solidFill>
              </a:rPr>
              <a:t>：</a:t>
            </a:r>
            <a:endParaRPr lang="en-US" altLang="zh-CN" b="1" dirty="0" smtClean="0">
              <a:solidFill>
                <a:srgbClr val="FF0000"/>
              </a:solidFill>
            </a:endParaRPr>
          </a:p>
          <a:p>
            <a:pPr lvl="1"/>
            <a:r>
              <a:rPr lang="zh-CN" altLang="en-US" b="1" dirty="0" smtClean="0">
                <a:solidFill>
                  <a:srgbClr val="FF0000"/>
                </a:solidFill>
              </a:rPr>
              <a:t>现代</a:t>
            </a:r>
            <a:r>
              <a:rPr lang="zh-CN" altLang="en-US" b="1" dirty="0">
                <a:solidFill>
                  <a:srgbClr val="FF0000"/>
                </a:solidFill>
              </a:rPr>
              <a:t>密码学教程（第</a:t>
            </a:r>
            <a:r>
              <a:rPr lang="en-US" altLang="zh-CN" b="1" dirty="0">
                <a:solidFill>
                  <a:srgbClr val="FF0000"/>
                </a:solidFill>
              </a:rPr>
              <a:t>2</a:t>
            </a:r>
            <a:r>
              <a:rPr lang="zh-CN" altLang="en-US" b="1" dirty="0">
                <a:solidFill>
                  <a:srgbClr val="FF0000"/>
                </a:solidFill>
              </a:rPr>
              <a:t>版</a:t>
            </a:r>
            <a:r>
              <a:rPr lang="zh-CN" altLang="en-US" b="1" dirty="0" smtClean="0">
                <a:solidFill>
                  <a:srgbClr val="FF0000"/>
                </a:solidFill>
              </a:rPr>
              <a:t>），</a:t>
            </a:r>
            <a:r>
              <a:rPr lang="zh-CN" altLang="en-US" dirty="0" smtClean="0"/>
              <a:t>谷利泽</a:t>
            </a:r>
            <a:r>
              <a:rPr lang="zh-CN" altLang="en-US" dirty="0"/>
              <a:t>，郑世慧，杨义</a:t>
            </a:r>
            <a:r>
              <a:rPr lang="zh-CN" altLang="en-US" dirty="0" smtClean="0"/>
              <a:t>先 编著，北京邮电大学出版社</a:t>
            </a:r>
            <a:endParaRPr lang="en-US" altLang="zh-CN" dirty="0" smtClean="0"/>
          </a:p>
          <a:p>
            <a:pPr lvl="1"/>
            <a:r>
              <a:rPr lang="zh-CN" altLang="en-US" b="1" dirty="0" smtClean="0">
                <a:solidFill>
                  <a:srgbClr val="FF0000"/>
                </a:solidFill>
              </a:rPr>
              <a:t>应</a:t>
            </a:r>
            <a:r>
              <a:rPr lang="zh-CN" altLang="en-US" b="1" dirty="0">
                <a:solidFill>
                  <a:srgbClr val="FF0000"/>
                </a:solidFill>
              </a:rPr>
              <a:t>用</a:t>
            </a:r>
            <a:r>
              <a:rPr lang="zh-CN" altLang="en-US" b="1" dirty="0" smtClean="0">
                <a:solidFill>
                  <a:srgbClr val="FF0000"/>
                </a:solidFill>
              </a:rPr>
              <a:t>密码学，</a:t>
            </a:r>
            <a:r>
              <a:rPr lang="zh-CN" altLang="en-US" dirty="0" smtClean="0"/>
              <a:t>林东岱</a:t>
            </a:r>
            <a:r>
              <a:rPr lang="zh-CN" altLang="en-US" dirty="0"/>
              <a:t>，曹天杰 </a:t>
            </a:r>
            <a:r>
              <a:rPr lang="zh-CN" altLang="en-US" dirty="0" smtClean="0"/>
              <a:t>著，</a:t>
            </a:r>
            <a:r>
              <a:rPr lang="zh-CN" altLang="en-US" dirty="0"/>
              <a:t> 科学</a:t>
            </a:r>
            <a:r>
              <a:rPr lang="zh-CN" altLang="en-US" dirty="0" smtClean="0"/>
              <a:t>出版社</a:t>
            </a:r>
            <a:endParaRPr lang="en-US" altLang="zh-CN" dirty="0" smtClean="0"/>
          </a:p>
          <a:p>
            <a:pPr lvl="1"/>
            <a:r>
              <a:rPr lang="zh-CN" altLang="en-US" b="1" dirty="0">
                <a:solidFill>
                  <a:srgbClr val="FF0000"/>
                </a:solidFill>
              </a:rPr>
              <a:t>现</a:t>
            </a:r>
            <a:r>
              <a:rPr lang="zh-CN" altLang="en-US" b="1" dirty="0" smtClean="0">
                <a:solidFill>
                  <a:srgbClr val="FF0000"/>
                </a:solidFill>
              </a:rPr>
              <a:t>代密码学趣味之旅</a:t>
            </a:r>
            <a:r>
              <a:rPr lang="zh-CN" altLang="en-US" dirty="0"/>
              <a:t>，彭长根，金城出版</a:t>
            </a:r>
            <a:r>
              <a:rPr lang="zh-CN" altLang="en-US" dirty="0" smtClean="0"/>
              <a:t>社</a:t>
            </a:r>
            <a:endParaRPr lang="en-US" altLang="zh-CN" dirty="0"/>
          </a:p>
          <a:p>
            <a:pPr lvl="1"/>
            <a:endParaRPr lang="en-US" altLang="zh-CN" dirty="0"/>
          </a:p>
          <a:p>
            <a:r>
              <a:rPr lang="zh-CN" altLang="en-US" b="1" dirty="0">
                <a:solidFill>
                  <a:srgbClr val="FF0000"/>
                </a:solidFill>
              </a:rPr>
              <a:t>考核</a:t>
            </a:r>
            <a:r>
              <a:rPr lang="zh-CN" altLang="en-US" b="1" dirty="0" smtClean="0">
                <a:solidFill>
                  <a:srgbClr val="FF0000"/>
                </a:solidFill>
              </a:rPr>
              <a:t>：</a:t>
            </a:r>
            <a:endParaRPr lang="en-US" altLang="zh-CN" b="1" dirty="0" smtClean="0">
              <a:solidFill>
                <a:srgbClr val="FF0000"/>
              </a:solidFill>
            </a:endParaRPr>
          </a:p>
          <a:p>
            <a:pPr marL="857250" lvl="1" indent="-457200" algn="just">
              <a:spcBef>
                <a:spcPct val="0"/>
              </a:spcBef>
              <a:defRPr/>
            </a:pPr>
            <a:r>
              <a:rPr lang="zh-CN" altLang="en-US" sz="3200" dirty="0" smtClean="0">
                <a:solidFill>
                  <a:schemeClr val="tx2"/>
                </a:solidFill>
              </a:rPr>
              <a:t>考试（</a:t>
            </a:r>
            <a:r>
              <a:rPr lang="en-US" altLang="zh-CN" sz="3200" dirty="0">
                <a:solidFill>
                  <a:schemeClr val="tx2"/>
                </a:solidFill>
              </a:rPr>
              <a:t>70</a:t>
            </a:r>
            <a:r>
              <a:rPr lang="en-US" altLang="zh-CN" sz="3200" dirty="0" smtClean="0">
                <a:solidFill>
                  <a:schemeClr val="tx2"/>
                </a:solidFill>
              </a:rPr>
              <a:t>%</a:t>
            </a:r>
            <a:r>
              <a:rPr lang="zh-CN" altLang="en-US" sz="3200" dirty="0" smtClean="0">
                <a:solidFill>
                  <a:schemeClr val="tx2"/>
                </a:solidFill>
              </a:rPr>
              <a:t>）</a:t>
            </a:r>
            <a:r>
              <a:rPr lang="en-US" altLang="zh-CN" sz="3200" dirty="0" smtClean="0">
                <a:solidFill>
                  <a:schemeClr val="tx2"/>
                </a:solidFill>
              </a:rPr>
              <a:t>+</a:t>
            </a:r>
            <a:r>
              <a:rPr lang="zh-CN" altLang="en-US" sz="3200" dirty="0">
                <a:solidFill>
                  <a:schemeClr val="tx2"/>
                </a:solidFill>
              </a:rPr>
              <a:t> </a:t>
            </a:r>
            <a:r>
              <a:rPr lang="zh-CN" altLang="en-US" sz="3200" dirty="0" smtClean="0">
                <a:solidFill>
                  <a:schemeClr val="tx2"/>
                </a:solidFill>
              </a:rPr>
              <a:t>平时（</a:t>
            </a:r>
            <a:r>
              <a:rPr lang="en-US" altLang="zh-CN" sz="3200" dirty="0" smtClean="0">
                <a:solidFill>
                  <a:schemeClr val="tx2"/>
                </a:solidFill>
              </a:rPr>
              <a:t>30</a:t>
            </a:r>
            <a:r>
              <a:rPr lang="en-US" altLang="zh-CN" sz="3200" dirty="0">
                <a:solidFill>
                  <a:schemeClr val="tx2"/>
                </a:solidFill>
              </a:rPr>
              <a:t>%</a:t>
            </a:r>
            <a:r>
              <a:rPr lang="zh-CN" altLang="en-US" sz="3200" dirty="0">
                <a:solidFill>
                  <a:schemeClr val="tx2"/>
                </a:solidFill>
              </a:rPr>
              <a:t>）</a:t>
            </a:r>
          </a:p>
          <a:p>
            <a:pPr lvl="1"/>
            <a:endParaRPr lang="zh-CN" altLang="en-US" b="1" dirty="0">
              <a:solidFill>
                <a:srgbClr val="FF0000"/>
              </a:solidFill>
            </a:endParaRPr>
          </a:p>
        </p:txBody>
      </p:sp>
      <p:sp>
        <p:nvSpPr>
          <p:cNvPr id="4" name="日期占位符 3"/>
          <p:cNvSpPr>
            <a:spLocks noGrp="1"/>
          </p:cNvSpPr>
          <p:nvPr>
            <p:ph type="dt" sz="half" idx="10"/>
          </p:nvPr>
        </p:nvSpPr>
        <p:spPr/>
        <p:txBody>
          <a:bodyPr/>
          <a:lstStyle/>
          <a:p>
            <a:fld id="{2F733648-8B71-4FDD-AE52-A3CD187E330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dirty="0"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a:t>
            </a:fld>
            <a:endParaRPr lang="en-US" altLang="zh-CN" dirty="0"/>
          </a:p>
        </p:txBody>
      </p:sp>
    </p:spTree>
    <p:extLst>
      <p:ext uri="{BB962C8B-B14F-4D97-AF65-F5344CB8AC3E}">
        <p14:creationId xmlns:p14="http://schemas.microsoft.com/office/powerpoint/2010/main" val="248089024"/>
      </p:ext>
    </p:extLst>
  </p:cSld>
  <p:clrMapOvr>
    <a:masterClrMapping/>
  </p:clrMapOvr>
  <p:transition>
    <p:pull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密码学的发展史</a:t>
            </a:r>
            <a:endParaRPr lang="zh-CN" altLang="en-US" dirty="0"/>
          </a:p>
        </p:txBody>
      </p:sp>
      <p:sp>
        <p:nvSpPr>
          <p:cNvPr id="3" name="内容占位符 2"/>
          <p:cNvSpPr>
            <a:spLocks noGrp="1"/>
          </p:cNvSpPr>
          <p:nvPr>
            <p:ph idx="1"/>
          </p:nvPr>
        </p:nvSpPr>
        <p:spPr>
          <a:xfrm>
            <a:off x="76200" y="1577181"/>
            <a:ext cx="8991600" cy="4495800"/>
          </a:xfrm>
        </p:spPr>
        <p:txBody>
          <a:bodyPr/>
          <a:lstStyle/>
          <a:p>
            <a:r>
              <a:rPr lang="zh-CN" altLang="en-US" b="1" dirty="0">
                <a:solidFill>
                  <a:srgbClr val="0000FF"/>
                </a:solidFill>
                <a:effectLst>
                  <a:outerShdw blurRad="38100" dist="38100" dir="2700000">
                    <a:srgbClr val="C0C0C0"/>
                  </a:outerShdw>
                </a:effectLst>
                <a:latin typeface="Arial" panose="020B0604020202020204" pitchFamily="34" charset="0"/>
              </a:rPr>
              <a:t>密码</a:t>
            </a:r>
            <a:r>
              <a:rPr lang="zh-CN" altLang="en-US" b="1" dirty="0" smtClean="0">
                <a:solidFill>
                  <a:srgbClr val="0000FF"/>
                </a:solidFill>
                <a:effectLst>
                  <a:outerShdw blurRad="38100" dist="38100" dir="2700000">
                    <a:srgbClr val="C0C0C0"/>
                  </a:outerShdw>
                </a:effectLst>
                <a:latin typeface="Arial" panose="020B0604020202020204" pitchFamily="34" charset="0"/>
              </a:rPr>
              <a:t>学的发展阶</a:t>
            </a:r>
            <a:r>
              <a:rPr lang="zh-CN" altLang="en-US" b="1" dirty="0">
                <a:solidFill>
                  <a:srgbClr val="0000FF"/>
                </a:solidFill>
                <a:effectLst>
                  <a:outerShdw blurRad="38100" dist="38100" dir="2700000">
                    <a:srgbClr val="C0C0C0"/>
                  </a:outerShdw>
                </a:effectLst>
                <a:latin typeface="Arial" panose="020B0604020202020204" pitchFamily="34" charset="0"/>
              </a:rPr>
              <a:t>段：</a:t>
            </a:r>
          </a:p>
          <a:p>
            <a:pPr lvl="1">
              <a:lnSpc>
                <a:spcPct val="140000"/>
              </a:lnSpc>
            </a:pPr>
            <a:r>
              <a:rPr lang="zh-CN" altLang="en-US" b="1" dirty="0" smtClean="0">
                <a:solidFill>
                  <a:srgbClr val="FF0000"/>
                </a:solidFill>
                <a:latin typeface="宋体" panose="02010600030101010101" pitchFamily="2" charset="-122"/>
              </a:rPr>
              <a:t>传统密码学</a:t>
            </a:r>
            <a:endParaRPr lang="en-US" altLang="zh-CN" b="1" dirty="0" smtClean="0">
              <a:solidFill>
                <a:srgbClr val="FF0000"/>
              </a:solidFill>
              <a:latin typeface="宋体" panose="02010600030101010101" pitchFamily="2" charset="-122"/>
            </a:endParaRPr>
          </a:p>
          <a:p>
            <a:pPr lvl="2">
              <a:lnSpc>
                <a:spcPct val="140000"/>
              </a:lnSpc>
            </a:pPr>
            <a:r>
              <a:rPr lang="zh-CN" altLang="en-US" b="1" dirty="0" smtClean="0">
                <a:solidFill>
                  <a:srgbClr val="FF0000"/>
                </a:solidFill>
                <a:latin typeface="宋体" panose="02010600030101010101" pitchFamily="2" charset="-122"/>
              </a:rPr>
              <a:t>古</a:t>
            </a:r>
            <a:r>
              <a:rPr lang="zh-CN" altLang="en-US" b="1" dirty="0">
                <a:solidFill>
                  <a:srgbClr val="FF0000"/>
                </a:solidFill>
                <a:latin typeface="宋体" panose="02010600030101010101" pitchFamily="2" charset="-122"/>
              </a:rPr>
              <a:t>典密码</a:t>
            </a:r>
            <a:r>
              <a:rPr lang="zh-CN" altLang="en-US" b="1" dirty="0" smtClean="0">
                <a:solidFill>
                  <a:srgbClr val="FF0000"/>
                </a:solidFill>
                <a:latin typeface="宋体" panose="02010600030101010101" pitchFamily="2" charset="-122"/>
              </a:rPr>
              <a:t>时期：</a:t>
            </a:r>
            <a:r>
              <a:rPr lang="zh-CN" altLang="en-US" b="1" dirty="0"/>
              <a:t>从古代到</a:t>
            </a:r>
            <a:r>
              <a:rPr lang="en-US" altLang="zh-CN" b="1" dirty="0"/>
              <a:t>19</a:t>
            </a:r>
            <a:r>
              <a:rPr lang="zh-CN" altLang="en-US" b="1" dirty="0"/>
              <a:t>世纪末，长达几千年</a:t>
            </a:r>
            <a:endParaRPr lang="zh-CN" altLang="en-US" b="1" dirty="0">
              <a:latin typeface="宋体" panose="02010600030101010101" pitchFamily="2" charset="-122"/>
            </a:endParaRPr>
          </a:p>
          <a:p>
            <a:pPr lvl="3">
              <a:lnSpc>
                <a:spcPct val="90000"/>
              </a:lnSpc>
            </a:pPr>
            <a:r>
              <a:rPr lang="zh-CN" altLang="en-US" sz="2200" dirty="0"/>
              <a:t>纸、笔或者简单器械实现的替代及换位，是一种艺术（</a:t>
            </a:r>
            <a:r>
              <a:rPr lang="zh-CN" altLang="zh-CN" sz="2200" dirty="0"/>
              <a:t>富有创造性的方式、方法</a:t>
            </a:r>
            <a:r>
              <a:rPr lang="zh-CN" altLang="en-US" sz="2200" dirty="0" smtClean="0"/>
              <a:t>）；手工；信使</a:t>
            </a:r>
            <a:endParaRPr lang="zh-CN" altLang="en-US" sz="2400" dirty="0">
              <a:latin typeface="宋体" panose="02010600030101010101" pitchFamily="2" charset="-122"/>
            </a:endParaRPr>
          </a:p>
          <a:p>
            <a:pPr lvl="2">
              <a:lnSpc>
                <a:spcPct val="140000"/>
              </a:lnSpc>
            </a:pPr>
            <a:r>
              <a:rPr lang="zh-CN" altLang="en-US" b="1" dirty="0">
                <a:solidFill>
                  <a:srgbClr val="FF0000"/>
                </a:solidFill>
                <a:latin typeface="宋体" panose="02010600030101010101" pitchFamily="2" charset="-122"/>
              </a:rPr>
              <a:t>近代密码时期：</a:t>
            </a:r>
            <a:r>
              <a:rPr lang="en-US" altLang="zh-CN" b="1" dirty="0" smtClean="0"/>
              <a:t>20</a:t>
            </a:r>
            <a:r>
              <a:rPr lang="zh-CN" altLang="en-US" b="1" dirty="0"/>
              <a:t>世纪初到</a:t>
            </a:r>
            <a:r>
              <a:rPr lang="en-US" altLang="zh-CN" b="1" dirty="0"/>
              <a:t>20</a:t>
            </a:r>
            <a:r>
              <a:rPr lang="zh-CN" altLang="en-US" b="1" dirty="0"/>
              <a:t>世纪</a:t>
            </a:r>
            <a:r>
              <a:rPr lang="en-US" altLang="zh-CN" b="1" dirty="0"/>
              <a:t>50</a:t>
            </a:r>
            <a:r>
              <a:rPr lang="zh-CN" altLang="en-US" b="1" dirty="0"/>
              <a:t>年代，即</a:t>
            </a:r>
            <a:r>
              <a:rPr lang="zh-CN" altLang="en-US" b="1" dirty="0" smtClean="0"/>
              <a:t>一、二战</a:t>
            </a:r>
            <a:r>
              <a:rPr lang="zh-CN" altLang="en-US" b="1" dirty="0"/>
              <a:t>时期</a:t>
            </a:r>
            <a:endParaRPr lang="zh-CN" altLang="en-US" b="1" dirty="0">
              <a:latin typeface="宋体" panose="02010600030101010101" pitchFamily="2" charset="-122"/>
            </a:endParaRPr>
          </a:p>
          <a:p>
            <a:pPr lvl="3">
              <a:lnSpc>
                <a:spcPct val="90000"/>
              </a:lnSpc>
            </a:pPr>
            <a:r>
              <a:rPr lang="zh-CN" altLang="en-US" sz="2200" dirty="0"/>
              <a:t>手工或电动机械实现的复杂的替代及换位，仍是一门</a:t>
            </a:r>
            <a:r>
              <a:rPr lang="zh-CN" altLang="en-US" sz="2200" dirty="0" smtClean="0"/>
              <a:t>艺术；机械；电报通信</a:t>
            </a:r>
            <a:endParaRPr lang="zh-CN" altLang="en-US" sz="2400" dirty="0">
              <a:latin typeface="宋体" panose="02010600030101010101" pitchFamily="2" charset="-122"/>
            </a:endParaRPr>
          </a:p>
          <a:p>
            <a:pPr lvl="1">
              <a:lnSpc>
                <a:spcPct val="140000"/>
              </a:lnSpc>
            </a:pPr>
            <a:r>
              <a:rPr lang="zh-CN" altLang="en-US" b="1" dirty="0">
                <a:solidFill>
                  <a:srgbClr val="FF0000"/>
                </a:solidFill>
                <a:latin typeface="宋体" panose="02010600030101010101" pitchFamily="2" charset="-122"/>
              </a:rPr>
              <a:t>现代密</a:t>
            </a:r>
            <a:r>
              <a:rPr lang="zh-CN" altLang="en-US" b="1" dirty="0" smtClean="0">
                <a:solidFill>
                  <a:srgbClr val="FF0000"/>
                </a:solidFill>
                <a:latin typeface="宋体" panose="02010600030101010101" pitchFamily="2" charset="-122"/>
              </a:rPr>
              <a:t>码学：</a:t>
            </a:r>
            <a:r>
              <a:rPr lang="zh-CN" altLang="en-US" b="1" dirty="0"/>
              <a:t>从</a:t>
            </a:r>
            <a:r>
              <a:rPr lang="en-US" altLang="zh-CN" b="1" dirty="0"/>
              <a:t>20</a:t>
            </a:r>
            <a:r>
              <a:rPr lang="zh-CN" altLang="en-US" b="1" dirty="0"/>
              <a:t>世纪</a:t>
            </a:r>
            <a:r>
              <a:rPr lang="en-US" altLang="zh-CN" b="1" dirty="0"/>
              <a:t>50</a:t>
            </a:r>
            <a:r>
              <a:rPr lang="zh-CN" altLang="en-US" b="1" dirty="0"/>
              <a:t>年代</a:t>
            </a:r>
            <a:r>
              <a:rPr lang="zh-CN" altLang="en-US" b="1" dirty="0" smtClean="0"/>
              <a:t>至今</a:t>
            </a:r>
            <a:endParaRPr lang="en-US" altLang="zh-CN" b="1" dirty="0" smtClean="0"/>
          </a:p>
          <a:p>
            <a:pPr lvl="2">
              <a:lnSpc>
                <a:spcPct val="90000"/>
              </a:lnSpc>
            </a:pPr>
            <a:r>
              <a:rPr lang="zh-CN" altLang="en-US" sz="2000" dirty="0"/>
              <a:t>分组密码、序列密码以及公开密钥密码，有坚实的数学理论基础。成为一门</a:t>
            </a:r>
            <a:r>
              <a:rPr lang="zh-CN" altLang="en-US" sz="2000" dirty="0" smtClean="0"/>
              <a:t>科学；计算机；</a:t>
            </a:r>
            <a:r>
              <a:rPr lang="zh-CN" altLang="en-US" sz="2000" dirty="0"/>
              <a:t>无线通信、有线通信、计算网络等</a:t>
            </a:r>
          </a:p>
          <a:p>
            <a:endParaRPr lang="zh-CN" altLang="en-US" dirty="0">
              <a:solidFill>
                <a:srgbClr val="FF0000"/>
              </a:solidFill>
            </a:endParaRPr>
          </a:p>
        </p:txBody>
      </p:sp>
      <p:sp>
        <p:nvSpPr>
          <p:cNvPr id="4" name="日期占位符 3"/>
          <p:cNvSpPr>
            <a:spLocks noGrp="1"/>
          </p:cNvSpPr>
          <p:nvPr>
            <p:ph type="dt" sz="half" idx="10"/>
          </p:nvPr>
        </p:nvSpPr>
        <p:spPr/>
        <p:txBody>
          <a:bodyPr/>
          <a:lstStyle/>
          <a:p>
            <a:fld id="{493D3537-6FFD-4E02-B557-B7C42A46A201}"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20</a:t>
            </a:fld>
            <a:endParaRPr lang="en-US" altLang="zh-CN" dirty="0"/>
          </a:p>
        </p:txBody>
      </p:sp>
    </p:spTree>
    <p:extLst>
      <p:ext uri="{BB962C8B-B14F-4D97-AF65-F5344CB8AC3E}">
        <p14:creationId xmlns:p14="http://schemas.microsoft.com/office/powerpoint/2010/main" val="1090628242"/>
      </p:ext>
    </p:extLst>
  </p:cSld>
  <p:clrMapOvr>
    <a:masterClrMapping/>
  </p:clrMapOvr>
  <p:transition>
    <p:pull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古典密码时期</a:t>
            </a:r>
            <a:endParaRPr lang="zh-CN" altLang="en-US" dirty="0"/>
          </a:p>
        </p:txBody>
      </p:sp>
      <p:sp>
        <p:nvSpPr>
          <p:cNvPr id="3" name="内容占位符 2"/>
          <p:cNvSpPr>
            <a:spLocks noGrp="1"/>
          </p:cNvSpPr>
          <p:nvPr>
            <p:ph idx="1"/>
          </p:nvPr>
        </p:nvSpPr>
        <p:spPr/>
        <p:txBody>
          <a:bodyPr/>
          <a:lstStyle/>
          <a:p>
            <a:r>
              <a:rPr lang="zh-CN" altLang="en-US" sz="3600" dirty="0" smtClean="0"/>
              <a:t>烽火</a:t>
            </a:r>
            <a:endParaRPr lang="en-US" altLang="zh-CN" sz="3600" dirty="0" smtClean="0"/>
          </a:p>
          <a:p>
            <a:r>
              <a:rPr lang="zh-CN" altLang="en-US" sz="3600" dirty="0" smtClean="0">
                <a:latin typeface="宋体" pitchFamily="2" charset="-122"/>
              </a:rPr>
              <a:t>古埃及的尼罗河畔，贵族的基碑上书写铭文</a:t>
            </a:r>
            <a:endParaRPr lang="en-US" altLang="zh-CN" sz="3600" dirty="0" smtClean="0">
              <a:latin typeface="宋体" pitchFamily="2" charset="-122"/>
            </a:endParaRPr>
          </a:p>
          <a:p>
            <a:pPr lvl="1"/>
            <a:r>
              <a:rPr lang="zh-CN" altLang="en-US" sz="3600" dirty="0" smtClean="0">
                <a:latin typeface="宋体" pitchFamily="2" charset="-122"/>
              </a:rPr>
              <a:t>把一种符号</a:t>
            </a:r>
            <a:r>
              <a:rPr lang="en-US" altLang="zh-CN" sz="3600" dirty="0" smtClean="0">
                <a:latin typeface="宋体" pitchFamily="2" charset="-122"/>
              </a:rPr>
              <a:t>(</a:t>
            </a:r>
            <a:r>
              <a:rPr lang="zh-CN" altLang="en-US" sz="3600" dirty="0" smtClean="0">
                <a:latin typeface="宋体" pitchFamily="2" charset="-122"/>
              </a:rPr>
              <a:t>明文</a:t>
            </a:r>
            <a:r>
              <a:rPr lang="en-US" altLang="zh-CN" sz="3600" dirty="0" smtClean="0">
                <a:latin typeface="宋体" pitchFamily="2" charset="-122"/>
              </a:rPr>
              <a:t>)</a:t>
            </a:r>
            <a:r>
              <a:rPr lang="zh-CN" altLang="en-US" sz="3600" dirty="0" smtClean="0">
                <a:latin typeface="宋体" pitchFamily="2" charset="-122"/>
              </a:rPr>
              <a:t>用另一种符号</a:t>
            </a:r>
            <a:r>
              <a:rPr lang="en-US" altLang="zh-CN" sz="3600" dirty="0" smtClean="0">
                <a:latin typeface="宋体" pitchFamily="2" charset="-122"/>
              </a:rPr>
              <a:t>(</a:t>
            </a:r>
            <a:r>
              <a:rPr lang="zh-CN" altLang="en-US" sz="3600" dirty="0" smtClean="0">
                <a:latin typeface="宋体" pitchFamily="2" charset="-122"/>
              </a:rPr>
              <a:t>密文</a:t>
            </a:r>
            <a:r>
              <a:rPr lang="en-US" altLang="zh-CN" sz="3600" dirty="0" smtClean="0">
                <a:latin typeface="宋体" pitchFamily="2" charset="-122"/>
              </a:rPr>
              <a:t>)</a:t>
            </a:r>
            <a:r>
              <a:rPr lang="zh-CN" altLang="en-US" sz="3600" dirty="0" smtClean="0">
                <a:latin typeface="宋体" pitchFamily="2" charset="-122"/>
              </a:rPr>
              <a:t>代替</a:t>
            </a:r>
            <a:endParaRPr lang="en-US" altLang="zh-CN" sz="3600" dirty="0" smtClean="0"/>
          </a:p>
          <a:p>
            <a:endParaRPr lang="zh-CN" altLang="en-US" dirty="0" smtClean="0"/>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21</a:t>
            </a:fld>
            <a:endParaRPr lang="en-US" altLang="zh-CN" dirty="0"/>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505200" y="4724400"/>
            <a:ext cx="4660899" cy="1219200"/>
          </a:xfrm>
          <a:prstGeom prst="rect">
            <a:avLst/>
          </a:prstGeom>
          <a:ln/>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092" y="1600200"/>
            <a:ext cx="8534400" cy="4495800"/>
          </a:xfrm>
        </p:spPr>
        <p:txBody>
          <a:bodyPr/>
          <a:lstStyle/>
          <a:p>
            <a:r>
              <a:rPr lang="zh-CN" altLang="en-US" sz="2400" b="1" dirty="0" smtClean="0">
                <a:solidFill>
                  <a:srgbClr val="FF0000"/>
                </a:solidFill>
              </a:rPr>
              <a:t>公元前</a:t>
            </a:r>
            <a:r>
              <a:rPr lang="en-US" altLang="zh-CN" sz="2400" b="1" dirty="0" smtClean="0">
                <a:solidFill>
                  <a:srgbClr val="FF0000"/>
                </a:solidFill>
              </a:rPr>
              <a:t>5</a:t>
            </a:r>
            <a:r>
              <a:rPr lang="zh-CN" altLang="en-US" sz="2400" b="1" dirty="0" smtClean="0">
                <a:solidFill>
                  <a:srgbClr val="FF0000"/>
                </a:solidFill>
              </a:rPr>
              <a:t>世纪</a:t>
            </a:r>
            <a:r>
              <a:rPr lang="zh-CN" altLang="en-US" sz="2400" b="1" dirty="0" smtClean="0"/>
              <a:t>，</a:t>
            </a:r>
            <a:r>
              <a:rPr lang="zh-CN" altLang="en-US" sz="2400" b="1" dirty="0" smtClean="0">
                <a:solidFill>
                  <a:srgbClr val="FF0000"/>
                </a:solidFill>
              </a:rPr>
              <a:t>古希腊斯巴达</a:t>
            </a:r>
            <a:r>
              <a:rPr lang="zh-CN" altLang="en-US" sz="2400" b="1" dirty="0" smtClean="0"/>
              <a:t>出现原始的密码器</a:t>
            </a:r>
            <a:r>
              <a:rPr lang="en-US" altLang="zh-CN" sz="2400" b="1" dirty="0" smtClean="0"/>
              <a:t>——</a:t>
            </a:r>
            <a:r>
              <a:rPr lang="zh-CN" altLang="en-US" sz="2400" b="1" dirty="0" smtClean="0">
                <a:solidFill>
                  <a:srgbClr val="FF0000"/>
                </a:solidFill>
              </a:rPr>
              <a:t>S</a:t>
            </a:r>
            <a:r>
              <a:rPr lang="zh-CN" altLang="en-US" sz="2400" b="1" dirty="0">
                <a:solidFill>
                  <a:srgbClr val="FF0000"/>
                </a:solidFill>
              </a:rPr>
              <a:t>cytale密码：</a:t>
            </a:r>
            <a:r>
              <a:rPr lang="zh-CN" altLang="en-US" sz="2400" b="1" dirty="0" smtClean="0"/>
              <a:t>最早的换位密码术</a:t>
            </a:r>
            <a:endParaRPr lang="en-US" altLang="zh-CN" sz="2400" b="1" dirty="0" smtClean="0"/>
          </a:p>
        </p:txBody>
      </p:sp>
      <p:sp>
        <p:nvSpPr>
          <p:cNvPr id="4" name="日期占位符 3"/>
          <p:cNvSpPr>
            <a:spLocks noGrp="1"/>
          </p:cNvSpPr>
          <p:nvPr>
            <p:ph type="dt" sz="half" idx="10"/>
          </p:nvPr>
        </p:nvSpPr>
        <p:spPr/>
        <p:txBody>
          <a:bodyPr/>
          <a:lstStyle/>
          <a:p>
            <a:fld id="{01D29EF2-D678-421A-94B0-E39B3D5DDB76}"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22</a:t>
            </a:fld>
            <a:endParaRPr lang="en-US" altLang="zh-CN" dirty="0"/>
          </a:p>
        </p:txBody>
      </p:sp>
      <p:pic>
        <p:nvPicPr>
          <p:cNvPr id="7" name="Picture 8" descr="scyta000"/>
          <p:cNvPicPr>
            <a:picLocks noChangeAspect="1" noChangeArrowheads="1"/>
          </p:cNvPicPr>
          <p:nvPr/>
        </p:nvPicPr>
        <p:blipFill>
          <a:blip r:embed="rId3" cstate="print"/>
          <a:srcRect/>
          <a:stretch>
            <a:fillRect/>
          </a:stretch>
        </p:blipFill>
        <p:spPr bwMode="auto">
          <a:xfrm>
            <a:off x="610718" y="3614547"/>
            <a:ext cx="3963414" cy="990600"/>
          </a:xfrm>
          <a:prstGeom prst="rect">
            <a:avLst/>
          </a:prstGeom>
          <a:noFill/>
        </p:spPr>
      </p:pic>
      <p:pic>
        <p:nvPicPr>
          <p:cNvPr id="8" name="Picture 4" descr="cryp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3758" y="2286000"/>
            <a:ext cx="3657600" cy="3647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隐写术（</a:t>
            </a:r>
            <a:r>
              <a:rPr lang="en-US" altLang="zh-CN" dirty="0">
                <a:latin typeface="微软雅黑" pitchFamily="34" charset="-122"/>
                <a:ea typeface="微软雅黑" pitchFamily="34" charset="-122"/>
              </a:rPr>
              <a:t>steganography</a:t>
            </a:r>
            <a:r>
              <a:rPr lang="zh-CN" altLang="en-US" dirty="0">
                <a:latin typeface="微软雅黑" pitchFamily="34" charset="-122"/>
                <a:ea typeface="微软雅黑" pitchFamily="34" charset="-122"/>
              </a:rPr>
              <a:t>）</a:t>
            </a:r>
            <a:endParaRPr lang="zh-CN" altLang="en-US" dirty="0"/>
          </a:p>
        </p:txBody>
      </p:sp>
      <p:sp>
        <p:nvSpPr>
          <p:cNvPr id="3" name="内容占位符 2"/>
          <p:cNvSpPr>
            <a:spLocks noGrp="1"/>
          </p:cNvSpPr>
          <p:nvPr>
            <p:ph idx="1"/>
          </p:nvPr>
        </p:nvSpPr>
        <p:spPr>
          <a:xfrm>
            <a:off x="457200" y="1600200"/>
            <a:ext cx="8229600" cy="4267200"/>
          </a:xfrm>
        </p:spPr>
        <p:txBody>
          <a:bodyPr/>
          <a:lstStyle/>
          <a:p>
            <a:r>
              <a:rPr lang="zh-CN" altLang="en-US" b="1" dirty="0" smtClean="0">
                <a:solidFill>
                  <a:srgbClr val="7030A0"/>
                </a:solidFill>
              </a:rPr>
              <a:t>剃头刺字</a:t>
            </a:r>
            <a:r>
              <a:rPr lang="zh-CN" altLang="en-US" dirty="0" smtClean="0"/>
              <a:t>（公元前</a:t>
            </a:r>
            <a:r>
              <a:rPr lang="en-US" altLang="zh-CN" dirty="0" smtClean="0"/>
              <a:t>440</a:t>
            </a:r>
            <a:r>
              <a:rPr lang="zh-CN" altLang="en-US" dirty="0" smtClean="0"/>
              <a:t>年古希腊战争）</a:t>
            </a:r>
            <a:r>
              <a:rPr lang="en-US" altLang="zh-CN" dirty="0" smtClean="0"/>
              <a:t>--</a:t>
            </a:r>
            <a:r>
              <a:rPr lang="zh-CN" altLang="en-US" dirty="0" smtClean="0"/>
              <a:t>隐写术的起源</a:t>
            </a:r>
            <a:endParaRPr lang="en-US" altLang="zh-CN" dirty="0" smtClean="0">
              <a:solidFill>
                <a:srgbClr val="FF0000"/>
              </a:solidFill>
            </a:endParaRPr>
          </a:p>
          <a:p>
            <a:r>
              <a:rPr lang="zh-CN" altLang="en-US" b="1" dirty="0" smtClean="0">
                <a:latin typeface="微软雅黑" pitchFamily="34" charset="-122"/>
                <a:ea typeface="微软雅黑" pitchFamily="34" charset="-122"/>
              </a:rPr>
              <a:t>隐写术：</a:t>
            </a:r>
            <a:r>
              <a:rPr lang="zh-CN" altLang="en-US" dirty="0" smtClean="0">
                <a:latin typeface="宋体" pitchFamily="2" charset="-122"/>
                <a:ea typeface="宋体" pitchFamily="2" charset="-122"/>
              </a:rPr>
              <a:t>将消息隐藏在其他消息中</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“信息隐藏”</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隐写墨水</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藏头诗</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藏尾诗</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漏格方法（</a:t>
            </a:r>
            <a:r>
              <a:rPr lang="en-US" altLang="zh-CN" dirty="0" smtClean="0">
                <a:latin typeface="宋体" pitchFamily="2" charset="-122"/>
                <a:ea typeface="宋体" pitchFamily="2" charset="-122"/>
              </a:rPr>
              <a:t>1550</a:t>
            </a:r>
            <a:r>
              <a:rPr lang="zh-CN" altLang="en-US" dirty="0" smtClean="0">
                <a:latin typeface="宋体" pitchFamily="2" charset="-122"/>
                <a:ea typeface="宋体" pitchFamily="2" charset="-122"/>
              </a:rPr>
              <a:t>年）</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卡尔达诺漏格</a:t>
            </a:r>
          </a:p>
          <a:p>
            <a:pPr lvl="1"/>
            <a:r>
              <a:rPr lang="zh-CN" altLang="en-US" dirty="0" smtClean="0">
                <a:latin typeface="宋体" pitchFamily="2" charset="-122"/>
                <a:ea typeface="宋体" pitchFamily="2" charset="-122"/>
              </a:rPr>
              <a:t>绘画</a:t>
            </a:r>
            <a:endParaRPr lang="zh-CN" altLang="en-US"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fld id="{AD3565BF-D165-4FE9-B8AE-DD1F19E439B7}"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23</a:t>
            </a:fld>
            <a:endParaRPr lang="en-US" altLang="zh-CN" dirty="0"/>
          </a:p>
        </p:txBody>
      </p:sp>
      <p:graphicFrame>
        <p:nvGraphicFramePr>
          <p:cNvPr id="18" name="表格 17"/>
          <p:cNvGraphicFramePr>
            <a:graphicFrameLocks noGrp="1"/>
          </p:cNvGraphicFramePr>
          <p:nvPr/>
        </p:nvGraphicFramePr>
        <p:xfrm>
          <a:off x="1600200" y="4800600"/>
          <a:ext cx="6096000" cy="148336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r>
                        <a:rPr lang="zh-CN" altLang="en-US" dirty="0" smtClean="0"/>
                        <a:t>大</a:t>
                      </a:r>
                      <a:endParaRPr lang="zh-CN" altLang="en-US" dirty="0"/>
                    </a:p>
                  </a:txBody>
                  <a:tcPr anchor="ctr"/>
                </a:tc>
                <a:tc>
                  <a:txBody>
                    <a:bodyPr/>
                    <a:lstStyle/>
                    <a:p>
                      <a:pPr algn="ctr"/>
                      <a:r>
                        <a:rPr lang="zh-CN" altLang="en-US" dirty="0" smtClean="0"/>
                        <a:t>风</a:t>
                      </a:r>
                      <a:endParaRPr lang="zh-CN" altLang="en-US" dirty="0"/>
                    </a:p>
                  </a:txBody>
                  <a:tcPr anchor="ctr"/>
                </a:tc>
                <a:tc>
                  <a:txBody>
                    <a:bodyPr/>
                    <a:lstStyle/>
                    <a:p>
                      <a:pPr algn="ctr"/>
                      <a:r>
                        <a:rPr lang="zh-CN" altLang="en-US" dirty="0" smtClean="0"/>
                        <a:t>渐</a:t>
                      </a:r>
                      <a:endParaRPr lang="zh-CN" altLang="en-US" dirty="0"/>
                    </a:p>
                  </a:txBody>
                  <a:tcPr anchor="ctr"/>
                </a:tc>
                <a:tc>
                  <a:txBody>
                    <a:bodyPr/>
                    <a:lstStyle/>
                    <a:p>
                      <a:pPr algn="ctr"/>
                      <a:r>
                        <a:rPr lang="zh-CN" altLang="en-US" dirty="0" smtClean="0"/>
                        <a:t>起</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r>
                        <a:rPr lang="zh-CN" altLang="en-US" dirty="0" smtClean="0"/>
                        <a:t>寒</a:t>
                      </a:r>
                      <a:endParaRPr lang="zh-CN" altLang="en-US" dirty="0"/>
                    </a:p>
                  </a:txBody>
                  <a:tcPr anchor="ctr"/>
                </a:tc>
                <a:tc>
                  <a:txBody>
                    <a:bodyPr/>
                    <a:lstStyle/>
                    <a:p>
                      <a:pPr algn="ctr"/>
                      <a:r>
                        <a:rPr lang="zh-CN" altLang="en-US" dirty="0" smtClean="0"/>
                        <a:t>流</a:t>
                      </a:r>
                      <a:endParaRPr lang="zh-CN" altLang="en-US" dirty="0"/>
                    </a:p>
                  </a:txBody>
                  <a:tcPr anchor="ctr"/>
                </a:tc>
                <a:tc>
                  <a:txBody>
                    <a:bodyPr/>
                    <a:lstStyle/>
                    <a:p>
                      <a:pPr algn="ctr"/>
                      <a:r>
                        <a:rPr lang="zh-CN" altLang="en-US" dirty="0" smtClean="0"/>
                        <a:t>攻</a:t>
                      </a:r>
                      <a:endParaRPr lang="zh-CN" altLang="en-US" dirty="0"/>
                    </a:p>
                  </a:txBody>
                  <a:tcPr anchor="ctr"/>
                </a:tc>
                <a:tc>
                  <a:txBody>
                    <a:bodyPr/>
                    <a:lstStyle/>
                    <a:p>
                      <a:pPr algn="ctr"/>
                      <a:r>
                        <a:rPr lang="zh-CN" altLang="en-US" dirty="0" smtClean="0"/>
                        <a:t>击</a:t>
                      </a:r>
                      <a:endParaRPr lang="zh-CN" altLang="en-US" dirty="0"/>
                    </a:p>
                  </a:txBody>
                  <a:tcPr anchor="ctr"/>
                </a:tc>
                <a:tc>
                  <a:txBody>
                    <a:bodyPr/>
                    <a:lstStyle/>
                    <a:p>
                      <a:pPr algn="ctr"/>
                      <a:r>
                        <a:rPr lang="zh-CN" altLang="en-US" dirty="0" smtClean="0"/>
                        <a:t>着</a:t>
                      </a:r>
                      <a:endParaRPr lang="zh-CN" altLang="en-US" dirty="0"/>
                    </a:p>
                  </a:txBody>
                  <a:tcPr anchor="ctr"/>
                </a:tc>
                <a:extLst>
                  <a:ext uri="{0D108BD9-81ED-4DB2-BD59-A6C34878D82A}">
                    <a16:rowId xmlns:a16="http://schemas.microsoft.com/office/drawing/2014/main" val="10000"/>
                  </a:ext>
                </a:extLst>
              </a:tr>
              <a:tr h="370840">
                <a:tc>
                  <a:txBody>
                    <a:bodyPr/>
                    <a:lstStyle/>
                    <a:p>
                      <a:pPr algn="ctr"/>
                      <a:r>
                        <a:rPr lang="zh-CN" altLang="en-US" dirty="0" smtClean="0"/>
                        <a:t>我</a:t>
                      </a:r>
                      <a:endParaRPr lang="zh-CN" altLang="en-US" dirty="0"/>
                    </a:p>
                  </a:txBody>
                  <a:tcPr anchor="ctr"/>
                </a:tc>
                <a:tc>
                  <a:txBody>
                    <a:bodyPr/>
                    <a:lstStyle/>
                    <a:p>
                      <a:pPr algn="ctr"/>
                      <a:r>
                        <a:rPr lang="zh-CN" altLang="en-US" dirty="0" smtClean="0"/>
                        <a:t>们</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的</a:t>
                      </a:r>
                    </a:p>
                  </a:txBody>
                  <a:tcPr anchor="ctr"/>
                </a:tc>
                <a:tc>
                  <a:txBody>
                    <a:bodyPr/>
                    <a:lstStyle/>
                    <a:p>
                      <a:pPr algn="ctr"/>
                      <a:r>
                        <a:rPr lang="zh-CN" altLang="en-US" dirty="0" smtClean="0"/>
                        <a:t>肌</a:t>
                      </a:r>
                      <a:endParaRPr lang="zh-CN" altLang="en-US" dirty="0"/>
                    </a:p>
                  </a:txBody>
                  <a:tcPr anchor="ctr"/>
                </a:tc>
                <a:tc>
                  <a:txBody>
                    <a:bodyPr/>
                    <a:lstStyle/>
                    <a:p>
                      <a:pPr algn="ctr"/>
                      <a:r>
                        <a:rPr lang="zh-CN" altLang="en-US" dirty="0" smtClean="0"/>
                        <a:t>体</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r>
                        <a:rPr lang="zh-CN" altLang="en-US" dirty="0" smtClean="0"/>
                        <a:t>预</a:t>
                      </a:r>
                      <a:endParaRPr lang="zh-CN" altLang="en-US" dirty="0"/>
                    </a:p>
                  </a:txBody>
                  <a:tcPr anchor="ctr"/>
                </a:tc>
                <a:tc>
                  <a:txBody>
                    <a:bodyPr/>
                    <a:lstStyle/>
                    <a:p>
                      <a:pPr algn="ctr"/>
                      <a:r>
                        <a:rPr lang="zh-CN" altLang="en-US" dirty="0" smtClean="0"/>
                        <a:t>示</a:t>
                      </a:r>
                      <a:endParaRPr lang="zh-CN" altLang="en-US" dirty="0"/>
                    </a:p>
                  </a:txBody>
                  <a:tcPr anchor="ctr"/>
                </a:tc>
                <a:tc>
                  <a:txBody>
                    <a:bodyPr/>
                    <a:lstStyle/>
                    <a:p>
                      <a:pPr algn="ctr"/>
                      <a:r>
                        <a:rPr lang="zh-CN" altLang="en-US" dirty="0" smtClean="0"/>
                        <a:t>明</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天</a:t>
                      </a:r>
                    </a:p>
                  </a:txBody>
                  <a:tcPr anchor="ctr"/>
                </a:tc>
                <a:extLst>
                  <a:ext uri="{0D108BD9-81ED-4DB2-BD59-A6C34878D82A}">
                    <a16:rowId xmlns:a16="http://schemas.microsoft.com/office/drawing/2014/main" val="10001"/>
                  </a:ext>
                </a:extLst>
              </a:tr>
              <a:tr h="370840">
                <a:tc>
                  <a:txBody>
                    <a:bodyPr/>
                    <a:lstStyle/>
                    <a:p>
                      <a:pPr algn="ctr"/>
                      <a:r>
                        <a:rPr lang="en-US" altLang="zh-CN" dirty="0" smtClean="0"/>
                        <a:t>5</a:t>
                      </a:r>
                      <a:endParaRPr lang="zh-CN" altLang="en-US" dirty="0"/>
                    </a:p>
                  </a:txBody>
                  <a:tcPr anchor="ctr"/>
                </a:tc>
                <a:tc>
                  <a:txBody>
                    <a:bodyPr/>
                    <a:lstStyle/>
                    <a:p>
                      <a:pPr algn="ctr"/>
                      <a:r>
                        <a:rPr lang="zh-CN" altLang="en-US" dirty="0" smtClean="0"/>
                        <a:t>点</a:t>
                      </a:r>
                      <a:endParaRPr lang="zh-CN" altLang="en-US" dirty="0"/>
                    </a:p>
                  </a:txBody>
                  <a:tcPr anchor="ctr"/>
                </a:tc>
                <a:tc>
                  <a:txBody>
                    <a:bodyPr/>
                    <a:lstStyle/>
                    <a:p>
                      <a:pPr algn="ctr"/>
                      <a:r>
                        <a:rPr lang="zh-CN" altLang="en-US" dirty="0" smtClean="0"/>
                        <a:t>的</a:t>
                      </a:r>
                      <a:endParaRPr lang="zh-CN" altLang="en-US" dirty="0"/>
                    </a:p>
                  </a:txBody>
                  <a:tcPr anchor="ctr"/>
                </a:tc>
                <a:tc>
                  <a:txBody>
                    <a:bodyPr/>
                    <a:lstStyle/>
                    <a:p>
                      <a:pPr algn="ctr"/>
                      <a:r>
                        <a:rPr lang="zh-CN" altLang="en-US" dirty="0" smtClean="0"/>
                        <a:t>活</a:t>
                      </a:r>
                      <a:endParaRPr lang="zh-CN" altLang="en-US" dirty="0"/>
                    </a:p>
                  </a:txBody>
                  <a:tcPr anchor="ctr"/>
                </a:tc>
                <a:tc>
                  <a:txBody>
                    <a:bodyPr/>
                    <a:lstStyle/>
                    <a:p>
                      <a:pPr algn="ctr"/>
                      <a:r>
                        <a:rPr lang="zh-CN" altLang="en-US" dirty="0" smtClean="0"/>
                        <a:t>动</a:t>
                      </a:r>
                      <a:endParaRPr lang="zh-CN" altLang="en-US" dirty="0"/>
                    </a:p>
                  </a:txBody>
                  <a:tcPr anchor="ctr"/>
                </a:tc>
                <a:tc>
                  <a:txBody>
                    <a:bodyPr/>
                    <a:lstStyle/>
                    <a:p>
                      <a:pPr algn="ctr"/>
                      <a:r>
                        <a:rPr lang="zh-CN" altLang="en-US" dirty="0" smtClean="0"/>
                        <a:t>开</a:t>
                      </a:r>
                      <a:endParaRPr lang="zh-CN" altLang="en-US" dirty="0"/>
                    </a:p>
                  </a:txBody>
                  <a:tcPr anchor="ctr"/>
                </a:tc>
                <a:tc>
                  <a:txBody>
                    <a:bodyPr/>
                    <a:lstStyle/>
                    <a:p>
                      <a:pPr algn="ctr"/>
                      <a:r>
                        <a:rPr lang="zh-CN" altLang="en-US" dirty="0" smtClean="0"/>
                        <a:t>始</a:t>
                      </a:r>
                      <a:endParaRPr lang="zh-CN" altLang="en-US" dirty="0"/>
                    </a:p>
                  </a:txBody>
                  <a:tcPr anchor="ctr"/>
                </a:tc>
                <a:tc>
                  <a:txBody>
                    <a:bodyPr/>
                    <a:lstStyle/>
                    <a:p>
                      <a:pPr algn="ctr"/>
                      <a:r>
                        <a:rPr lang="zh-CN" altLang="en-US" dirty="0" smtClean="0"/>
                        <a:t>时</a:t>
                      </a:r>
                      <a:endParaRPr lang="zh-CN" altLang="en-US" dirty="0"/>
                    </a:p>
                  </a:txBody>
                  <a:tcPr anchor="ctr"/>
                </a:tc>
                <a:tc>
                  <a:txBody>
                    <a:bodyPr/>
                    <a:lstStyle/>
                    <a:p>
                      <a:pPr algn="ctr"/>
                      <a:r>
                        <a:rPr lang="zh-CN" altLang="en-US" dirty="0" smtClean="0"/>
                        <a:t>会</a:t>
                      </a:r>
                      <a:endParaRPr lang="zh-CN" altLang="en-US" dirty="0"/>
                    </a:p>
                  </a:txBody>
                  <a:tcPr anchor="ctr"/>
                </a:tc>
                <a:tc>
                  <a:txBody>
                    <a:bodyPr/>
                    <a:lstStyle/>
                    <a:p>
                      <a:pPr algn="ctr"/>
                      <a:r>
                        <a:rPr lang="zh-CN" altLang="en-US" dirty="0" smtClean="0"/>
                        <a:t>有</a:t>
                      </a:r>
                      <a:endParaRPr lang="zh-CN" altLang="en-US" dirty="0"/>
                    </a:p>
                  </a:txBody>
                  <a:tcPr anchor="ctr"/>
                </a:tc>
                <a:extLst>
                  <a:ext uri="{0D108BD9-81ED-4DB2-BD59-A6C34878D82A}">
                    <a16:rowId xmlns:a16="http://schemas.microsoft.com/office/drawing/2014/main" val="10002"/>
                  </a:ext>
                </a:extLst>
              </a:tr>
              <a:tr h="370840">
                <a:tc>
                  <a:txBody>
                    <a:bodyPr/>
                    <a:lstStyle/>
                    <a:p>
                      <a:pPr algn="ctr"/>
                      <a:r>
                        <a:rPr lang="zh-CN" altLang="en-US" dirty="0" smtClean="0"/>
                        <a:t>困</a:t>
                      </a:r>
                      <a:endParaRPr lang="zh-CN" altLang="en-US" dirty="0"/>
                    </a:p>
                  </a:txBody>
                  <a:tcPr anchor="ctr"/>
                </a:tc>
                <a:tc>
                  <a:txBody>
                    <a:bodyPr/>
                    <a:lstStyle/>
                    <a:p>
                      <a:pPr algn="ctr"/>
                      <a:r>
                        <a:rPr lang="zh-CN" altLang="en-US" dirty="0" smtClean="0"/>
                        <a:t>难</a:t>
                      </a:r>
                      <a:endParaRPr lang="zh-CN" altLang="en-US" dirty="0"/>
                    </a:p>
                  </a:txBody>
                  <a:tcPr anchor="ctr"/>
                </a:tc>
                <a:tc>
                  <a:txBody>
                    <a:bodyPr/>
                    <a:lstStyle/>
                    <a:p>
                      <a:pPr algn="ctr"/>
                      <a:r>
                        <a:rPr lang="zh-CN" altLang="en-US" dirty="0" smtClean="0"/>
                        <a:t>。</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extLst>
                  <a:ext uri="{0D108BD9-81ED-4DB2-BD59-A6C34878D82A}">
                    <a16:rowId xmlns:a16="http://schemas.microsoft.com/office/drawing/2014/main" val="10003"/>
                  </a:ext>
                </a:extLst>
              </a:tr>
            </a:tbl>
          </a:graphicData>
        </a:graphic>
      </p:graphicFrame>
      <p:grpSp>
        <p:nvGrpSpPr>
          <p:cNvPr id="19" name="组合 18"/>
          <p:cNvGrpSpPr/>
          <p:nvPr/>
        </p:nvGrpSpPr>
        <p:grpSpPr>
          <a:xfrm>
            <a:off x="1600200" y="2895600"/>
            <a:ext cx="6096000" cy="1524000"/>
            <a:chOff x="1676400" y="4724400"/>
            <a:chExt cx="6096000" cy="1524000"/>
          </a:xfrm>
        </p:grpSpPr>
        <p:sp>
          <p:nvSpPr>
            <p:cNvPr id="20" name="矩形 19"/>
            <p:cNvSpPr/>
            <p:nvPr/>
          </p:nvSpPr>
          <p:spPr bwMode="auto">
            <a:xfrm>
              <a:off x="2895600" y="5486400"/>
              <a:ext cx="18288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nvGrpSpPr>
            <p:cNvPr id="21" name="组合 19"/>
            <p:cNvGrpSpPr/>
            <p:nvPr/>
          </p:nvGrpSpPr>
          <p:grpSpPr>
            <a:xfrm>
              <a:off x="1676400" y="4724400"/>
              <a:ext cx="6096000" cy="1524000"/>
              <a:chOff x="1676400" y="4724400"/>
              <a:chExt cx="6096000" cy="1524000"/>
            </a:xfrm>
          </p:grpSpPr>
          <p:grpSp>
            <p:nvGrpSpPr>
              <p:cNvPr id="22" name="组合 15"/>
              <p:cNvGrpSpPr/>
              <p:nvPr/>
            </p:nvGrpSpPr>
            <p:grpSpPr>
              <a:xfrm>
                <a:off x="1676400" y="4724400"/>
                <a:ext cx="6096000" cy="1524000"/>
                <a:chOff x="1676400" y="4724400"/>
                <a:chExt cx="6096000" cy="1524000"/>
              </a:xfrm>
            </p:grpSpPr>
            <p:sp>
              <p:nvSpPr>
                <p:cNvPr id="25" name="矩形 24"/>
                <p:cNvSpPr/>
                <p:nvPr/>
              </p:nvSpPr>
              <p:spPr bwMode="auto">
                <a:xfrm>
                  <a:off x="1676400" y="4724400"/>
                  <a:ext cx="42672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6" name="矩形 25"/>
                <p:cNvSpPr/>
                <p:nvPr/>
              </p:nvSpPr>
              <p:spPr bwMode="auto">
                <a:xfrm>
                  <a:off x="7162800" y="4724400"/>
                  <a:ext cx="6096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7" name="矩形 26"/>
                <p:cNvSpPr/>
                <p:nvPr/>
              </p:nvSpPr>
              <p:spPr bwMode="auto">
                <a:xfrm>
                  <a:off x="5943600" y="5105400"/>
                  <a:ext cx="6096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8" name="矩形 27"/>
                <p:cNvSpPr/>
                <p:nvPr/>
              </p:nvSpPr>
              <p:spPr bwMode="auto">
                <a:xfrm>
                  <a:off x="1676400" y="5867400"/>
                  <a:ext cx="12192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sp>
            <p:nvSpPr>
              <p:cNvPr id="23" name="矩形 22"/>
              <p:cNvSpPr/>
              <p:nvPr/>
            </p:nvSpPr>
            <p:spPr bwMode="auto">
              <a:xfrm>
                <a:off x="5943600" y="5486400"/>
                <a:ext cx="1828800" cy="76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
            <p:nvSpPr>
              <p:cNvPr id="24" name="矩形 23"/>
              <p:cNvSpPr/>
              <p:nvPr/>
            </p:nvSpPr>
            <p:spPr bwMode="auto">
              <a:xfrm>
                <a:off x="4724400" y="5867400"/>
                <a:ext cx="1295400" cy="381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gr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33333E-6 -2.22222E-6 L 3.33333E-6 0.27778 " pathEditMode="relative" rAng="0" ptsTypes="AA">
                                      <p:cBhvr>
                                        <p:cTn id="16" dur="2000" fill="hold"/>
                                        <p:tgtEl>
                                          <p:spTgt spid="19"/>
                                        </p:tgtEl>
                                        <p:attrNameLst>
                                          <p:attrName>ppt_x</p:attrName>
                                          <p:attrName>ppt_y</p:attrName>
                                        </p:attrNameLst>
                                      </p:cBhvr>
                                      <p:rCtr x="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中国的藏头诗</a:t>
            </a:r>
            <a:endParaRPr lang="zh-CN" altLang="en-US" dirty="0"/>
          </a:p>
        </p:txBody>
      </p:sp>
      <p:sp>
        <p:nvSpPr>
          <p:cNvPr id="3" name="内容占位符 2"/>
          <p:cNvSpPr>
            <a:spLocks noGrp="1"/>
          </p:cNvSpPr>
          <p:nvPr>
            <p:ph idx="1"/>
          </p:nvPr>
        </p:nvSpPr>
        <p:spPr>
          <a:xfrm>
            <a:off x="457200" y="1600200"/>
            <a:ext cx="8229600" cy="4724400"/>
          </a:xfrm>
        </p:spPr>
        <p:txBody>
          <a:bodyPr/>
          <a:lstStyle/>
          <a:p>
            <a:r>
              <a:rPr lang="en-US" altLang="zh-CN" dirty="0" smtClean="0">
                <a:solidFill>
                  <a:srgbClr val="FF0000"/>
                </a:solidFill>
              </a:rPr>
              <a:t>《</a:t>
            </a:r>
            <a:r>
              <a:rPr lang="zh-CN" altLang="en-US" dirty="0" smtClean="0">
                <a:solidFill>
                  <a:srgbClr val="FF0000"/>
                </a:solidFill>
              </a:rPr>
              <a:t>水浒传</a:t>
            </a:r>
            <a:r>
              <a:rPr lang="en-US" altLang="zh-CN" dirty="0" smtClean="0">
                <a:solidFill>
                  <a:srgbClr val="FF0000"/>
                </a:solidFill>
              </a:rPr>
              <a:t>》</a:t>
            </a:r>
            <a:r>
              <a:rPr lang="zh-CN" altLang="en-US" dirty="0" smtClean="0"/>
              <a:t>中梁山为了拉卢俊义入伙，“智多星”吴用和宋江便生出一段“吴用智赚玉麒麟”的故事来，利用卢俊义正为躲避“血光之灾”的惶恐心理，口占四句卦歌：</a:t>
            </a:r>
          </a:p>
          <a:p>
            <a:pPr>
              <a:buNone/>
            </a:pPr>
            <a:r>
              <a:rPr lang="zh-CN" altLang="en-US" dirty="0" smtClean="0"/>
              <a:t>           </a:t>
            </a:r>
            <a:r>
              <a:rPr lang="zh-CN" altLang="en-US" dirty="0" smtClean="0">
                <a:solidFill>
                  <a:srgbClr val="FF0000"/>
                </a:solidFill>
              </a:rPr>
              <a:t>芦</a:t>
            </a:r>
            <a:r>
              <a:rPr lang="zh-CN" altLang="en-US" dirty="0" smtClean="0"/>
              <a:t>花丛中一扁舟，</a:t>
            </a:r>
            <a:r>
              <a:rPr lang="zh-CN" altLang="en-US" dirty="0" smtClean="0">
                <a:solidFill>
                  <a:srgbClr val="FF0000"/>
                </a:solidFill>
              </a:rPr>
              <a:t>俊</a:t>
            </a:r>
            <a:r>
              <a:rPr lang="zh-CN" altLang="en-US" dirty="0" smtClean="0"/>
              <a:t>杰俄从此地游。</a:t>
            </a:r>
            <a:endParaRPr lang="en-US" altLang="zh-CN" dirty="0" smtClean="0"/>
          </a:p>
          <a:p>
            <a:pPr>
              <a:buNone/>
            </a:pPr>
            <a:r>
              <a:rPr lang="en-US" altLang="zh-CN" dirty="0" smtClean="0"/>
              <a:t>           </a:t>
            </a:r>
            <a:r>
              <a:rPr lang="zh-CN" altLang="en-US" dirty="0" smtClean="0">
                <a:solidFill>
                  <a:srgbClr val="FF0000"/>
                </a:solidFill>
              </a:rPr>
              <a:t>义</a:t>
            </a:r>
            <a:r>
              <a:rPr lang="zh-CN" altLang="en-US" dirty="0" smtClean="0"/>
              <a:t>士若能知此理，</a:t>
            </a:r>
            <a:r>
              <a:rPr lang="zh-CN" altLang="en-US" dirty="0" smtClean="0">
                <a:solidFill>
                  <a:srgbClr val="FF0000"/>
                </a:solidFill>
              </a:rPr>
              <a:t>反</a:t>
            </a:r>
            <a:r>
              <a:rPr lang="zh-CN" altLang="en-US" dirty="0" smtClean="0"/>
              <a:t>躬难逃可无忧。</a:t>
            </a:r>
            <a:endParaRPr lang="en-US" altLang="zh-CN" dirty="0" smtClean="0"/>
          </a:p>
          <a:p>
            <a:endParaRPr lang="en-US" altLang="zh-CN" dirty="0" smtClean="0"/>
          </a:p>
          <a:p>
            <a:endParaRPr lang="en-US" altLang="zh-CN" dirty="0"/>
          </a:p>
          <a:p>
            <a:r>
              <a:rPr lang="zh-CN" altLang="en-US" dirty="0" smtClean="0"/>
              <a:t>电影：</a:t>
            </a:r>
            <a:r>
              <a:rPr lang="zh-CN" altLang="en-US" b="1" dirty="0" smtClean="0">
                <a:solidFill>
                  <a:srgbClr val="FF0000"/>
                </a:solidFill>
              </a:rPr>
              <a:t>唐伯虎点秋香</a:t>
            </a:r>
            <a:endParaRPr lang="en-US" altLang="zh-CN" b="1" dirty="0" smtClean="0">
              <a:solidFill>
                <a:srgbClr val="FF0000"/>
              </a:solidFill>
            </a:endParaRPr>
          </a:p>
          <a:p>
            <a:endParaRPr lang="zh-CN" altLang="en-US" b="1" dirty="0" smtClean="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91FAE347-CAC0-4226-88A2-DB38F512292C}"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24</a:t>
            </a:fld>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286000"/>
            <a:ext cx="7162800" cy="4021015"/>
          </a:xfrm>
          <a:prstGeom prst="rect">
            <a:avLst/>
          </a:prstGeom>
        </p:spPr>
      </p:pic>
      <p:cxnSp>
        <p:nvCxnSpPr>
          <p:cNvPr id="9" name="直接连接符 8"/>
          <p:cNvCxnSpPr/>
          <p:nvPr/>
        </p:nvCxnSpPr>
        <p:spPr bwMode="auto">
          <a:xfrm flipH="1">
            <a:off x="1447800" y="2971800"/>
            <a:ext cx="1447800" cy="1324707"/>
          </a:xfrm>
          <a:prstGeom prst="line">
            <a:avLst/>
          </a:prstGeom>
          <a:ln w="57150">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3783358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楷体_GB2312" pitchFamily="49" charset="-122"/>
                <a:ea typeface="楷体_GB2312" pitchFamily="49" charset="-122"/>
              </a:rPr>
              <a:t>现代的信息</a:t>
            </a:r>
            <a:r>
              <a:rPr lang="zh-CN" altLang="en-US" dirty="0">
                <a:latin typeface="楷体_GB2312" pitchFamily="49" charset="-122"/>
                <a:ea typeface="楷体_GB2312" pitchFamily="49" charset="-122"/>
              </a:rPr>
              <a:t>隐藏</a:t>
            </a:r>
            <a:endParaRPr lang="zh-CN" altLang="en-US" dirty="0"/>
          </a:p>
        </p:txBody>
      </p:sp>
      <p:sp>
        <p:nvSpPr>
          <p:cNvPr id="3" name="内容占位符 2"/>
          <p:cNvSpPr>
            <a:spLocks noGrp="1"/>
          </p:cNvSpPr>
          <p:nvPr>
            <p:ph idx="1"/>
          </p:nvPr>
        </p:nvSpPr>
        <p:spPr>
          <a:xfrm>
            <a:off x="457200" y="3810000"/>
            <a:ext cx="8229600" cy="2514600"/>
          </a:xfrm>
        </p:spPr>
        <p:txBody>
          <a:bodyPr/>
          <a:lstStyle/>
          <a:p>
            <a:r>
              <a:rPr lang="zh-CN" altLang="en-US" b="1" dirty="0">
                <a:solidFill>
                  <a:srgbClr val="FF0000"/>
                </a:solidFill>
                <a:latin typeface="楷体_GB2312" pitchFamily="49" charset="-122"/>
                <a:ea typeface="楷体_GB2312" pitchFamily="49" charset="-122"/>
              </a:rPr>
              <a:t>信息隐藏</a:t>
            </a:r>
            <a:r>
              <a:rPr lang="en-US" altLang="zh-CN" b="1" dirty="0">
                <a:solidFill>
                  <a:srgbClr val="FF0000"/>
                </a:solidFill>
                <a:ea typeface="楷体_GB2312" pitchFamily="49" charset="-122"/>
              </a:rPr>
              <a:t>(Information Hiding</a:t>
            </a:r>
            <a:r>
              <a:rPr lang="en-US" altLang="zh-CN" b="1" dirty="0" smtClean="0">
                <a:solidFill>
                  <a:srgbClr val="FF0000"/>
                </a:solidFill>
                <a:ea typeface="楷体_GB2312" pitchFamily="49" charset="-122"/>
              </a:rPr>
              <a:t>)</a:t>
            </a:r>
            <a:r>
              <a:rPr lang="en-US" altLang="zh-CN"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将</a:t>
            </a:r>
            <a:r>
              <a:rPr lang="zh-CN" altLang="en-US" sz="2400" dirty="0">
                <a:latin typeface="楷体_GB2312" pitchFamily="49" charset="-122"/>
                <a:ea typeface="楷体_GB2312" pitchFamily="49" charset="-122"/>
              </a:rPr>
              <a:t>秘密</a:t>
            </a:r>
            <a:r>
              <a:rPr lang="zh-CN" altLang="en-US" sz="2400" dirty="0" smtClean="0">
                <a:latin typeface="楷体_GB2312" pitchFamily="49" charset="-122"/>
                <a:ea typeface="楷体_GB2312" pitchFamily="49" charset="-122"/>
              </a:rPr>
              <a:t>信息隐藏</a:t>
            </a:r>
            <a:r>
              <a:rPr lang="zh-CN" altLang="en-US" sz="2400" dirty="0">
                <a:latin typeface="楷体_GB2312" pitchFamily="49" charset="-122"/>
                <a:ea typeface="楷体_GB2312" pitchFamily="49" charset="-122"/>
              </a:rPr>
              <a:t>于另一非机密的文件内容之中</a:t>
            </a:r>
            <a:r>
              <a:rPr lang="zh-CN" altLang="en-US" sz="2400" dirty="0" smtClean="0">
                <a:latin typeface="楷体_GB2312" pitchFamily="49" charset="-122"/>
                <a:ea typeface="楷体_GB2312" pitchFamily="49" charset="-122"/>
              </a:rPr>
              <a:t>。形式</a:t>
            </a:r>
            <a:r>
              <a:rPr lang="zh-CN" altLang="en-US" sz="2400" dirty="0">
                <a:latin typeface="楷体_GB2312" pitchFamily="49" charset="-122"/>
                <a:ea typeface="楷体_GB2312" pitchFamily="49" charset="-122"/>
              </a:rPr>
              <a:t>可为任何一种数字媒体，如图像、声音、视频或一般的文档等</a:t>
            </a:r>
            <a:r>
              <a:rPr lang="zh-CN" altLang="en-US" sz="2400" dirty="0" smtClean="0">
                <a:latin typeface="楷体_GB2312" pitchFamily="49" charset="-122"/>
                <a:ea typeface="楷体_GB2312" pitchFamily="49" charset="-122"/>
              </a:rPr>
              <a:t>。首要</a:t>
            </a:r>
            <a:r>
              <a:rPr lang="zh-CN" altLang="en-US" sz="2400" dirty="0">
                <a:latin typeface="楷体_GB2312" pitchFamily="49" charset="-122"/>
                <a:ea typeface="楷体_GB2312" pitchFamily="49" charset="-122"/>
              </a:rPr>
              <a:t>目标是隐藏的技术要好，也就是使加入隐藏信息后的媒体目标的降质尽可能小，使人无法看到或听到隐藏的数据，达到令人难以察觉的目的</a:t>
            </a:r>
            <a:endParaRPr lang="zh-CN" altLang="en-US" sz="2400" dirty="0"/>
          </a:p>
        </p:txBody>
      </p:sp>
      <p:sp>
        <p:nvSpPr>
          <p:cNvPr id="4" name="日期占位符 3"/>
          <p:cNvSpPr>
            <a:spLocks noGrp="1"/>
          </p:cNvSpPr>
          <p:nvPr>
            <p:ph type="dt" sz="half" idx="10"/>
          </p:nvPr>
        </p:nvSpPr>
        <p:spPr/>
        <p:txBody>
          <a:bodyPr/>
          <a:lstStyle/>
          <a:p>
            <a:fld id="{D28E83DD-9126-4AD2-81E6-79DDC2602995}"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25</a:t>
            </a:fld>
            <a:endParaRPr lang="en-US" altLang="zh-CN" dirty="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92263"/>
            <a:ext cx="18923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3435351" y="1592263"/>
            <a:ext cx="2187574" cy="1969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0" rIns="0" bIns="0">
            <a:spAutoFit/>
          </a:bodyPr>
          <a:lstStyle/>
          <a:p>
            <a:pPr algn="l"/>
            <a:r>
              <a:rPr kumimoji="0" lang="en-US" altLang="zh-CN" sz="1600" dirty="0"/>
              <a:t>101101011010101010100101000101101101101010100101011010101011110000101010100101110101101011010100101001000010011101010011110110111101110111010001</a:t>
            </a:r>
          </a:p>
        </p:txBody>
      </p:sp>
      <p:sp>
        <p:nvSpPr>
          <p:cNvPr id="9" name="Text Box 7"/>
          <p:cNvSpPr txBox="1">
            <a:spLocks noChangeArrowheads="1"/>
          </p:cNvSpPr>
          <p:nvPr/>
        </p:nvSpPr>
        <p:spPr bwMode="auto">
          <a:xfrm>
            <a:off x="2962275" y="2201863"/>
            <a:ext cx="473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4000" b="1"/>
              <a:t>+</a:t>
            </a:r>
          </a:p>
        </p:txBody>
      </p:sp>
      <p:sp>
        <p:nvSpPr>
          <p:cNvPr id="10" name="Text Box 8"/>
          <p:cNvSpPr txBox="1">
            <a:spLocks noChangeArrowheads="1"/>
          </p:cNvSpPr>
          <p:nvPr/>
        </p:nvSpPr>
        <p:spPr bwMode="auto">
          <a:xfrm>
            <a:off x="5622925" y="2201863"/>
            <a:ext cx="473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4000" b="1"/>
              <a:t>=</a:t>
            </a:r>
          </a:p>
        </p:txBody>
      </p:sp>
      <p:pic>
        <p:nvPicPr>
          <p:cNvPr id="11"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1100" y="1592263"/>
            <a:ext cx="18923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196122"/>
      </p:ext>
    </p:extLst>
  </p:cSld>
  <p:clrMapOvr>
    <a:masterClrMapping/>
  </p:clrMapOvr>
  <p:transition>
    <p:pull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密码学发展史</a:t>
            </a:r>
            <a:endParaRPr lang="zh-CN" altLang="en-US" dirty="0"/>
          </a:p>
        </p:txBody>
      </p:sp>
      <p:sp>
        <p:nvSpPr>
          <p:cNvPr id="3" name="内容占位符 2"/>
          <p:cNvSpPr>
            <a:spLocks noGrp="1"/>
          </p:cNvSpPr>
          <p:nvPr>
            <p:ph idx="1"/>
          </p:nvPr>
        </p:nvSpPr>
        <p:spPr/>
        <p:txBody>
          <a:bodyPr/>
          <a:lstStyle/>
          <a:p>
            <a:pPr>
              <a:lnSpc>
                <a:spcPct val="90000"/>
              </a:lnSpc>
            </a:pPr>
            <a:r>
              <a:rPr lang="zh-CN" altLang="en-US" sz="2400" dirty="0" smtClean="0">
                <a:solidFill>
                  <a:srgbClr val="FF0000"/>
                </a:solidFill>
              </a:rPr>
              <a:t>公元前</a:t>
            </a:r>
            <a:r>
              <a:rPr lang="en-US" altLang="zh-CN" sz="2400" dirty="0" smtClean="0">
                <a:solidFill>
                  <a:srgbClr val="FF0000"/>
                </a:solidFill>
              </a:rPr>
              <a:t>1</a:t>
            </a:r>
            <a:r>
              <a:rPr lang="zh-CN" altLang="en-US" sz="2400" dirty="0" smtClean="0">
                <a:solidFill>
                  <a:srgbClr val="FF0000"/>
                </a:solidFill>
              </a:rPr>
              <a:t>世纪</a:t>
            </a:r>
            <a:r>
              <a:rPr lang="zh-CN" altLang="en-US" sz="2400" dirty="0" smtClean="0"/>
              <a:t>，著名的</a:t>
            </a:r>
            <a:r>
              <a:rPr lang="zh-CN" altLang="en-US" sz="2400" dirty="0" smtClean="0">
                <a:solidFill>
                  <a:srgbClr val="FF0000"/>
                </a:solidFill>
              </a:rPr>
              <a:t>恺撒</a:t>
            </a:r>
            <a:r>
              <a:rPr lang="en-US" altLang="zh-CN" sz="2400" dirty="0" smtClean="0">
                <a:solidFill>
                  <a:srgbClr val="FF0000"/>
                </a:solidFill>
              </a:rPr>
              <a:t>(Caesar)</a:t>
            </a:r>
            <a:r>
              <a:rPr lang="zh-CN" altLang="en-US" sz="2400" dirty="0" smtClean="0">
                <a:solidFill>
                  <a:srgbClr val="FF0000"/>
                </a:solidFill>
              </a:rPr>
              <a:t>密码</a:t>
            </a:r>
            <a:r>
              <a:rPr lang="zh-CN" altLang="en-US" sz="2400" dirty="0" smtClean="0"/>
              <a:t>被用于高卢战争中，这是一种简单易行的单字母替代密码 </a:t>
            </a:r>
          </a:p>
          <a:p>
            <a:pPr>
              <a:lnSpc>
                <a:spcPct val="90000"/>
              </a:lnSpc>
            </a:pPr>
            <a:r>
              <a:rPr lang="zh-CN" altLang="en-US" sz="2400" dirty="0" smtClean="0"/>
              <a:t>它是将字母表中的字母依次后移一定的位置得到的</a:t>
            </a:r>
            <a:endParaRPr lang="en-US" altLang="zh-CN" sz="2400" dirty="0" smtClean="0"/>
          </a:p>
          <a:p>
            <a:pPr>
              <a:lnSpc>
                <a:spcPct val="90000"/>
              </a:lnSpc>
              <a:buNone/>
            </a:pPr>
            <a:r>
              <a:rPr lang="zh-CN" altLang="en-US" b="1" dirty="0" smtClean="0">
                <a:solidFill>
                  <a:srgbClr val="FF0000"/>
                </a:solidFill>
              </a:rPr>
              <a:t>明码表： </a:t>
            </a:r>
            <a:r>
              <a:rPr lang="en-US" altLang="zh-CN" sz="2000" b="1" dirty="0" smtClean="0"/>
              <a:t>A B C D E F G H I J K L M N O P Q R S T U V W X Y Z </a:t>
            </a:r>
          </a:p>
          <a:p>
            <a:pPr>
              <a:lnSpc>
                <a:spcPct val="90000"/>
              </a:lnSpc>
              <a:buNone/>
            </a:pPr>
            <a:r>
              <a:rPr lang="zh-CN" altLang="en-US" b="1" dirty="0" smtClean="0">
                <a:solidFill>
                  <a:srgbClr val="FF0000"/>
                </a:solidFill>
              </a:rPr>
              <a:t>密码表： </a:t>
            </a:r>
            <a:r>
              <a:rPr lang="en-US" altLang="zh-CN" sz="2000" b="1" dirty="0" smtClean="0"/>
              <a:t>F G H I J K L M N O P Q R S T U V W X Y Z A B C D E</a:t>
            </a:r>
          </a:p>
          <a:p>
            <a:pPr>
              <a:lnSpc>
                <a:spcPct val="90000"/>
              </a:lnSpc>
              <a:buNone/>
            </a:pPr>
            <a:endParaRPr lang="en-US" altLang="zh-CN" sz="2000" b="1" dirty="0" smtClean="0"/>
          </a:p>
          <a:p>
            <a:pPr>
              <a:lnSpc>
                <a:spcPct val="90000"/>
              </a:lnSpc>
              <a:buNone/>
            </a:pPr>
            <a:endParaRPr lang="en-US" altLang="zh-CN" sz="2000" b="1" dirty="0" smtClean="0"/>
          </a:p>
          <a:p>
            <a:pPr>
              <a:lnSpc>
                <a:spcPct val="90000"/>
              </a:lnSpc>
              <a:buNone/>
            </a:pPr>
            <a:endParaRPr lang="zh-CN" altLang="en-US" sz="2000" dirty="0"/>
          </a:p>
        </p:txBody>
      </p:sp>
      <p:sp>
        <p:nvSpPr>
          <p:cNvPr id="4" name="日期占位符 3"/>
          <p:cNvSpPr>
            <a:spLocks noGrp="1"/>
          </p:cNvSpPr>
          <p:nvPr>
            <p:ph type="dt" sz="half" idx="10"/>
          </p:nvPr>
        </p:nvSpPr>
        <p:spPr/>
        <p:txBody>
          <a:bodyPr/>
          <a:lstStyle/>
          <a:p>
            <a:fld id="{DE5673BE-2BF2-41FB-A260-C12782B6C5D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26</a:t>
            </a:fld>
            <a:endParaRPr lang="en-US" altLang="zh-CN"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4343400"/>
            <a:ext cx="3088957"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b="1"/>
              <a:t>Caesar Cipher-</a:t>
            </a:r>
            <a:r>
              <a:rPr lang="zh-CN" altLang="en-US" b="1"/>
              <a:t>恺撒密码</a:t>
            </a:r>
          </a:p>
        </p:txBody>
      </p:sp>
      <p:sp>
        <p:nvSpPr>
          <p:cNvPr id="15363" name="Rectangle 3"/>
          <p:cNvSpPr>
            <a:spLocks noGrp="1" noChangeArrowheads="1"/>
          </p:cNvSpPr>
          <p:nvPr>
            <p:ph type="body" idx="1"/>
          </p:nvPr>
        </p:nvSpPr>
        <p:spPr/>
        <p:txBody>
          <a:bodyPr/>
          <a:lstStyle/>
          <a:p>
            <a:r>
              <a:rPr lang="zh-CN" altLang="en-US" sz="2800" b="1" dirty="0"/>
              <a:t>替换方法，每个字母用其后的第三个字母替换</a:t>
            </a:r>
          </a:p>
          <a:p>
            <a:pPr>
              <a:buFontTx/>
              <a:buNone/>
            </a:pPr>
            <a:r>
              <a:rPr lang="zh-CN" altLang="en-US" sz="2800" b="1" dirty="0"/>
              <a:t>                 </a:t>
            </a:r>
            <a:r>
              <a:rPr lang="en-US" altLang="zh-CN" sz="2800" b="1" dirty="0" err="1"/>
              <a:t>eg</a:t>
            </a:r>
            <a:r>
              <a:rPr lang="en-US" altLang="zh-CN" sz="2800" b="1" dirty="0"/>
              <a:t>. </a:t>
            </a:r>
            <a:r>
              <a:rPr lang="en-US" altLang="zh-CN" sz="2800" b="1" dirty="0">
                <a:latin typeface="Arial Unicode MS" pitchFamily="34" charset="-122"/>
              </a:rPr>
              <a:t>I CAME I SAW I CONQUERED </a:t>
            </a:r>
            <a:endParaRPr lang="en-US" altLang="zh-CN" sz="2800" b="1" dirty="0"/>
          </a:p>
          <a:p>
            <a:pPr>
              <a:buFontTx/>
              <a:buNone/>
            </a:pPr>
            <a:r>
              <a:rPr lang="en-US" altLang="zh-CN" sz="2800" b="1" dirty="0">
                <a:latin typeface="Arial Unicode MS" pitchFamily="34" charset="-122"/>
              </a:rPr>
              <a:t>			   L FDPH L VDZ L FRQTXHUHG </a:t>
            </a:r>
            <a:endParaRPr lang="en-US" altLang="zh-CN" sz="2800" b="1" dirty="0"/>
          </a:p>
          <a:p>
            <a:r>
              <a:rPr lang="en-US" altLang="zh-CN" sz="2800" b="1" dirty="0"/>
              <a:t>Caesar cipher </a:t>
            </a:r>
            <a:r>
              <a:rPr lang="zh-CN" altLang="en-US" sz="2800" b="1" dirty="0"/>
              <a:t>可以描述如下：</a:t>
            </a:r>
          </a:p>
          <a:p>
            <a:r>
              <a:rPr lang="zh-CN" altLang="en-US" sz="2800" b="1" dirty="0"/>
              <a:t> </a:t>
            </a:r>
            <a:r>
              <a:rPr lang="en-US" altLang="zh-CN" sz="2800" b="1" dirty="0">
                <a:latin typeface="Arial Unicode MS" pitchFamily="34" charset="-122"/>
              </a:rPr>
              <a:t>Plain:   ABCDEFGHIJKLMNOPQRSTUVWXYZ </a:t>
            </a:r>
          </a:p>
          <a:p>
            <a:r>
              <a:rPr lang="en-US" altLang="zh-CN" sz="2800" b="1" dirty="0">
                <a:latin typeface="Arial Unicode MS" pitchFamily="34" charset="-122"/>
              </a:rPr>
              <a:t>Cipher:  </a:t>
            </a:r>
            <a:r>
              <a:rPr lang="en-US" altLang="zh-CN" sz="2800" b="1" dirty="0" smtClean="0">
                <a:latin typeface="Arial Unicode MS" pitchFamily="34" charset="-122"/>
              </a:rPr>
              <a:t>DEFGHIJKLMNOPQRSTUVWXYZABC</a:t>
            </a:r>
            <a:endParaRPr lang="en-US" altLang="zh-CN" sz="2800" b="1" dirty="0">
              <a:latin typeface="Arial Unicode MS" pitchFamily="34" charset="-122"/>
            </a:endParaRPr>
          </a:p>
          <a:p>
            <a:pPr>
              <a:buFontTx/>
              <a:buNone/>
            </a:pPr>
            <a:endParaRPr lang="en-US" altLang="zh-CN" sz="2800" b="1" dirty="0">
              <a:latin typeface="Arial Unicode MS" pitchFamily="34" charset="-122"/>
            </a:endParaRPr>
          </a:p>
          <a:p>
            <a:r>
              <a:rPr lang="zh-CN" altLang="en-US" sz="2800" b="1" dirty="0"/>
              <a:t>练习  解密 </a:t>
            </a:r>
            <a:r>
              <a:rPr lang="en-US" altLang="zh-CN" sz="2800" b="1" dirty="0"/>
              <a:t>"RPQLD JDOOLD HVW GLYLVD LQ SDUWHV WUHV"</a:t>
            </a:r>
          </a:p>
        </p:txBody>
      </p:sp>
    </p:spTree>
  </p:cSld>
  <p:clrMapOvr>
    <a:masterClrMapping/>
  </p:clrMapOvr>
  <p:transition>
    <p:pull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b="1"/>
              <a:t>恺撒密码的一般形式</a:t>
            </a:r>
          </a:p>
        </p:txBody>
      </p:sp>
      <p:sp>
        <p:nvSpPr>
          <p:cNvPr id="16387" name="Rectangle 3"/>
          <p:cNvSpPr>
            <a:spLocks noGrp="1" noChangeArrowheads="1"/>
          </p:cNvSpPr>
          <p:nvPr>
            <p:ph type="body" idx="1"/>
          </p:nvPr>
        </p:nvSpPr>
        <p:spPr/>
        <p:txBody>
          <a:bodyPr/>
          <a:lstStyle/>
          <a:p>
            <a:r>
              <a:rPr lang="zh-CN" altLang="en-US" b="1">
                <a:latin typeface="楷体_GB2312" pitchFamily="49" charset="-122"/>
                <a:ea typeface="楷体_GB2312" pitchFamily="49" charset="-122"/>
              </a:rPr>
              <a:t>一般形式，可以把</a:t>
            </a:r>
            <a:r>
              <a:rPr lang="en-US" altLang="zh-CN" sz="2800" b="1">
                <a:latin typeface="楷体_GB2312" pitchFamily="49" charset="-122"/>
                <a:ea typeface="楷体_GB2312" pitchFamily="49" charset="-122"/>
              </a:rPr>
              <a:t>Caesar cipher </a:t>
            </a:r>
            <a:r>
              <a:rPr lang="zh-CN" altLang="en-US" sz="2800" b="1">
                <a:latin typeface="楷体_GB2312" pitchFamily="49" charset="-122"/>
                <a:ea typeface="楷体_GB2312" pitchFamily="49" charset="-122"/>
              </a:rPr>
              <a:t>中字母移动的位数由</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变为</a:t>
            </a:r>
            <a:r>
              <a:rPr lang="en-US" altLang="zh-CN" sz="2800" b="1">
                <a:latin typeface="楷体_GB2312" pitchFamily="49" charset="-122"/>
                <a:ea typeface="楷体_GB2312" pitchFamily="49" charset="-122"/>
              </a:rPr>
              <a:t>1-25</a:t>
            </a:r>
            <a:r>
              <a:rPr lang="zh-CN" altLang="en-US" sz="2800" b="1">
                <a:latin typeface="楷体_GB2312" pitchFamily="49" charset="-122"/>
                <a:ea typeface="楷体_GB2312" pitchFamily="49" charset="-122"/>
              </a:rPr>
              <a:t>中的任何一个</a:t>
            </a:r>
          </a:p>
          <a:p>
            <a:endParaRPr lang="zh-CN" altLang="en-US" b="1">
              <a:latin typeface="楷体_GB2312" pitchFamily="49" charset="-122"/>
              <a:ea typeface="楷体_GB2312" pitchFamily="49" charset="-122"/>
            </a:endParaRPr>
          </a:p>
          <a:p>
            <a:r>
              <a:rPr lang="zh-CN" altLang="en-US" b="1">
                <a:latin typeface="楷体_GB2312" pitchFamily="49" charset="-122"/>
                <a:ea typeface="楷体_GB2312" pitchFamily="49" charset="-122"/>
              </a:rPr>
              <a:t>可以指定一个密钥字母作为字母</a:t>
            </a:r>
            <a:r>
              <a:rPr lang="en-US" altLang="zh-CN" b="1">
                <a:latin typeface="楷体_GB2312" pitchFamily="49" charset="-122"/>
                <a:ea typeface="楷体_GB2312" pitchFamily="49" charset="-122"/>
              </a:rPr>
              <a:t>A</a:t>
            </a:r>
            <a:r>
              <a:rPr lang="zh-CN" altLang="en-US" b="1">
                <a:latin typeface="楷体_GB2312" pitchFamily="49" charset="-122"/>
                <a:ea typeface="楷体_GB2312" pitchFamily="49" charset="-122"/>
              </a:rPr>
              <a:t>的密文 </a:t>
            </a:r>
          </a:p>
          <a:p>
            <a:pPr lvl="1"/>
            <a:r>
              <a:rPr lang="zh-CN" altLang="en-US" b="1">
                <a:latin typeface="楷体_GB2312" pitchFamily="49" charset="-122"/>
                <a:ea typeface="楷体_GB2312" pitchFamily="49" charset="-122"/>
              </a:rPr>
              <a:t>例如：密钥字母</a:t>
            </a:r>
            <a:r>
              <a:rPr lang="en-US" altLang="zh-CN" b="1">
                <a:latin typeface="楷体_GB2312" pitchFamily="49" charset="-122"/>
                <a:ea typeface="楷体_GB2312" pitchFamily="49" charset="-122"/>
              </a:rPr>
              <a:t>F</a:t>
            </a:r>
            <a:r>
              <a:rPr lang="zh-CN" altLang="en-US" b="1">
                <a:latin typeface="楷体_GB2312" pitchFamily="49" charset="-122"/>
                <a:ea typeface="楷体_GB2312" pitchFamily="49" charset="-122"/>
              </a:rPr>
              <a:t>表示： </a:t>
            </a:r>
          </a:p>
          <a:p>
            <a:pPr lvl="2"/>
            <a:r>
              <a:rPr lang="en-US" altLang="zh-CN" b="1">
                <a:latin typeface="楷体_GB2312" pitchFamily="49" charset="-122"/>
                <a:ea typeface="楷体_GB2312" pitchFamily="49" charset="-122"/>
              </a:rPr>
              <a:t>A </a:t>
            </a: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F, B </a:t>
            </a:r>
            <a:r>
              <a:rPr lang="en-US" altLang="zh-CN" b="1">
                <a:latin typeface="Times New Roman"/>
                <a:ea typeface="楷体_GB2312" pitchFamily="49" charset="-122"/>
              </a:rPr>
              <a:t>—</a:t>
            </a:r>
            <a:r>
              <a:rPr lang="en-US" altLang="zh-CN" b="1">
                <a:latin typeface="楷体_GB2312" pitchFamily="49" charset="-122"/>
                <a:ea typeface="楷体_GB2312" pitchFamily="49" charset="-122"/>
              </a:rPr>
              <a:t> G, ... Y </a:t>
            </a:r>
            <a:r>
              <a:rPr lang="en-US" altLang="zh-CN" b="1">
                <a:latin typeface="Times New Roman"/>
                <a:ea typeface="楷体_GB2312" pitchFamily="49" charset="-122"/>
              </a:rPr>
              <a:t>—</a:t>
            </a:r>
            <a:r>
              <a:rPr lang="en-US" altLang="zh-CN" b="1">
                <a:latin typeface="楷体_GB2312" pitchFamily="49" charset="-122"/>
                <a:ea typeface="楷体_GB2312" pitchFamily="49" charset="-122"/>
              </a:rPr>
              <a:t> D, Z </a:t>
            </a:r>
            <a:r>
              <a:rPr lang="en-US" altLang="zh-CN" b="1">
                <a:latin typeface="Times New Roman"/>
                <a:ea typeface="楷体_GB2312" pitchFamily="49" charset="-122"/>
              </a:rPr>
              <a:t>—</a:t>
            </a:r>
            <a:r>
              <a:rPr lang="en-US" altLang="zh-CN" b="1">
                <a:latin typeface="楷体_GB2312" pitchFamily="49" charset="-122"/>
                <a:ea typeface="楷体_GB2312" pitchFamily="49" charset="-122"/>
              </a:rPr>
              <a:t> E </a:t>
            </a:r>
          </a:p>
          <a:p>
            <a:pPr lvl="2"/>
            <a:r>
              <a:rPr lang="zh-CN" altLang="en-US" b="1">
                <a:latin typeface="楷体_GB2312" pitchFamily="49" charset="-122"/>
                <a:ea typeface="楷体_GB2312" pitchFamily="49" charset="-122"/>
              </a:rPr>
              <a:t>即每个字母移动</a:t>
            </a:r>
            <a:r>
              <a:rPr lang="en-US" altLang="zh-CN" b="1">
                <a:latin typeface="楷体_GB2312" pitchFamily="49" charset="-122"/>
                <a:ea typeface="楷体_GB2312" pitchFamily="49" charset="-122"/>
              </a:rPr>
              <a:t>5</a:t>
            </a:r>
            <a:r>
              <a:rPr lang="zh-CN" altLang="en-US" b="1">
                <a:latin typeface="楷体_GB2312" pitchFamily="49" charset="-122"/>
                <a:ea typeface="楷体_GB2312" pitchFamily="49" charset="-122"/>
              </a:rPr>
              <a:t>位 </a:t>
            </a:r>
          </a:p>
          <a:p>
            <a:r>
              <a:rPr lang="zh-CN" altLang="en-US" b="1">
                <a:latin typeface="楷体_GB2312" pitchFamily="49" charset="-122"/>
                <a:ea typeface="楷体_GB2312" pitchFamily="49" charset="-122"/>
              </a:rPr>
              <a:t>共有</a:t>
            </a:r>
            <a:r>
              <a:rPr lang="en-US" altLang="zh-CN" b="1">
                <a:latin typeface="楷体_GB2312" pitchFamily="49" charset="-122"/>
                <a:ea typeface="楷体_GB2312" pitchFamily="49" charset="-122"/>
              </a:rPr>
              <a:t>26</a:t>
            </a:r>
            <a:r>
              <a:rPr lang="zh-CN" altLang="en-US" b="1">
                <a:latin typeface="楷体_GB2312" pitchFamily="49" charset="-122"/>
                <a:ea typeface="楷体_GB2312" pitchFamily="49" charset="-122"/>
              </a:rPr>
              <a:t>种可能的密码算法（</a:t>
            </a:r>
            <a:r>
              <a:rPr lang="en-US" altLang="zh-CN" b="1">
                <a:latin typeface="楷体_GB2312" pitchFamily="49" charset="-122"/>
                <a:ea typeface="楷体_GB2312" pitchFamily="49" charset="-122"/>
              </a:rPr>
              <a:t>25</a:t>
            </a:r>
            <a:r>
              <a:rPr lang="zh-CN" altLang="en-US" b="1">
                <a:latin typeface="楷体_GB2312" pitchFamily="49" charset="-122"/>
                <a:ea typeface="楷体_GB2312" pitchFamily="49" charset="-122"/>
              </a:rPr>
              <a:t>种可用）</a:t>
            </a:r>
          </a:p>
        </p:txBody>
      </p:sp>
      <p:pic>
        <p:nvPicPr>
          <p:cNvPr id="4" name="Picture 2" descr="E:\课程\ppt\素材\untitl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3962400"/>
            <a:ext cx="3390900" cy="2511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3257" y="4343400"/>
            <a:ext cx="2380743" cy="196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b="1" dirty="0" smtClean="0"/>
              <a:t>公元</a:t>
            </a:r>
            <a:r>
              <a:rPr lang="en-US" altLang="zh-CN" b="1" dirty="0" smtClean="0"/>
              <a:t>16</a:t>
            </a:r>
            <a:r>
              <a:rPr lang="zh-CN" altLang="en-US" b="1" dirty="0" smtClean="0"/>
              <a:t>世纪晚期，英国的</a:t>
            </a:r>
            <a:r>
              <a:rPr lang="zh-CN" altLang="en-US" b="1" dirty="0" smtClean="0">
                <a:solidFill>
                  <a:srgbClr val="FF0000"/>
                </a:solidFill>
              </a:rPr>
              <a:t>菲利普斯</a:t>
            </a:r>
            <a:r>
              <a:rPr lang="en-US" altLang="zh-CN" b="1" dirty="0" smtClean="0">
                <a:solidFill>
                  <a:srgbClr val="FF0000"/>
                </a:solidFill>
              </a:rPr>
              <a:t>(Philips)</a:t>
            </a:r>
            <a:r>
              <a:rPr lang="zh-CN" altLang="en-US" b="1" dirty="0" smtClean="0"/>
              <a:t>利用</a:t>
            </a:r>
            <a:r>
              <a:rPr lang="zh-CN" altLang="en-US" b="1" dirty="0" smtClean="0">
                <a:solidFill>
                  <a:srgbClr val="FF0000"/>
                </a:solidFill>
              </a:rPr>
              <a:t>频度分析法</a:t>
            </a:r>
            <a:r>
              <a:rPr lang="zh-CN" altLang="en-US" b="1" dirty="0" smtClean="0"/>
              <a:t>成功破解苏格兰女王玛丽的密码信，信中策划暗杀英国女王伊丽莎白，这次解密将玛丽送上了断头台 </a:t>
            </a:r>
          </a:p>
          <a:p>
            <a:endParaRPr lang="zh-CN" altLang="en-US" dirty="0"/>
          </a:p>
        </p:txBody>
      </p:sp>
      <p:sp>
        <p:nvSpPr>
          <p:cNvPr id="4" name="日期占位符 3"/>
          <p:cNvSpPr>
            <a:spLocks noGrp="1"/>
          </p:cNvSpPr>
          <p:nvPr>
            <p:ph type="dt" sz="half" idx="10"/>
          </p:nvPr>
        </p:nvSpPr>
        <p:spPr/>
        <p:txBody>
          <a:bodyPr/>
          <a:lstStyle/>
          <a:p>
            <a:fld id="{513525EB-F3E5-4962-A759-AD2D9F1A118E}"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29</a:t>
            </a:fld>
            <a:endParaRPr lang="en-US" altLang="zh-CN" dirty="0"/>
          </a:p>
        </p:txBody>
      </p:sp>
      <p:pic>
        <p:nvPicPr>
          <p:cNvPr id="7" name="Picture 5" descr="4abc62a6629cb"/>
          <p:cNvPicPr>
            <a:picLocks noChangeAspect="1" noChangeArrowheads="1"/>
          </p:cNvPicPr>
          <p:nvPr/>
        </p:nvPicPr>
        <p:blipFill>
          <a:blip r:embed="rId2" cstate="print"/>
          <a:srcRect/>
          <a:stretch>
            <a:fillRect/>
          </a:stretch>
        </p:blipFill>
        <p:spPr bwMode="auto">
          <a:xfrm>
            <a:off x="3505200" y="3352800"/>
            <a:ext cx="4840677" cy="2667000"/>
          </a:xfrm>
          <a:prstGeom prst="rect">
            <a:avLst/>
          </a:prstGeom>
          <a:noFill/>
        </p:spPr>
      </p:pic>
      <p:sp>
        <p:nvSpPr>
          <p:cNvPr id="8" name="TextBox 7"/>
          <p:cNvSpPr txBox="1"/>
          <p:nvPr/>
        </p:nvSpPr>
        <p:spPr>
          <a:xfrm>
            <a:off x="4038600" y="6096000"/>
            <a:ext cx="2928958" cy="307777"/>
          </a:xfrm>
          <a:prstGeom prst="rect">
            <a:avLst/>
          </a:prstGeom>
          <a:noFill/>
        </p:spPr>
        <p:txBody>
          <a:bodyPr wrap="square" rtlCol="0">
            <a:spAutoFit/>
          </a:bodyPr>
          <a:lstStyle/>
          <a:p>
            <a:r>
              <a:rPr lang="zh-CN" altLang="en-US" b="1" dirty="0" smtClean="0">
                <a:solidFill>
                  <a:srgbClr val="FF0000"/>
                </a:solidFill>
              </a:rPr>
              <a:t>電影</a:t>
            </a:r>
            <a:r>
              <a:rPr lang="en-US" altLang="zh-CN" b="1" dirty="0" smtClean="0">
                <a:solidFill>
                  <a:srgbClr val="FF0000"/>
                </a:solidFill>
              </a:rPr>
              <a:t>《</a:t>
            </a:r>
            <a:r>
              <a:rPr lang="zh-CN" altLang="en-US" b="1" dirty="0" smtClean="0">
                <a:solidFill>
                  <a:srgbClr val="FF0000"/>
                </a:solidFill>
              </a:rPr>
              <a:t>伊莉莎白：輝煌年代</a:t>
            </a:r>
            <a:r>
              <a:rPr lang="en-US" altLang="zh-CN" b="1" dirty="0" smtClean="0">
                <a:solidFill>
                  <a:srgbClr val="FF0000"/>
                </a:solidFill>
              </a:rPr>
              <a:t>》</a:t>
            </a:r>
            <a:endParaRPr lang="zh-CN" altLang="en-US" b="1" dirty="0">
              <a:solidFill>
                <a:srgbClr val="FF0000"/>
              </a:solidFill>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参考书目</a:t>
            </a:r>
          </a:p>
        </p:txBody>
      </p:sp>
      <p:sp>
        <p:nvSpPr>
          <p:cNvPr id="13315" name="Rectangle 3"/>
          <p:cNvSpPr>
            <a:spLocks noGrp="1" noChangeArrowheads="1"/>
          </p:cNvSpPr>
          <p:nvPr>
            <p:ph idx="1"/>
          </p:nvPr>
        </p:nvSpPr>
        <p:spPr/>
        <p:txBody>
          <a:bodyPr/>
          <a:lstStyle/>
          <a:p>
            <a:pPr eaLnBrk="1" hangingPunct="1">
              <a:lnSpc>
                <a:spcPct val="80000"/>
              </a:lnSpc>
            </a:pPr>
            <a:r>
              <a:rPr lang="en-US" altLang="zh-CN" sz="2000" dirty="0" smtClean="0"/>
              <a:t>[1]《</a:t>
            </a:r>
            <a:r>
              <a:rPr lang="zh-CN" altLang="en-US" sz="2000" dirty="0" smtClean="0"/>
              <a:t>现代密码学（第二版）</a:t>
            </a:r>
            <a:r>
              <a:rPr lang="en-US" altLang="zh-CN" sz="2000" dirty="0" smtClean="0"/>
              <a:t>》</a:t>
            </a:r>
            <a:r>
              <a:rPr lang="zh-CN" altLang="en-US" sz="2000" dirty="0" smtClean="0"/>
              <a:t>，杨波，清华大学出版社，</a:t>
            </a:r>
            <a:r>
              <a:rPr lang="en-US" altLang="zh-CN" sz="2000" dirty="0" smtClean="0"/>
              <a:t>2007.</a:t>
            </a:r>
          </a:p>
          <a:p>
            <a:pPr eaLnBrk="1" hangingPunct="1">
              <a:lnSpc>
                <a:spcPct val="80000"/>
              </a:lnSpc>
            </a:pPr>
            <a:r>
              <a:rPr lang="en-US" altLang="zh-CN" sz="2000" dirty="0" smtClean="0"/>
              <a:t>[2] 《</a:t>
            </a:r>
            <a:r>
              <a:rPr lang="zh-CN" altLang="en-US" sz="2000" dirty="0" smtClean="0"/>
              <a:t>密码学原理与实践（第三版）</a:t>
            </a:r>
            <a:r>
              <a:rPr lang="en-US" altLang="zh-CN" sz="2000" dirty="0" smtClean="0"/>
              <a:t>》</a:t>
            </a:r>
            <a:r>
              <a:rPr lang="zh-CN" altLang="en-US" sz="2000" dirty="0" smtClean="0"/>
              <a:t>，（加）斯廷森 著，冯登国等 译，电子工业出版社，</a:t>
            </a:r>
            <a:r>
              <a:rPr lang="en-US" altLang="zh-CN" sz="2000" dirty="0" smtClean="0"/>
              <a:t>2009.</a:t>
            </a:r>
          </a:p>
          <a:p>
            <a:pPr eaLnBrk="1" hangingPunct="1">
              <a:lnSpc>
                <a:spcPct val="80000"/>
              </a:lnSpc>
            </a:pPr>
            <a:r>
              <a:rPr lang="en-US" altLang="zh-CN" sz="2000" dirty="0" smtClean="0"/>
              <a:t>[3] 《</a:t>
            </a:r>
            <a:r>
              <a:rPr lang="zh-CN" altLang="en-US" sz="2000" dirty="0" smtClean="0"/>
              <a:t>现代密码学</a:t>
            </a:r>
            <a:r>
              <a:rPr lang="en-US" altLang="zh-CN" sz="2000" dirty="0" smtClean="0"/>
              <a:t>》</a:t>
            </a:r>
            <a:r>
              <a:rPr lang="zh-CN" altLang="en-US" sz="2000" dirty="0" smtClean="0"/>
              <a:t>，任伟，北京邮电大学出版社，</a:t>
            </a:r>
            <a:r>
              <a:rPr lang="en-US" altLang="zh-CN" sz="2000" dirty="0" smtClean="0"/>
              <a:t>2011</a:t>
            </a:r>
          </a:p>
          <a:p>
            <a:pPr eaLnBrk="1" hangingPunct="1">
              <a:lnSpc>
                <a:spcPct val="80000"/>
              </a:lnSpc>
            </a:pPr>
            <a:r>
              <a:rPr lang="en-US" altLang="zh-CN" sz="2000" dirty="0" smtClean="0"/>
              <a:t>[4] 《</a:t>
            </a:r>
            <a:r>
              <a:rPr lang="zh-CN" altLang="en-US" sz="2000" dirty="0" smtClean="0"/>
              <a:t>现代密码学</a:t>
            </a:r>
            <a:r>
              <a:rPr lang="en-US" altLang="zh-CN" sz="2000" dirty="0" smtClean="0"/>
              <a:t>-</a:t>
            </a:r>
            <a:r>
              <a:rPr lang="zh-CN" altLang="en-US" sz="2000" dirty="0" smtClean="0"/>
              <a:t>原理与协议</a:t>
            </a:r>
            <a:r>
              <a:rPr lang="en-US" altLang="zh-CN" sz="2000" dirty="0" smtClean="0"/>
              <a:t>》</a:t>
            </a:r>
            <a:r>
              <a:rPr lang="zh-CN" altLang="en-US" sz="2000" dirty="0" smtClean="0"/>
              <a:t>，（美）卡茨，（以色列）耶胡达</a:t>
            </a:r>
            <a:r>
              <a:rPr lang="en-US" altLang="zh-CN" sz="2000" dirty="0" smtClean="0"/>
              <a:t>·</a:t>
            </a:r>
            <a:r>
              <a:rPr lang="zh-CN" altLang="en-US" sz="2000" dirty="0" smtClean="0"/>
              <a:t>林德尔　著，任伟　译 ，国防工业出版社，</a:t>
            </a:r>
            <a:r>
              <a:rPr lang="en-US" altLang="zh-CN" sz="2000" dirty="0" smtClean="0"/>
              <a:t>2012.</a:t>
            </a:r>
          </a:p>
          <a:p>
            <a:pPr eaLnBrk="1" hangingPunct="1">
              <a:lnSpc>
                <a:spcPct val="80000"/>
              </a:lnSpc>
            </a:pPr>
            <a:r>
              <a:rPr lang="en-US" altLang="zh-CN" sz="2000" dirty="0" smtClean="0"/>
              <a:t>[5] 《</a:t>
            </a:r>
            <a:r>
              <a:rPr lang="zh-CN" altLang="en-US" sz="2000" dirty="0" smtClean="0"/>
              <a:t>信息安全与密码学</a:t>
            </a:r>
            <a:r>
              <a:rPr lang="en-US" altLang="zh-CN" sz="2000" dirty="0" smtClean="0"/>
              <a:t>》</a:t>
            </a:r>
            <a:r>
              <a:rPr lang="zh-CN" altLang="en-US" sz="2000" dirty="0" smtClean="0"/>
              <a:t>，徐茂智等， 清华大学出版社，</a:t>
            </a:r>
            <a:r>
              <a:rPr lang="en-US" altLang="zh-CN" sz="2000" dirty="0" smtClean="0"/>
              <a:t>2007.</a:t>
            </a:r>
          </a:p>
          <a:p>
            <a:pPr eaLnBrk="1" hangingPunct="1">
              <a:lnSpc>
                <a:spcPct val="80000"/>
              </a:lnSpc>
            </a:pPr>
            <a:r>
              <a:rPr lang="en-US" altLang="zh-CN" sz="2000" dirty="0" smtClean="0"/>
              <a:t>[6] 《</a:t>
            </a:r>
            <a:r>
              <a:rPr lang="zh-CN" altLang="en-US" sz="2000" dirty="0" smtClean="0"/>
              <a:t>应用密码学（第</a:t>
            </a:r>
            <a:r>
              <a:rPr lang="en-US" altLang="zh-CN" sz="2000" dirty="0" smtClean="0"/>
              <a:t>2</a:t>
            </a:r>
            <a:r>
              <a:rPr lang="zh-CN" altLang="en-US" sz="2000" dirty="0" smtClean="0"/>
              <a:t>版）</a:t>
            </a:r>
            <a:r>
              <a:rPr lang="en-US" altLang="zh-CN" sz="2000" dirty="0" smtClean="0"/>
              <a:t>》</a:t>
            </a:r>
            <a:r>
              <a:rPr lang="zh-CN" altLang="en-US" sz="2000" dirty="0" smtClean="0"/>
              <a:t>，胡向东等，电子工业出版社，</a:t>
            </a:r>
            <a:r>
              <a:rPr lang="en-US" altLang="zh-CN" sz="2000" dirty="0" smtClean="0"/>
              <a:t>2011.</a:t>
            </a:r>
          </a:p>
          <a:p>
            <a:pPr eaLnBrk="1" hangingPunct="1">
              <a:lnSpc>
                <a:spcPct val="80000"/>
              </a:lnSpc>
            </a:pPr>
            <a:r>
              <a:rPr lang="en-US" altLang="zh-CN" sz="2000" dirty="0" smtClean="0"/>
              <a:t>[7] 《</a:t>
            </a:r>
            <a:r>
              <a:rPr lang="zh-CN" altLang="en-US" sz="2000" dirty="0" smtClean="0"/>
              <a:t>对称密码学及其应用</a:t>
            </a:r>
            <a:r>
              <a:rPr lang="en-US" altLang="zh-CN" sz="2000" dirty="0" smtClean="0"/>
              <a:t>》</a:t>
            </a:r>
            <a:r>
              <a:rPr lang="zh-CN" altLang="en-US" sz="2000" dirty="0" smtClean="0"/>
              <a:t>，李晖等，北京邮电大学出版社，</a:t>
            </a:r>
            <a:r>
              <a:rPr lang="en-US" altLang="zh-CN" sz="2000" dirty="0" smtClean="0"/>
              <a:t>2009.</a:t>
            </a:r>
          </a:p>
          <a:p>
            <a:pPr eaLnBrk="1" hangingPunct="1">
              <a:lnSpc>
                <a:spcPct val="80000"/>
              </a:lnSpc>
            </a:pPr>
            <a:r>
              <a:rPr lang="en-US" altLang="zh-CN" sz="2000" dirty="0" smtClean="0"/>
              <a:t>[8] 《</a:t>
            </a:r>
            <a:r>
              <a:rPr lang="zh-CN" altLang="en-US" sz="2000" dirty="0" smtClean="0"/>
              <a:t>应用密码学（重点大学计算机专业系列教材）</a:t>
            </a:r>
            <a:r>
              <a:rPr lang="en-US" altLang="zh-CN" sz="2000" dirty="0" smtClean="0"/>
              <a:t>》</a:t>
            </a:r>
            <a:r>
              <a:rPr lang="zh-CN" altLang="en-US" sz="2000" dirty="0" smtClean="0"/>
              <a:t>，刘嘉勇等，清华大学出版社，</a:t>
            </a:r>
            <a:r>
              <a:rPr lang="en-US" altLang="zh-CN" sz="2000" dirty="0" smtClean="0"/>
              <a:t>2008.</a:t>
            </a:r>
          </a:p>
          <a:p>
            <a:pPr eaLnBrk="1" hangingPunct="1">
              <a:lnSpc>
                <a:spcPct val="80000"/>
              </a:lnSpc>
            </a:pPr>
            <a:r>
              <a:rPr lang="en-US" altLang="zh-CN" sz="2000" dirty="0" smtClean="0"/>
              <a:t>[9] 《</a:t>
            </a:r>
            <a:r>
              <a:rPr lang="zh-CN" altLang="en-US" sz="2000" dirty="0" smtClean="0"/>
              <a:t>密码学原理及应用技术（</a:t>
            </a:r>
            <a:r>
              <a:rPr lang="en-US" altLang="zh-CN" sz="2000" dirty="0" smtClean="0"/>
              <a:t>21</a:t>
            </a:r>
            <a:r>
              <a:rPr lang="zh-CN" altLang="en-US" sz="2000" dirty="0" smtClean="0"/>
              <a:t>世纪高等学校规划教材</a:t>
            </a:r>
            <a:r>
              <a:rPr lang="en-US" altLang="zh-CN" sz="2000" dirty="0" smtClean="0"/>
              <a:t>.</a:t>
            </a:r>
            <a:r>
              <a:rPr lang="zh-CN" altLang="en-US" sz="2000" dirty="0" smtClean="0"/>
              <a:t>电子信息）</a:t>
            </a:r>
            <a:r>
              <a:rPr lang="en-US" altLang="zh-CN" sz="2000" dirty="0" smtClean="0"/>
              <a:t>》</a:t>
            </a:r>
            <a:r>
              <a:rPr lang="zh-CN" altLang="en-US" sz="2000" dirty="0" smtClean="0"/>
              <a:t>，张健等，清华大学出版社，</a:t>
            </a:r>
            <a:r>
              <a:rPr lang="en-US" altLang="zh-CN" sz="2000" dirty="0" smtClean="0"/>
              <a:t>2011.</a:t>
            </a:r>
          </a:p>
          <a:p>
            <a:pPr eaLnBrk="1" hangingPunct="1">
              <a:lnSpc>
                <a:spcPct val="80000"/>
              </a:lnSpc>
            </a:pPr>
            <a:r>
              <a:rPr lang="en-US" altLang="zh-CN" sz="2000" dirty="0" smtClean="0"/>
              <a:t>[10] 《</a:t>
            </a:r>
            <a:r>
              <a:rPr lang="zh-CN" altLang="en-US" sz="2000" dirty="0" smtClean="0"/>
              <a:t>应用密码学</a:t>
            </a:r>
            <a:r>
              <a:rPr lang="en-US" altLang="zh-CN" sz="2000" dirty="0" smtClean="0"/>
              <a:t>》</a:t>
            </a:r>
            <a:r>
              <a:rPr lang="zh-CN" altLang="en-US" sz="2000" dirty="0" smtClean="0"/>
              <a:t>，张仕斌等，西安电子科技大学出版社，</a:t>
            </a:r>
            <a:r>
              <a:rPr lang="en-US" altLang="zh-CN" sz="2000" dirty="0" smtClean="0"/>
              <a:t>2009.</a:t>
            </a:r>
            <a:endParaRPr lang="zh-CN" altLang="en-US" sz="2000" dirty="0" smtClean="0"/>
          </a:p>
        </p:txBody>
      </p:sp>
    </p:spTree>
    <p:extLst>
      <p:ext uri="{BB962C8B-B14F-4D97-AF65-F5344CB8AC3E}">
        <p14:creationId xmlns:p14="http://schemas.microsoft.com/office/powerpoint/2010/main" val="1792705599"/>
      </p:ext>
    </p:extLst>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273050"/>
            <a:ext cx="9144000" cy="869950"/>
          </a:xfrm>
        </p:spPr>
        <p:txBody>
          <a:bodyPr/>
          <a:lstStyle/>
          <a:p>
            <a:r>
              <a:rPr lang="en-US" altLang="zh-CN" sz="2400" b="1" dirty="0">
                <a:solidFill>
                  <a:schemeClr val="tx1"/>
                </a:solidFill>
              </a:rPr>
              <a:t>Ciphers Machines 1--1</a:t>
            </a:r>
          </a:p>
        </p:txBody>
      </p:sp>
      <p:sp>
        <p:nvSpPr>
          <p:cNvPr id="36867" name="Rectangle 3"/>
          <p:cNvSpPr>
            <a:spLocks noGrp="1" noChangeArrowheads="1"/>
          </p:cNvSpPr>
          <p:nvPr>
            <p:ph type="body" idx="1"/>
          </p:nvPr>
        </p:nvSpPr>
        <p:spPr/>
        <p:txBody>
          <a:bodyPr/>
          <a:lstStyle/>
          <a:p>
            <a:pPr>
              <a:lnSpc>
                <a:spcPct val="90000"/>
              </a:lnSpc>
              <a:buFont typeface="Wingdings" pitchFamily="2" charset="2"/>
              <a:buChar char="l"/>
            </a:pPr>
            <a:r>
              <a:rPr lang="zh-CN" altLang="en-US" dirty="0"/>
              <a:t>直到第一次世界大战结束为止，所有密码都是使用手工来编码的，就是铅笔加纸的方式。</a:t>
            </a:r>
          </a:p>
          <a:p>
            <a:pPr>
              <a:lnSpc>
                <a:spcPct val="90000"/>
              </a:lnSpc>
              <a:buFont typeface="Wingdings" pitchFamily="2" charset="2"/>
              <a:buChar char="l"/>
            </a:pPr>
            <a:r>
              <a:rPr lang="zh-CN" altLang="en-US" dirty="0"/>
              <a:t>考虑到不能多次重复同一 种明文到密文的转换方式，和民用的电报编码解码不同，加密人员并不能把转换方式牢记于心。转 换通常是采用查表的方法，所查表又每日不同，所以解码速度极慢。</a:t>
            </a:r>
          </a:p>
          <a:p>
            <a:pPr lvl="1">
              <a:lnSpc>
                <a:spcPct val="90000"/>
              </a:lnSpc>
            </a:pPr>
            <a:r>
              <a:rPr lang="zh-CN" altLang="en-US" dirty="0"/>
              <a:t>几百年来被认为坚不可破的维吉耐尔</a:t>
            </a:r>
            <a:r>
              <a:rPr lang="en-US" altLang="zh-CN" dirty="0"/>
              <a:t>(</a:t>
            </a:r>
            <a:r>
              <a:rPr lang="en-US" altLang="zh-CN" dirty="0" err="1"/>
              <a:t>Vigenere</a:t>
            </a:r>
            <a:r>
              <a:rPr lang="en-US" altLang="zh-CN" dirty="0"/>
              <a:t>)</a:t>
            </a:r>
            <a:r>
              <a:rPr lang="zh-CN" altLang="en-US" dirty="0"/>
              <a:t>密码和它的变种也被破解。</a:t>
            </a:r>
          </a:p>
          <a:p>
            <a:pPr lvl="1">
              <a:lnSpc>
                <a:spcPct val="90000"/>
              </a:lnSpc>
            </a:pPr>
            <a:r>
              <a:rPr lang="zh-CN" altLang="en-US" dirty="0"/>
              <a:t>而无线电报的发明，使得 截获密文易如反掌。无论是军事方面还是民用商业方面都需要一种可靠而又有效的方法来保证通讯的安全。</a:t>
            </a:r>
          </a:p>
          <a:p>
            <a:pPr>
              <a:lnSpc>
                <a:spcPct val="90000"/>
              </a:lnSpc>
              <a:buFont typeface="Wingdings" pitchFamily="2" charset="2"/>
              <a:buChar char="l"/>
            </a:pPr>
            <a:endParaRPr lang="en-US" altLang="zh-CN" dirty="0"/>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273050"/>
            <a:ext cx="9144000" cy="457200"/>
          </a:xfrm>
        </p:spPr>
        <p:txBody>
          <a:bodyPr/>
          <a:lstStyle/>
          <a:p>
            <a:r>
              <a:rPr lang="en-US" altLang="zh-CN" sz="2400" b="1">
                <a:solidFill>
                  <a:schemeClr val="tx1"/>
                </a:solidFill>
              </a:rPr>
              <a:t>Ciphers Machines 1--2</a:t>
            </a:r>
          </a:p>
        </p:txBody>
      </p:sp>
      <p:sp>
        <p:nvSpPr>
          <p:cNvPr id="41987" name="Rectangle 3"/>
          <p:cNvSpPr>
            <a:spLocks noGrp="1" noChangeArrowheads="1"/>
          </p:cNvSpPr>
          <p:nvPr>
            <p:ph type="body" idx="1"/>
          </p:nvPr>
        </p:nvSpPr>
        <p:spPr/>
        <p:txBody>
          <a:bodyPr/>
          <a:lstStyle/>
          <a:p>
            <a:r>
              <a:rPr lang="zh-CN" altLang="en-US" sz="2800" dirty="0"/>
              <a:t>为了简化加密</a:t>
            </a:r>
            <a:r>
              <a:rPr lang="en-US" altLang="zh-CN" sz="2800" dirty="0"/>
              <a:t>/</a:t>
            </a:r>
            <a:r>
              <a:rPr lang="zh-CN" altLang="en-US" sz="2800" dirty="0"/>
              <a:t>解密过程，导致密码设备出现</a:t>
            </a:r>
          </a:p>
          <a:p>
            <a:r>
              <a:rPr lang="en-US" altLang="zh-CN" sz="2800" b="1" dirty="0"/>
              <a:t>Jefferson cylinder</a:t>
            </a:r>
            <a:r>
              <a:rPr lang="en-US" altLang="zh-CN" sz="2800" dirty="0"/>
              <a:t>, 1790s</a:t>
            </a:r>
            <a:r>
              <a:rPr lang="zh-CN" altLang="en-US" sz="2800" dirty="0"/>
              <a:t>被研制成功，包含</a:t>
            </a:r>
            <a:r>
              <a:rPr lang="en-US" altLang="zh-CN" sz="2800" dirty="0"/>
              <a:t>36</a:t>
            </a:r>
            <a:r>
              <a:rPr lang="zh-CN" altLang="en-US" sz="2800" dirty="0"/>
              <a:t>个圆盘，每个圆盘有个随机字母表</a:t>
            </a:r>
            <a:br>
              <a:rPr lang="zh-CN" altLang="en-US" sz="2800" dirty="0"/>
            </a:br>
            <a:r>
              <a:rPr lang="en-US" altLang="zh-CN" sz="2800" dirty="0"/>
              <a:t>1920</a:t>
            </a:r>
            <a:r>
              <a:rPr lang="zh-CN" altLang="en-US" sz="2800" dirty="0"/>
              <a:t>年还被美国军队使用</a:t>
            </a:r>
            <a:endParaRPr lang="zh-CN" altLang="en-US" sz="2800" b="1" dirty="0"/>
          </a:p>
          <a:p>
            <a:endParaRPr lang="zh-CN" altLang="en-US" sz="2800" dirty="0"/>
          </a:p>
          <a:p>
            <a:endParaRPr lang="en-US" altLang="zh-CN" dirty="0"/>
          </a:p>
        </p:txBody>
      </p:sp>
      <p:pic>
        <p:nvPicPr>
          <p:cNvPr id="41988" name="Picture 4"/>
          <p:cNvPicPr>
            <a:picLocks noChangeAspect="1" noChangeArrowheads="1"/>
          </p:cNvPicPr>
          <p:nvPr/>
        </p:nvPicPr>
        <p:blipFill>
          <a:blip r:embed="rId2" cstate="print"/>
          <a:srcRect/>
          <a:stretch>
            <a:fillRect/>
          </a:stretch>
        </p:blipFill>
        <p:spPr bwMode="auto">
          <a:xfrm>
            <a:off x="1042988" y="2997200"/>
            <a:ext cx="7129462" cy="3600450"/>
          </a:xfrm>
          <a:prstGeom prst="rect">
            <a:avLst/>
          </a:prstGeom>
          <a:noFill/>
          <a:ln w="12700" cap="sq">
            <a:noFill/>
            <a:miter lim="800000"/>
            <a:headEnd type="none" w="sm" len="sm"/>
            <a:tailEnd type="none" w="sm" len="sm"/>
          </a:ln>
          <a:effectLst/>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41988"/>
                                        </p:tgtEl>
                                        <p:attrNameLst>
                                          <p:attrName>style.visibility</p:attrName>
                                        </p:attrNameLst>
                                      </p:cBhvr>
                                      <p:to>
                                        <p:strVal val="visible"/>
                                      </p:to>
                                    </p:set>
                                    <p:animEffect transition="in" filter="wedge">
                                      <p:cBhvr>
                                        <p:cTn id="13" dur="20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7" name="内容占位符 6" descr="莫尔斯密码.jpg"/>
          <p:cNvPicPr>
            <a:picLocks noGrp="1" noChangeAspect="1"/>
          </p:cNvPicPr>
          <p:nvPr>
            <p:ph idx="1"/>
          </p:nvPr>
        </p:nvPicPr>
        <p:blipFill>
          <a:blip r:embed="rId2" cstate="print"/>
          <a:stretch>
            <a:fillRect/>
          </a:stretch>
        </p:blipFill>
        <p:spPr>
          <a:xfrm>
            <a:off x="3962400" y="2209800"/>
            <a:ext cx="4865877" cy="2590800"/>
          </a:xfrm>
        </p:spPr>
      </p:pic>
      <p:sp>
        <p:nvSpPr>
          <p:cNvPr id="4" name="日期占位符 3"/>
          <p:cNvSpPr>
            <a:spLocks noGrp="1"/>
          </p:cNvSpPr>
          <p:nvPr>
            <p:ph type="dt" sz="half" idx="10"/>
          </p:nvPr>
        </p:nvSpPr>
        <p:spPr/>
        <p:txBody>
          <a:bodyPr/>
          <a:lstStyle/>
          <a:p>
            <a:fld id="{AE15593C-53C4-44C9-B91E-7215D2F466F4}"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32</a:t>
            </a:fld>
            <a:endParaRPr lang="en-US" altLang="zh-CN" dirty="0"/>
          </a:p>
        </p:txBody>
      </p:sp>
      <p:sp>
        <p:nvSpPr>
          <p:cNvPr id="8" name="TextBox 7"/>
          <p:cNvSpPr txBox="1"/>
          <p:nvPr/>
        </p:nvSpPr>
        <p:spPr>
          <a:xfrm>
            <a:off x="381000" y="1828800"/>
            <a:ext cx="3429000" cy="4401205"/>
          </a:xfrm>
          <a:prstGeom prst="rect">
            <a:avLst/>
          </a:prstGeom>
          <a:noFill/>
        </p:spPr>
        <p:txBody>
          <a:bodyPr wrap="square" rtlCol="0">
            <a:spAutoFit/>
          </a:bodyPr>
          <a:lstStyle/>
          <a:p>
            <a:r>
              <a:rPr lang="zh-CN" altLang="en-US" sz="2800" dirty="0" smtClean="0">
                <a:solidFill>
                  <a:srgbClr val="FF0000"/>
                </a:solidFill>
              </a:rPr>
              <a:t>摩尔斯电码</a:t>
            </a:r>
            <a:r>
              <a:rPr lang="en-US" altLang="zh-CN" sz="2800" dirty="0" smtClean="0"/>
              <a:t>: </a:t>
            </a:r>
            <a:r>
              <a:rPr lang="zh-CN" altLang="en-US" sz="2800" dirty="0" smtClean="0"/>
              <a:t>信号代码，通过不同的排列顺序来表达不同的英文字母、数字和标点符号等。由美国人艾尔菲德</a:t>
            </a:r>
            <a:r>
              <a:rPr lang="en-US" altLang="zh-CN" sz="2800" dirty="0" smtClean="0"/>
              <a:t>·</a:t>
            </a:r>
            <a:r>
              <a:rPr lang="zh-CN" altLang="en-US" sz="2800" dirty="0" smtClean="0"/>
              <a:t>维尔发明，当时他正在协助</a:t>
            </a:r>
            <a:r>
              <a:rPr lang="en-US" altLang="zh-CN" sz="2800" dirty="0" smtClean="0"/>
              <a:t>Samuel </a:t>
            </a:r>
            <a:r>
              <a:rPr lang="en-US" altLang="zh-CN" sz="2800" dirty="0" smtClean="0">
                <a:solidFill>
                  <a:srgbClr val="FF0000"/>
                </a:solidFill>
              </a:rPr>
              <a:t>Morse</a:t>
            </a:r>
            <a:r>
              <a:rPr lang="zh-CN" altLang="en-US" sz="2800" dirty="0" smtClean="0"/>
              <a:t>进行摩尔斯电报机的发明（</a:t>
            </a:r>
            <a:r>
              <a:rPr lang="en-US" altLang="zh-CN" sz="2800" dirty="0" smtClean="0"/>
              <a:t>1835</a:t>
            </a:r>
            <a:r>
              <a:rPr lang="zh-CN" altLang="en-US" sz="2800" dirty="0" smtClean="0"/>
              <a:t>年）</a:t>
            </a:r>
            <a:endParaRPr lang="zh-CN" altLang="en-US" sz="2800" dirty="0"/>
          </a:p>
        </p:txBody>
      </p:sp>
    </p:spTree>
  </p:cSld>
  <p:clrMapOvr>
    <a:masterClrMapping/>
  </p:clrMapOvr>
  <p:transition>
    <p:pull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a:lnSpc>
                <a:spcPct val="80000"/>
              </a:lnSpc>
            </a:pPr>
            <a:r>
              <a:rPr lang="en-US" altLang="zh-CN" dirty="0" smtClean="0"/>
              <a:t>1917-1-17: </a:t>
            </a:r>
            <a:r>
              <a:rPr lang="zh-CN" altLang="en-US" dirty="0" smtClean="0">
                <a:solidFill>
                  <a:srgbClr val="CC0000"/>
                </a:solidFill>
              </a:rPr>
              <a:t>齐默尔曼电报</a:t>
            </a:r>
            <a:r>
              <a:rPr lang="zh-CN" altLang="en-US" dirty="0" smtClean="0"/>
              <a:t>被“</a:t>
            </a:r>
            <a:r>
              <a:rPr lang="en-US" altLang="zh-CN" dirty="0" smtClean="0">
                <a:solidFill>
                  <a:srgbClr val="CC0000"/>
                </a:solidFill>
              </a:rPr>
              <a:t>40</a:t>
            </a:r>
            <a:r>
              <a:rPr lang="zh-CN" altLang="en-US" dirty="0" smtClean="0">
                <a:solidFill>
                  <a:srgbClr val="CC0000"/>
                </a:solidFill>
              </a:rPr>
              <a:t>号房间</a:t>
            </a:r>
            <a:r>
              <a:rPr lang="zh-CN" altLang="en-US" dirty="0" smtClean="0"/>
              <a:t>”截获。</a:t>
            </a:r>
            <a:r>
              <a:rPr lang="en-US" altLang="zh-CN" dirty="0" smtClean="0"/>
              <a:t>2</a:t>
            </a:r>
            <a:r>
              <a:rPr lang="zh-CN" altLang="en-US" dirty="0" smtClean="0"/>
              <a:t>月</a:t>
            </a:r>
            <a:r>
              <a:rPr lang="en-US" altLang="zh-CN" dirty="0" smtClean="0"/>
              <a:t>23</a:t>
            </a:r>
            <a:r>
              <a:rPr lang="zh-CN" altLang="en-US" dirty="0" smtClean="0"/>
              <a:t>日，密电揭开：</a:t>
            </a:r>
            <a:endParaRPr lang="en-US" altLang="zh-CN" dirty="0" smtClean="0"/>
          </a:p>
          <a:p>
            <a:pPr lvl="1">
              <a:lnSpc>
                <a:spcPct val="80000"/>
              </a:lnSpc>
            </a:pPr>
            <a:r>
              <a:rPr lang="zh-CN" altLang="en-US" dirty="0" smtClean="0"/>
              <a:t>德国将在</a:t>
            </a:r>
            <a:r>
              <a:rPr lang="en-US" altLang="zh-CN" dirty="0" smtClean="0"/>
              <a:t>1917</a:t>
            </a:r>
            <a:r>
              <a:rPr lang="zh-CN" altLang="en-US" dirty="0" smtClean="0"/>
              <a:t>年</a:t>
            </a:r>
            <a:r>
              <a:rPr lang="en-US" altLang="zh-CN" dirty="0" smtClean="0"/>
              <a:t>2</a:t>
            </a:r>
            <a:r>
              <a:rPr lang="zh-CN" altLang="en-US" dirty="0" smtClean="0"/>
              <a:t>月</a:t>
            </a:r>
            <a:r>
              <a:rPr lang="en-US" altLang="zh-CN" dirty="0" smtClean="0"/>
              <a:t>1</a:t>
            </a:r>
            <a:r>
              <a:rPr lang="zh-CN" altLang="en-US" dirty="0" smtClean="0"/>
              <a:t>日开始‘无限制潜艇战’，用潜艇攻击战时包括中立国在内的海上商运船</a:t>
            </a:r>
            <a:endParaRPr lang="en-US" altLang="zh-CN" dirty="0" smtClean="0"/>
          </a:p>
          <a:p>
            <a:pPr lvl="1">
              <a:lnSpc>
                <a:spcPct val="80000"/>
              </a:lnSpc>
            </a:pPr>
            <a:r>
              <a:rPr lang="zh-CN" altLang="en-US" dirty="0" smtClean="0"/>
              <a:t>为阻止美国参战，德国建议墨西哥入侵美国，并承诺帮助墨西哥从美国手中夺回得克萨斯、新墨西哥和亚利桑那三州</a:t>
            </a:r>
          </a:p>
          <a:p>
            <a:pPr lvl="1">
              <a:lnSpc>
                <a:spcPct val="80000"/>
              </a:lnSpc>
            </a:pPr>
            <a:r>
              <a:rPr lang="zh-CN" altLang="en-US" dirty="0" smtClean="0"/>
              <a:t>德国还要</a:t>
            </a:r>
            <a:r>
              <a:rPr lang="zh-CN" altLang="en-US" dirty="0" smtClean="0">
                <a:solidFill>
                  <a:srgbClr val="CC0000"/>
                </a:solidFill>
              </a:rPr>
              <a:t>墨西哥</a:t>
            </a:r>
            <a:r>
              <a:rPr lang="zh-CN" altLang="en-US" dirty="0" smtClean="0"/>
              <a:t>说服</a:t>
            </a:r>
            <a:r>
              <a:rPr lang="zh-CN" altLang="en-US" dirty="0" smtClean="0">
                <a:solidFill>
                  <a:srgbClr val="CC0000"/>
                </a:solidFill>
              </a:rPr>
              <a:t>日本</a:t>
            </a:r>
            <a:r>
              <a:rPr lang="zh-CN" altLang="en-US" dirty="0" smtClean="0"/>
              <a:t>共同进攻美国，德国将提供军事和资金援助</a:t>
            </a:r>
            <a:endParaRPr lang="en-US" altLang="zh-CN" dirty="0" smtClean="0"/>
          </a:p>
          <a:p>
            <a:pPr lvl="1">
              <a:lnSpc>
                <a:spcPct val="80000"/>
              </a:lnSpc>
            </a:pPr>
            <a:endParaRPr lang="en-US" altLang="zh-CN" dirty="0" smtClean="0"/>
          </a:p>
          <a:p>
            <a:pPr>
              <a:lnSpc>
                <a:spcPct val="80000"/>
              </a:lnSpc>
            </a:pPr>
            <a:r>
              <a:rPr lang="zh-CN" altLang="en-US" dirty="0" smtClean="0"/>
              <a:t>密电揭开后，</a:t>
            </a:r>
            <a:r>
              <a:rPr lang="zh-CN" altLang="en-US" dirty="0" smtClean="0">
                <a:solidFill>
                  <a:srgbClr val="CC0000"/>
                </a:solidFill>
              </a:rPr>
              <a:t>美国在</a:t>
            </a:r>
            <a:r>
              <a:rPr lang="en-US" altLang="zh-CN" dirty="0" smtClean="0">
                <a:solidFill>
                  <a:srgbClr val="CC0000"/>
                </a:solidFill>
              </a:rPr>
              <a:t>4</a:t>
            </a:r>
            <a:r>
              <a:rPr lang="zh-CN" altLang="en-US" dirty="0" smtClean="0">
                <a:solidFill>
                  <a:srgbClr val="CC0000"/>
                </a:solidFill>
              </a:rPr>
              <a:t>月</a:t>
            </a:r>
            <a:r>
              <a:rPr lang="en-US" altLang="zh-CN" dirty="0" smtClean="0">
                <a:solidFill>
                  <a:srgbClr val="CC0000"/>
                </a:solidFill>
              </a:rPr>
              <a:t>16</a:t>
            </a:r>
            <a:r>
              <a:rPr lang="zh-CN" altLang="en-US" dirty="0" smtClean="0">
                <a:solidFill>
                  <a:srgbClr val="CC0000"/>
                </a:solidFill>
              </a:rPr>
              <a:t>日向德国宣战 </a:t>
            </a:r>
          </a:p>
          <a:p>
            <a:endParaRPr lang="zh-CN" altLang="en-US" dirty="0"/>
          </a:p>
        </p:txBody>
      </p:sp>
      <p:sp>
        <p:nvSpPr>
          <p:cNvPr id="4" name="日期占位符 3"/>
          <p:cNvSpPr>
            <a:spLocks noGrp="1"/>
          </p:cNvSpPr>
          <p:nvPr>
            <p:ph type="dt" sz="half" idx="10"/>
          </p:nvPr>
        </p:nvSpPr>
        <p:spPr/>
        <p:txBody>
          <a:bodyPr/>
          <a:lstStyle/>
          <a:p>
            <a:fld id="{48FAA4B5-E791-475B-9E4A-306F291C06F8}"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33</a:t>
            </a:fld>
            <a:endParaRPr lang="en-US" altLang="zh-CN" dirty="0"/>
          </a:p>
        </p:txBody>
      </p:sp>
    </p:spTree>
  </p:cSld>
  <p:clrMapOvr>
    <a:masterClrMapping/>
  </p:clrMapOvr>
  <p:transition>
    <p:pull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9600" y="5562600"/>
            <a:ext cx="4572000" cy="563563"/>
          </a:xfrm>
        </p:spPr>
        <p:txBody>
          <a:bodyPr/>
          <a:lstStyle/>
          <a:p>
            <a:r>
              <a:rPr lang="zh-CN" altLang="en-US" sz="2800" dirty="0" smtClean="0"/>
              <a:t>齐默尔曼电报</a:t>
            </a:r>
            <a:endParaRPr lang="zh-CN" altLang="en-US" sz="2800" dirty="0"/>
          </a:p>
        </p:txBody>
      </p:sp>
      <p:sp>
        <p:nvSpPr>
          <p:cNvPr id="4" name="日期占位符 3"/>
          <p:cNvSpPr>
            <a:spLocks noGrp="1"/>
          </p:cNvSpPr>
          <p:nvPr>
            <p:ph type="dt" sz="half" idx="10"/>
          </p:nvPr>
        </p:nvSpPr>
        <p:spPr/>
        <p:txBody>
          <a:bodyPr/>
          <a:lstStyle/>
          <a:p>
            <a:fld id="{241B3AE2-EBAF-4159-90E3-CB44C967923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34</a:t>
            </a:fld>
            <a:endParaRPr lang="en-US" altLang="zh-CN" dirty="0"/>
          </a:p>
        </p:txBody>
      </p:sp>
      <p:pic>
        <p:nvPicPr>
          <p:cNvPr id="7" name="Picture 5" descr="W020090901556016349430"/>
          <p:cNvPicPr>
            <a:picLocks noChangeAspect="1" noChangeArrowheads="1"/>
          </p:cNvPicPr>
          <p:nvPr/>
        </p:nvPicPr>
        <p:blipFill>
          <a:blip r:embed="rId2" cstate="print"/>
          <a:srcRect/>
          <a:stretch>
            <a:fillRect/>
          </a:stretch>
        </p:blipFill>
        <p:spPr bwMode="auto">
          <a:xfrm>
            <a:off x="4343400" y="2286000"/>
            <a:ext cx="4572000" cy="3063370"/>
          </a:xfrm>
          <a:prstGeom prst="rect">
            <a:avLst/>
          </a:prstGeom>
          <a:noFill/>
        </p:spPr>
      </p:pic>
      <p:sp>
        <p:nvSpPr>
          <p:cNvPr id="8" name="TextBox 7"/>
          <p:cNvSpPr txBox="1"/>
          <p:nvPr/>
        </p:nvSpPr>
        <p:spPr>
          <a:xfrm>
            <a:off x="381000" y="1905000"/>
            <a:ext cx="3886200" cy="3797963"/>
          </a:xfrm>
          <a:prstGeom prst="rect">
            <a:avLst/>
          </a:prstGeom>
          <a:noFill/>
        </p:spPr>
        <p:txBody>
          <a:bodyPr wrap="square" rtlCol="0">
            <a:spAutoFit/>
          </a:bodyPr>
          <a:lstStyle/>
          <a:p>
            <a:pPr>
              <a:lnSpc>
                <a:spcPct val="90000"/>
              </a:lnSpc>
              <a:buFont typeface="Arial" pitchFamily="34" charset="0"/>
              <a:buChar char="•"/>
            </a:pPr>
            <a:r>
              <a:rPr lang="zh-CN" altLang="en-US" sz="2800" b="1" dirty="0" smtClean="0">
                <a:solidFill>
                  <a:srgbClr val="0000FF"/>
                </a:solidFill>
                <a:latin typeface="宋体" pitchFamily="2" charset="-122"/>
              </a:rPr>
              <a:t>德国方面在一战结束十年之后才知道真相：</a:t>
            </a:r>
            <a:endParaRPr lang="zh-CN" altLang="en-US" sz="2800" b="1" dirty="0" smtClean="0">
              <a:latin typeface="宋体" pitchFamily="2" charset="-122"/>
            </a:endParaRPr>
          </a:p>
          <a:p>
            <a:pPr lvl="1">
              <a:lnSpc>
                <a:spcPct val="90000"/>
              </a:lnSpc>
              <a:buFont typeface="Arial" pitchFamily="34" charset="0"/>
              <a:buChar char="•"/>
            </a:pPr>
            <a:r>
              <a:rPr lang="en-US" altLang="zh-CN" sz="2800" b="1" dirty="0" smtClean="0">
                <a:latin typeface="宋体" pitchFamily="2" charset="-122"/>
              </a:rPr>
              <a:t>1923</a:t>
            </a:r>
            <a:r>
              <a:rPr lang="zh-CN" altLang="en-US" sz="2800" b="1" dirty="0" smtClean="0">
                <a:latin typeface="宋体" pitchFamily="2" charset="-122"/>
              </a:rPr>
              <a:t>年出版的</a:t>
            </a:r>
            <a:r>
              <a:rPr lang="zh-CN" altLang="en-US" sz="2800" b="1" dirty="0" smtClean="0">
                <a:solidFill>
                  <a:srgbClr val="CC00CC"/>
                </a:solidFill>
                <a:latin typeface="宋体" pitchFamily="2" charset="-122"/>
              </a:rPr>
              <a:t>温斯顿</a:t>
            </a:r>
            <a:r>
              <a:rPr lang="en-US" altLang="zh-CN" sz="2800" b="1" dirty="0" smtClean="0">
                <a:solidFill>
                  <a:srgbClr val="CC00CC"/>
                </a:solidFill>
                <a:latin typeface="宋体" pitchFamily="2" charset="-122"/>
              </a:rPr>
              <a:t>·</a:t>
            </a:r>
            <a:r>
              <a:rPr lang="zh-CN" altLang="en-US" sz="2800" b="1" dirty="0" smtClean="0">
                <a:solidFill>
                  <a:srgbClr val="CC00CC"/>
                </a:solidFill>
                <a:latin typeface="宋体" pitchFamily="2" charset="-122"/>
              </a:rPr>
              <a:t>丘吉尔</a:t>
            </a:r>
            <a:r>
              <a:rPr lang="zh-CN" altLang="en-US" sz="2800" b="1" dirty="0" smtClean="0">
                <a:latin typeface="宋体" pitchFamily="2" charset="-122"/>
              </a:rPr>
              <a:t>的著作</a:t>
            </a:r>
            <a:r>
              <a:rPr lang="en-US" altLang="zh-CN" sz="2800" b="1" dirty="0" smtClean="0">
                <a:latin typeface="宋体" pitchFamily="2" charset="-122"/>
              </a:rPr>
              <a:t>《</a:t>
            </a:r>
            <a:r>
              <a:rPr lang="zh-CN" altLang="en-US" sz="2800" b="1" dirty="0" smtClean="0">
                <a:solidFill>
                  <a:srgbClr val="CC00CC"/>
                </a:solidFill>
                <a:latin typeface="宋体" pitchFamily="2" charset="-122"/>
              </a:rPr>
              <a:t>世界危机</a:t>
            </a:r>
            <a:r>
              <a:rPr lang="en-US" altLang="zh-CN" sz="2800" b="1" dirty="0" smtClean="0">
                <a:latin typeface="宋体" pitchFamily="2" charset="-122"/>
              </a:rPr>
              <a:t>》</a:t>
            </a:r>
            <a:r>
              <a:rPr lang="zh-CN" altLang="en-US" sz="2800" b="1" dirty="0" smtClean="0">
                <a:latin typeface="宋体" pitchFamily="2" charset="-122"/>
              </a:rPr>
              <a:t>，提到了英俄在军事方面的合作，指出俄国人在一战中曾经成功地破译了某些德军密码</a:t>
            </a:r>
          </a:p>
          <a:p>
            <a:endParaRPr lang="zh-CN" altLang="en-US" dirty="0"/>
          </a:p>
        </p:txBody>
      </p:sp>
    </p:spTree>
  </p:cSld>
  <p:clrMapOvr>
    <a:masterClrMapping/>
  </p:clrMapOvr>
  <p:transition>
    <p:pull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57200" y="1524000"/>
            <a:ext cx="8229600" cy="4800600"/>
          </a:xfrm>
        </p:spPr>
        <p:txBody>
          <a:bodyPr/>
          <a:lstStyle/>
          <a:p>
            <a:r>
              <a:rPr lang="zh-CN" altLang="en-US" sz="2400" dirty="0" smtClean="0"/>
              <a:t>德国的</a:t>
            </a:r>
            <a:r>
              <a:rPr lang="zh-CN" altLang="en-US" sz="2400" b="1" dirty="0" smtClean="0">
                <a:solidFill>
                  <a:srgbClr val="FF0000"/>
                </a:solidFill>
              </a:rPr>
              <a:t>亚瑟</a:t>
            </a:r>
            <a:r>
              <a:rPr lang="en-US" altLang="zh-CN" sz="2400" b="1" dirty="0" smtClean="0">
                <a:solidFill>
                  <a:srgbClr val="FF0000"/>
                </a:solidFill>
              </a:rPr>
              <a:t>·</a:t>
            </a:r>
            <a:r>
              <a:rPr lang="zh-CN" altLang="en-US" sz="2400" b="1" dirty="0" smtClean="0">
                <a:solidFill>
                  <a:srgbClr val="FF0000"/>
                </a:solidFill>
              </a:rPr>
              <a:t>歇尔比乌斯</a:t>
            </a:r>
            <a:r>
              <a:rPr lang="zh-CN" altLang="en-US" sz="2400" dirty="0" smtClean="0"/>
              <a:t>（</a:t>
            </a:r>
            <a:r>
              <a:rPr lang="en-US" altLang="zh-CN" sz="2400" dirty="0" smtClean="0"/>
              <a:t>Arthur </a:t>
            </a:r>
            <a:r>
              <a:rPr lang="en-US" altLang="zh-CN" sz="2400" dirty="0" err="1" smtClean="0"/>
              <a:t>Scherbius</a:t>
            </a:r>
            <a:r>
              <a:rPr lang="zh-CN" altLang="en-US" sz="2400" dirty="0" smtClean="0"/>
              <a:t>）发明了“谜”（</a:t>
            </a:r>
            <a:r>
              <a:rPr lang="en-US" altLang="zh-CN" sz="2400" dirty="0" smtClean="0"/>
              <a:t>ENIGMA</a:t>
            </a:r>
            <a:r>
              <a:rPr lang="zh-CN" altLang="en-US" sz="2400" dirty="0" smtClean="0"/>
              <a:t>，</a:t>
            </a:r>
            <a:r>
              <a:rPr lang="zh-CN" altLang="en-US" sz="2400" dirty="0" smtClean="0">
                <a:solidFill>
                  <a:srgbClr val="FF0000"/>
                </a:solidFill>
              </a:rPr>
              <a:t>恩格玛密码机</a:t>
            </a:r>
            <a:r>
              <a:rPr lang="zh-CN" altLang="en-US" sz="2400" dirty="0" smtClean="0"/>
              <a:t>），用于军事和商业上。</a:t>
            </a:r>
            <a:r>
              <a:rPr lang="en-US" altLang="zh-CN" sz="2400" dirty="0" smtClean="0"/>
              <a:t>1925</a:t>
            </a:r>
            <a:r>
              <a:rPr lang="zh-CN" altLang="en-US" sz="2400" dirty="0" smtClean="0"/>
              <a:t>年，“谜”开始系列生产，在</a:t>
            </a:r>
            <a:r>
              <a:rPr lang="en-US" altLang="zh-CN" sz="2400" dirty="0" smtClean="0"/>
              <a:t>20</a:t>
            </a:r>
            <a:r>
              <a:rPr lang="zh-CN" altLang="en-US" sz="2400" dirty="0" smtClean="0"/>
              <a:t>年间，德国军方购入了</a:t>
            </a:r>
            <a:r>
              <a:rPr lang="en-US" altLang="zh-CN" sz="2400" dirty="0" smtClean="0"/>
              <a:t>3</a:t>
            </a:r>
            <a:r>
              <a:rPr lang="zh-CN" altLang="en-US" sz="2400" dirty="0" smtClean="0"/>
              <a:t>万多台“谜”，亦难倒了</a:t>
            </a:r>
            <a:r>
              <a:rPr lang="zh-CN" altLang="en-US" sz="2400" dirty="0" smtClean="0">
                <a:solidFill>
                  <a:srgbClr val="CC00CC"/>
                </a:solidFill>
              </a:rPr>
              <a:t>“</a:t>
            </a:r>
            <a:r>
              <a:rPr lang="en-US" altLang="zh-CN" sz="2400" b="1" dirty="0" smtClean="0">
                <a:solidFill>
                  <a:srgbClr val="FF0000"/>
                </a:solidFill>
              </a:rPr>
              <a:t>40</a:t>
            </a:r>
            <a:r>
              <a:rPr lang="zh-CN" altLang="en-US" sz="2400" b="1" dirty="0" smtClean="0">
                <a:solidFill>
                  <a:srgbClr val="FF0000"/>
                </a:solidFill>
              </a:rPr>
              <a:t>号房</a:t>
            </a:r>
            <a:r>
              <a:rPr lang="zh-CN" altLang="en-US" sz="2400" dirty="0" smtClean="0">
                <a:solidFill>
                  <a:srgbClr val="CC00CC"/>
                </a:solidFill>
              </a:rPr>
              <a:t>”，</a:t>
            </a:r>
            <a:r>
              <a:rPr lang="zh-CN" altLang="en-US" sz="2400" dirty="0" smtClean="0"/>
              <a:t>成为德国在</a:t>
            </a:r>
            <a:r>
              <a:rPr lang="zh-CN" altLang="en-US" sz="2400" dirty="0" smtClean="0">
                <a:solidFill>
                  <a:srgbClr val="CC0000"/>
                </a:solidFill>
              </a:rPr>
              <a:t>二次大战的重要工具</a:t>
            </a:r>
            <a:endParaRPr lang="en-US" altLang="zh-CN" sz="2400" dirty="0" smtClean="0">
              <a:solidFill>
                <a:srgbClr val="CC0000"/>
              </a:solidFill>
            </a:endParaRPr>
          </a:p>
        </p:txBody>
      </p:sp>
      <p:sp>
        <p:nvSpPr>
          <p:cNvPr id="4" name="日期占位符 3"/>
          <p:cNvSpPr>
            <a:spLocks noGrp="1"/>
          </p:cNvSpPr>
          <p:nvPr>
            <p:ph type="dt" sz="half" idx="10"/>
          </p:nvPr>
        </p:nvSpPr>
        <p:spPr/>
        <p:txBody>
          <a:bodyPr/>
          <a:lstStyle/>
          <a:p>
            <a:fld id="{7D03A01F-E0D6-46FE-AA5B-67BDC9D46354}"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35</a:t>
            </a:fld>
            <a:endParaRPr lang="en-US" altLang="zh-CN" dirty="0"/>
          </a:p>
        </p:txBody>
      </p:sp>
      <p:pic>
        <p:nvPicPr>
          <p:cNvPr id="7" name="内容占位符 6" descr="Enigma.jpg"/>
          <p:cNvPicPr>
            <a:picLocks noChangeAspect="1"/>
          </p:cNvPicPr>
          <p:nvPr/>
        </p:nvPicPr>
        <p:blipFill>
          <a:blip r:embed="rId2" cstate="print"/>
          <a:stretch>
            <a:fillRect/>
          </a:stretch>
        </p:blipFill>
        <p:spPr bwMode="auto">
          <a:xfrm>
            <a:off x="6248400" y="3124200"/>
            <a:ext cx="2667000" cy="3496733"/>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590800" y="3810000"/>
            <a:ext cx="3581400" cy="2376443"/>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304800" y="4191000"/>
            <a:ext cx="2074333" cy="1872661"/>
          </a:xfrm>
          <a:prstGeom prst="rect">
            <a:avLst/>
          </a:prstGeom>
          <a:noFill/>
          <a:ln w="9525">
            <a:noFill/>
            <a:miter lim="800000"/>
            <a:headEnd/>
            <a:tailEnd/>
          </a:ln>
          <a:effectLst/>
        </p:spPr>
      </p:pic>
    </p:spTree>
  </p:cSld>
  <p:clrMapOvr>
    <a:masterClrMapping/>
  </p:clrMapOvr>
  <p:transition>
    <p:pull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18338F45-7F00-4EF9-82F6-E5E38C35DB0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36</a:t>
            </a:fld>
            <a:endParaRPr lang="en-US" altLang="zh-CN" dirty="0"/>
          </a:p>
        </p:txBody>
      </p:sp>
      <p:sp>
        <p:nvSpPr>
          <p:cNvPr id="7" name="TextBox 6"/>
          <p:cNvSpPr txBox="1"/>
          <p:nvPr/>
        </p:nvSpPr>
        <p:spPr>
          <a:xfrm>
            <a:off x="609600" y="5181600"/>
            <a:ext cx="1905000" cy="738664"/>
          </a:xfrm>
          <a:prstGeom prst="rect">
            <a:avLst/>
          </a:prstGeom>
          <a:noFill/>
        </p:spPr>
        <p:txBody>
          <a:bodyPr wrap="square" rtlCol="0">
            <a:spAutoFit/>
          </a:bodyPr>
          <a:lstStyle/>
          <a:p>
            <a:pPr algn="ctr">
              <a:buNone/>
            </a:pPr>
            <a:r>
              <a:rPr lang="zh-CN" altLang="en-US" b="1" dirty="0" smtClean="0">
                <a:solidFill>
                  <a:srgbClr val="FF0000"/>
                </a:solidFill>
              </a:rPr>
              <a:t> 亚瑟</a:t>
            </a:r>
            <a:r>
              <a:rPr lang="en-US" altLang="zh-CN" b="1" dirty="0" smtClean="0">
                <a:solidFill>
                  <a:srgbClr val="FF0000"/>
                </a:solidFill>
              </a:rPr>
              <a:t>·</a:t>
            </a:r>
            <a:r>
              <a:rPr lang="zh-CN" altLang="en-US" b="1" dirty="0" smtClean="0">
                <a:solidFill>
                  <a:srgbClr val="FF0000"/>
                </a:solidFill>
              </a:rPr>
              <a:t>歇尔比乌斯</a:t>
            </a:r>
            <a:endParaRPr lang="en-US" altLang="zh-CN" b="1" dirty="0" smtClean="0">
              <a:solidFill>
                <a:srgbClr val="FF0000"/>
              </a:solidFill>
            </a:endParaRPr>
          </a:p>
          <a:p>
            <a:pPr algn="ctr">
              <a:buNone/>
            </a:pPr>
            <a:r>
              <a:rPr lang="zh-CN" altLang="en-US" b="1" dirty="0" smtClean="0">
                <a:solidFill>
                  <a:srgbClr val="FF0000"/>
                </a:solidFill>
              </a:rPr>
              <a:t>（</a:t>
            </a:r>
            <a:r>
              <a:rPr lang="en-US" altLang="zh-CN" b="1" dirty="0" smtClean="0">
                <a:solidFill>
                  <a:srgbClr val="FF0000"/>
                </a:solidFill>
              </a:rPr>
              <a:t>Arthur </a:t>
            </a:r>
            <a:r>
              <a:rPr lang="en-US" altLang="zh-CN" b="1" dirty="0" err="1" smtClean="0">
                <a:solidFill>
                  <a:srgbClr val="FF0000"/>
                </a:solidFill>
              </a:rPr>
              <a:t>Scherbius</a:t>
            </a:r>
            <a:r>
              <a:rPr lang="zh-CN" altLang="en-US" b="1" dirty="0" smtClean="0">
                <a:solidFill>
                  <a:srgbClr val="FF0000"/>
                </a:solidFill>
              </a:rPr>
              <a:t>）</a:t>
            </a:r>
            <a:endParaRPr lang="en-US" altLang="zh-CN" b="1" dirty="0" smtClean="0">
              <a:solidFill>
                <a:srgbClr val="FF0000"/>
              </a:solidFill>
            </a:endParaRPr>
          </a:p>
          <a:p>
            <a:pPr algn="ctr">
              <a:buNone/>
            </a:pPr>
            <a:r>
              <a:rPr lang="zh-CN" altLang="en-US" b="1" dirty="0" smtClean="0"/>
              <a:t>德国人 </a:t>
            </a:r>
            <a:endParaRPr lang="zh-CN" altLang="en-US" dirty="0"/>
          </a:p>
        </p:txBody>
      </p:sp>
      <p:sp>
        <p:nvSpPr>
          <p:cNvPr id="8" name="TextBox 7"/>
          <p:cNvSpPr txBox="1"/>
          <p:nvPr/>
        </p:nvSpPr>
        <p:spPr>
          <a:xfrm>
            <a:off x="6248400" y="5486400"/>
            <a:ext cx="1905000" cy="738664"/>
          </a:xfrm>
          <a:prstGeom prst="rect">
            <a:avLst/>
          </a:prstGeom>
          <a:noFill/>
        </p:spPr>
        <p:txBody>
          <a:bodyPr wrap="square" rtlCol="0">
            <a:spAutoFit/>
          </a:bodyPr>
          <a:lstStyle/>
          <a:p>
            <a:pPr algn="ctr">
              <a:buNone/>
            </a:pPr>
            <a:r>
              <a:rPr lang="zh-CN" altLang="en-US" b="1" dirty="0" smtClean="0">
                <a:solidFill>
                  <a:srgbClr val="FF0000"/>
                </a:solidFill>
              </a:rPr>
              <a:t> 阿兰</a:t>
            </a:r>
            <a:r>
              <a:rPr lang="en-US" altLang="zh-CN" b="1" dirty="0" smtClean="0">
                <a:solidFill>
                  <a:srgbClr val="FF0000"/>
                </a:solidFill>
              </a:rPr>
              <a:t>·</a:t>
            </a:r>
            <a:r>
              <a:rPr lang="zh-CN" altLang="en-US" b="1" dirty="0" smtClean="0">
                <a:solidFill>
                  <a:srgbClr val="FF0000"/>
                </a:solidFill>
              </a:rPr>
              <a:t>图灵</a:t>
            </a:r>
            <a:endParaRPr lang="en-US" altLang="zh-CN" b="1" dirty="0" smtClean="0">
              <a:solidFill>
                <a:srgbClr val="FF0000"/>
              </a:solidFill>
            </a:endParaRPr>
          </a:p>
          <a:p>
            <a:pPr algn="ctr">
              <a:buNone/>
            </a:pPr>
            <a:r>
              <a:rPr lang="zh-CN" altLang="en-US" b="1" dirty="0" smtClean="0">
                <a:solidFill>
                  <a:srgbClr val="FF0000"/>
                </a:solidFill>
              </a:rPr>
              <a:t>（</a:t>
            </a:r>
            <a:r>
              <a:rPr lang="en-US" altLang="zh-CN" b="1" dirty="0" smtClean="0">
                <a:solidFill>
                  <a:srgbClr val="FF0000"/>
                </a:solidFill>
              </a:rPr>
              <a:t>Alan Turing</a:t>
            </a:r>
            <a:r>
              <a:rPr lang="zh-CN" altLang="en-US" b="1" dirty="0" smtClean="0">
                <a:solidFill>
                  <a:srgbClr val="FF0000"/>
                </a:solidFill>
              </a:rPr>
              <a:t>）</a:t>
            </a:r>
            <a:endParaRPr lang="en-US" altLang="zh-CN" b="1" dirty="0" smtClean="0">
              <a:solidFill>
                <a:srgbClr val="FF0000"/>
              </a:solidFill>
            </a:endParaRPr>
          </a:p>
          <a:p>
            <a:pPr algn="ctr">
              <a:buNone/>
            </a:pPr>
            <a:r>
              <a:rPr lang="zh-CN" altLang="en-US" b="1" dirty="0" smtClean="0"/>
              <a:t>英国人</a:t>
            </a:r>
            <a:r>
              <a:rPr lang="zh-CN" altLang="en-US" b="1" dirty="0" smtClean="0">
                <a:solidFill>
                  <a:srgbClr val="FF0000"/>
                </a:solidFill>
              </a:rPr>
              <a:t> </a:t>
            </a:r>
            <a:endParaRPr lang="zh-CN" altLang="en-US" dirty="0"/>
          </a:p>
        </p:txBody>
      </p:sp>
      <p:pic>
        <p:nvPicPr>
          <p:cNvPr id="10" name="图片 9" descr="亚瑟·歇尔比乌斯.jpg"/>
          <p:cNvPicPr>
            <a:picLocks noChangeAspect="1"/>
          </p:cNvPicPr>
          <p:nvPr/>
        </p:nvPicPr>
        <p:blipFill>
          <a:blip r:embed="rId3" cstate="print"/>
          <a:stretch>
            <a:fillRect/>
          </a:stretch>
        </p:blipFill>
        <p:spPr>
          <a:xfrm>
            <a:off x="685800" y="2590800"/>
            <a:ext cx="1905000" cy="2524125"/>
          </a:xfrm>
          <a:prstGeom prst="rect">
            <a:avLst/>
          </a:prstGeom>
        </p:spPr>
      </p:pic>
      <p:pic>
        <p:nvPicPr>
          <p:cNvPr id="11" name="图片 10" descr="图灵.jpg"/>
          <p:cNvPicPr>
            <a:picLocks noChangeAspect="1"/>
          </p:cNvPicPr>
          <p:nvPr/>
        </p:nvPicPr>
        <p:blipFill>
          <a:blip r:embed="rId4" cstate="print"/>
          <a:stretch>
            <a:fillRect/>
          </a:stretch>
        </p:blipFill>
        <p:spPr>
          <a:xfrm>
            <a:off x="6019800" y="2209800"/>
            <a:ext cx="2556510" cy="3197438"/>
          </a:xfrm>
          <a:prstGeom prst="rect">
            <a:avLst/>
          </a:prstGeom>
        </p:spPr>
      </p:pic>
    </p:spTree>
  </p:cSld>
  <p:clrMapOvr>
    <a:masterClrMapping/>
  </p:clrMapOvr>
  <p:transition>
    <p:pull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日期占位符 3"/>
          <p:cNvSpPr>
            <a:spLocks noGrp="1"/>
          </p:cNvSpPr>
          <p:nvPr>
            <p:ph type="dt" sz="half" idx="10"/>
          </p:nvPr>
        </p:nvSpPr>
        <p:spPr/>
        <p:txBody>
          <a:bodyPr/>
          <a:lstStyle/>
          <a:p>
            <a:fld id="{22407115-F6C5-489D-B931-BB75568B2B3C}"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37</a:t>
            </a:fld>
            <a:endParaRPr lang="en-US" altLang="zh-CN" dirty="0"/>
          </a:p>
        </p:txBody>
      </p:sp>
      <p:pic>
        <p:nvPicPr>
          <p:cNvPr id="7" name="Picture 2"/>
          <p:cNvPicPr>
            <a:picLocks noChangeAspect="1" noChangeArrowheads="1"/>
          </p:cNvPicPr>
          <p:nvPr/>
        </p:nvPicPr>
        <p:blipFill>
          <a:blip r:embed="rId3" cstate="print"/>
          <a:srcRect/>
          <a:stretch>
            <a:fillRect/>
          </a:stretch>
        </p:blipFill>
        <p:spPr bwMode="auto">
          <a:xfrm>
            <a:off x="838200" y="533400"/>
            <a:ext cx="7391400" cy="5791200"/>
          </a:xfrm>
          <a:prstGeom prst="rect">
            <a:avLst/>
          </a:prstGeom>
          <a:noFill/>
          <a:ln w="9525">
            <a:noFill/>
            <a:miter lim="800000"/>
            <a:headEnd/>
            <a:tailEnd/>
          </a:ln>
          <a:effectLst/>
        </p:spPr>
      </p:pic>
    </p:spTree>
  </p:cSld>
  <p:clrMapOvr>
    <a:masterClrMapping/>
  </p:clrMapOvr>
  <p:transition>
    <p:pull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5AD68F0-FF49-41E4-B5D4-B7771F893B67}"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38</a:t>
            </a:fld>
            <a:endParaRPr lang="en-US" altLang="zh-CN" dirty="0"/>
          </a:p>
        </p:txBody>
      </p:sp>
      <p:pic>
        <p:nvPicPr>
          <p:cNvPr id="7" name="Picture 2"/>
          <p:cNvPicPr>
            <a:picLocks noChangeAspect="1" noChangeArrowheads="1"/>
          </p:cNvPicPr>
          <p:nvPr/>
        </p:nvPicPr>
        <p:blipFill>
          <a:blip r:embed="rId2" cstate="print"/>
          <a:srcRect/>
          <a:stretch>
            <a:fillRect/>
          </a:stretch>
        </p:blipFill>
        <p:spPr bwMode="auto">
          <a:xfrm>
            <a:off x="1219200" y="1066800"/>
            <a:ext cx="6705600" cy="4038600"/>
          </a:xfrm>
          <a:prstGeom prst="rect">
            <a:avLst/>
          </a:prstGeom>
          <a:noFill/>
          <a:ln w="9525">
            <a:noFill/>
            <a:miter lim="800000"/>
            <a:headEnd/>
            <a:tailEnd/>
          </a:ln>
          <a:effectLst/>
        </p:spPr>
      </p:pic>
      <p:sp>
        <p:nvSpPr>
          <p:cNvPr id="8" name="Text Box 3"/>
          <p:cNvSpPr txBox="1">
            <a:spLocks noChangeArrowheads="1"/>
          </p:cNvSpPr>
          <p:nvPr/>
        </p:nvSpPr>
        <p:spPr bwMode="auto">
          <a:xfrm>
            <a:off x="381000" y="5257800"/>
            <a:ext cx="8458200" cy="914400"/>
          </a:xfrm>
          <a:prstGeom prst="rect">
            <a:avLst/>
          </a:prstGeom>
          <a:solidFill>
            <a:schemeClr val="bg1"/>
          </a:solidFill>
          <a:ln w="9525">
            <a:solidFill>
              <a:srgbClr val="FF0000"/>
            </a:solidFill>
            <a:miter lim="800000"/>
            <a:headEnd/>
            <a:tailEnd/>
          </a:ln>
          <a:effectLst/>
        </p:spPr>
        <p:txBody>
          <a:bodyPr/>
          <a:lstStyle/>
          <a:p>
            <a:pPr marL="342900" indent="-342900">
              <a:lnSpc>
                <a:spcPct val="90000"/>
              </a:lnSpc>
              <a:spcBef>
                <a:spcPct val="20000"/>
              </a:spcBef>
              <a:buClr>
                <a:schemeClr val="folHlink"/>
              </a:buClr>
              <a:buSzPct val="75000"/>
              <a:buFont typeface="Wingdings" pitchFamily="2" charset="2"/>
              <a:buChar char="n"/>
            </a:pPr>
            <a:r>
              <a:rPr kumimoji="1" lang="zh-CN" altLang="en-US" sz="2800" b="1" dirty="0">
                <a:solidFill>
                  <a:srgbClr val="000000"/>
                </a:solidFill>
                <a:latin typeface="楷体_GB2312" pitchFamily="49" charset="-122"/>
                <a:ea typeface="楷体_GB2312" pitchFamily="49" charset="-122"/>
              </a:rPr>
              <a:t>一台图灵</a:t>
            </a:r>
            <a:r>
              <a:rPr kumimoji="1" lang="zh-CN" altLang="en-US" sz="2800" b="1" dirty="0">
                <a:solidFill>
                  <a:srgbClr val="000000"/>
                </a:solidFill>
                <a:latin typeface="Courier New"/>
                <a:ea typeface="楷体_GB2312" pitchFamily="49" charset="-122"/>
              </a:rPr>
              <a:t>“</a:t>
            </a:r>
            <a:r>
              <a:rPr kumimoji="1" lang="zh-CN" altLang="en-US" sz="2800" b="1" dirty="0">
                <a:solidFill>
                  <a:srgbClr val="FF0000"/>
                </a:solidFill>
                <a:latin typeface="楷体_GB2312" pitchFamily="49" charset="-122"/>
                <a:ea typeface="楷体_GB2312" pitchFamily="49" charset="-122"/>
              </a:rPr>
              <a:t>炸弹</a:t>
            </a:r>
            <a:r>
              <a:rPr kumimoji="1" lang="zh-CN" altLang="en-US" sz="2800" b="1" dirty="0">
                <a:solidFill>
                  <a:srgbClr val="000000"/>
                </a:solidFill>
                <a:latin typeface="Courier New"/>
                <a:ea typeface="楷体_GB2312" pitchFamily="49" charset="-122"/>
              </a:rPr>
              <a:t>”</a:t>
            </a:r>
            <a:r>
              <a:rPr kumimoji="1" lang="zh-CN" altLang="en-US" sz="2800" b="1" dirty="0">
                <a:solidFill>
                  <a:srgbClr val="000000"/>
                </a:solidFill>
                <a:latin typeface="楷体_GB2312" pitchFamily="49" charset="-122"/>
                <a:ea typeface="楷体_GB2312" pitchFamily="49" charset="-122"/>
              </a:rPr>
              <a:t>高</a:t>
            </a:r>
            <a:r>
              <a:rPr kumimoji="1" lang="en-US" altLang="zh-CN" sz="2800" b="1" dirty="0" smtClean="0">
                <a:solidFill>
                  <a:srgbClr val="000000"/>
                </a:solidFill>
                <a:latin typeface="楷体_GB2312" pitchFamily="49" charset="-122"/>
                <a:ea typeface="楷体_GB2312" pitchFamily="49" charset="-122"/>
              </a:rPr>
              <a:t>2m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长</a:t>
            </a:r>
            <a:r>
              <a:rPr kumimoji="1" lang="en-US" altLang="zh-CN" sz="2800" b="1" dirty="0" smtClean="0">
                <a:solidFill>
                  <a:srgbClr val="000000"/>
                </a:solidFill>
                <a:latin typeface="楷体_GB2312" pitchFamily="49" charset="-122"/>
                <a:ea typeface="楷体_GB2312" pitchFamily="49" charset="-122"/>
              </a:rPr>
              <a:t>2m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宽</a:t>
            </a:r>
            <a:r>
              <a:rPr kumimoji="1" lang="en-US" altLang="zh-CN" sz="2800" b="1" dirty="0" smtClean="0">
                <a:solidFill>
                  <a:srgbClr val="000000"/>
                </a:solidFill>
                <a:latin typeface="楷体_GB2312" pitchFamily="49" charset="-122"/>
                <a:ea typeface="楷体_GB2312" pitchFamily="49" charset="-122"/>
              </a:rPr>
              <a:t>1m</a:t>
            </a:r>
            <a:r>
              <a:rPr kumimoji="1" lang="zh-CN" altLang="en-US" sz="2800" b="1" dirty="0" smtClean="0">
                <a:solidFill>
                  <a:srgbClr val="000000"/>
                </a:solidFill>
                <a:latin typeface="楷体_GB2312" pitchFamily="49" charset="-122"/>
                <a:ea typeface="楷体_GB2312" pitchFamily="49" charset="-122"/>
              </a:rPr>
              <a:t>。</a:t>
            </a:r>
            <a:r>
              <a:rPr kumimoji="1" lang="zh-CN" altLang="en-US" sz="2800" b="1" dirty="0">
                <a:solidFill>
                  <a:srgbClr val="000000"/>
                </a:solidFill>
                <a:latin typeface="楷体_GB2312" pitchFamily="49" charset="-122"/>
                <a:ea typeface="楷体_GB2312" pitchFamily="49" charset="-122"/>
              </a:rPr>
              <a:t>图灵的研究于</a:t>
            </a:r>
            <a:r>
              <a:rPr kumimoji="1" lang="en-US" altLang="zh-CN" sz="2800" b="1" dirty="0">
                <a:solidFill>
                  <a:srgbClr val="000000"/>
                </a:solidFill>
                <a:latin typeface="楷体_GB2312" pitchFamily="49" charset="-122"/>
                <a:ea typeface="楷体_GB2312" pitchFamily="49" charset="-122"/>
              </a:rPr>
              <a:t>1940</a:t>
            </a:r>
            <a:r>
              <a:rPr kumimoji="1" lang="zh-CN" altLang="en-US" sz="2800" b="1" dirty="0">
                <a:solidFill>
                  <a:srgbClr val="000000"/>
                </a:solidFill>
                <a:latin typeface="楷体_GB2312" pitchFamily="49" charset="-122"/>
                <a:ea typeface="楷体_GB2312" pitchFamily="49" charset="-122"/>
              </a:rPr>
              <a:t>年初完成，机器由英国塔布拉丁机械厂</a:t>
            </a:r>
            <a:r>
              <a:rPr kumimoji="1" lang="zh-CN" altLang="en-US" sz="2800" b="1" dirty="0" smtClean="0">
                <a:solidFill>
                  <a:srgbClr val="000000"/>
                </a:solidFill>
                <a:latin typeface="楷体_GB2312" pitchFamily="49" charset="-122"/>
                <a:ea typeface="楷体_GB2312" pitchFamily="49" charset="-122"/>
              </a:rPr>
              <a:t>制造 </a:t>
            </a:r>
            <a:endParaRPr kumimoji="1" lang="zh-CN" altLang="en-US" sz="2800" b="1" dirty="0">
              <a:solidFill>
                <a:srgbClr val="000000"/>
              </a:solidFill>
              <a:latin typeface="楷体_GB2312" pitchFamily="49" charset="-122"/>
              <a:ea typeface="楷体_GB2312" pitchFamily="49" charset="-122"/>
            </a:endParaRPr>
          </a:p>
        </p:txBody>
      </p:sp>
    </p:spTree>
  </p:cSld>
  <p:clrMapOvr>
    <a:masterClrMapping/>
  </p:clrMapOvr>
  <p:transition>
    <p:pull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二战中，英国破开德国的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ENIGMA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密码机一事于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1974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年公开</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，此事</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件导致</a:t>
            </a:r>
          </a:p>
          <a:p>
            <a:pPr marL="758825" lvl="2" indent="-457200" algn="just">
              <a:spcBef>
                <a:spcPct val="30000"/>
              </a:spcBef>
              <a:buClr>
                <a:srgbClr val="0000FF"/>
              </a:buClr>
              <a:buSzPct val="80000"/>
              <a:buFont typeface="Wingdings" panose="05000000000000000000" pitchFamily="2" charset="2"/>
              <a:buChar char="n"/>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美国参战</a:t>
            </a:r>
          </a:p>
          <a:p>
            <a:pPr marL="758825" lvl="2" indent="-457200" algn="just">
              <a:spcBef>
                <a:spcPct val="30000"/>
              </a:spcBef>
              <a:buClr>
                <a:srgbClr val="0000FF"/>
              </a:buClr>
              <a:buSzPct val="80000"/>
              <a:buFont typeface="Wingdings" panose="05000000000000000000" pitchFamily="2" charset="2"/>
              <a:buChar char="n"/>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德国被迫用陆、海、空三军进攻英国</a:t>
            </a:r>
          </a:p>
          <a:p>
            <a:pPr marL="758825" lvl="2" indent="-457200" algn="just">
              <a:spcBef>
                <a:spcPct val="30000"/>
              </a:spcBef>
              <a:buClr>
                <a:srgbClr val="0000FF"/>
              </a:buClr>
              <a:buSzPct val="80000"/>
              <a:buFont typeface="Wingdings" panose="05000000000000000000" pitchFamily="2" charset="2"/>
              <a:buChar char="n"/>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在得知德军某精锐部队缺乏燃料且能源供给部</a:t>
            </a:r>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队没</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跟上时，及时打击它</a:t>
            </a:r>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dirty="0"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39</a:t>
            </a:fld>
            <a:endParaRPr lang="en-US" altLang="zh-CN" dirty="0"/>
          </a:p>
        </p:txBody>
      </p:sp>
    </p:spTree>
    <p:extLst>
      <p:ext uri="{BB962C8B-B14F-4D97-AF65-F5344CB8AC3E}">
        <p14:creationId xmlns:p14="http://schemas.microsoft.com/office/powerpoint/2010/main" val="447760968"/>
      </p:ext>
    </p:extLst>
  </p:cSld>
  <p:clrMapOvr>
    <a:masterClrMapping/>
  </p:clrMapOvr>
  <p:transition>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注意事项</a:t>
            </a:r>
            <a:endParaRPr lang="en-US" altLang="zh-CN" smtClean="0"/>
          </a:p>
        </p:txBody>
      </p:sp>
      <p:sp>
        <p:nvSpPr>
          <p:cNvPr id="9219" name="Rectangle 3"/>
          <p:cNvSpPr>
            <a:spLocks noGrp="1" noChangeArrowheads="1"/>
          </p:cNvSpPr>
          <p:nvPr>
            <p:ph idx="1"/>
          </p:nvPr>
        </p:nvSpPr>
        <p:spPr>
          <a:xfrm>
            <a:off x="1066800" y="1295400"/>
            <a:ext cx="6934200" cy="4525963"/>
          </a:xfrm>
        </p:spPr>
        <p:txBody>
          <a:bodyPr/>
          <a:lstStyle/>
          <a:p>
            <a:pPr eaLnBrk="1" hangingPunct="1">
              <a:buFont typeface="Arial" panose="020B0604020202020204" pitchFamily="34" charset="0"/>
              <a:buBlip>
                <a:blip r:embed="rId2"/>
              </a:buBlip>
            </a:pPr>
            <a:r>
              <a:rPr lang="en-US" altLang="zh-CN" sz="2800" dirty="0" smtClean="0"/>
              <a:t>《</a:t>
            </a:r>
            <a:r>
              <a:rPr lang="zh-CN" altLang="en-US" sz="2800" dirty="0" smtClean="0"/>
              <a:t>现代密码学</a:t>
            </a:r>
            <a:r>
              <a:rPr lang="en-US" altLang="zh-CN" sz="2800" dirty="0" smtClean="0"/>
              <a:t>》</a:t>
            </a:r>
            <a:r>
              <a:rPr lang="zh-CN" altLang="en-US" sz="2800" dirty="0" smtClean="0"/>
              <a:t>是信息安全专业重要的专业基础课，理论性强，难度大，请大家用功学习。</a:t>
            </a:r>
            <a:endParaRPr lang="en-US" altLang="zh-CN" sz="2800" dirty="0" smtClean="0"/>
          </a:p>
          <a:p>
            <a:pPr eaLnBrk="1" hangingPunct="1">
              <a:buFont typeface="Arial" panose="020B0604020202020204" pitchFamily="34" charset="0"/>
              <a:buBlip>
                <a:blip r:embed="rId2"/>
              </a:buBlip>
            </a:pPr>
            <a:endParaRPr lang="en-US" altLang="zh-CN" sz="2800" dirty="0" smtClean="0"/>
          </a:p>
          <a:p>
            <a:pPr eaLnBrk="1" hangingPunct="1">
              <a:buFont typeface="Arial" panose="020B0604020202020204" pitchFamily="34" charset="0"/>
              <a:buBlip>
                <a:blip r:embed="rId2"/>
              </a:buBlip>
            </a:pPr>
            <a:r>
              <a:rPr lang="zh-CN" altLang="en-US" sz="2800" dirty="0" smtClean="0"/>
              <a:t>欢迎学有余力的同学参与信息安全相关课题研究！</a:t>
            </a:r>
          </a:p>
          <a:p>
            <a:pPr lvl="1" eaLnBrk="1" hangingPunct="1">
              <a:buFont typeface="Wingdings" panose="05000000000000000000" pitchFamily="2" charset="2"/>
              <a:buNone/>
            </a:pPr>
            <a:endParaRPr lang="zh-CN" altLang="en-US" dirty="0" smtClean="0"/>
          </a:p>
          <a:p>
            <a:pPr eaLnBrk="1" hangingPunct="1">
              <a:buFont typeface="Wingdings" panose="05000000000000000000" pitchFamily="2" charset="2"/>
              <a:buNone/>
            </a:pPr>
            <a:endParaRPr lang="en-US" altLang="zh-CN" dirty="0" smtClean="0"/>
          </a:p>
        </p:txBody>
      </p:sp>
    </p:spTree>
    <p:extLst>
      <p:ext uri="{BB962C8B-B14F-4D97-AF65-F5344CB8AC3E}">
        <p14:creationId xmlns:p14="http://schemas.microsoft.com/office/powerpoint/2010/main" val="1027028047"/>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Alan Turing</a:t>
            </a:r>
            <a:endParaRPr lang="zh-CN" altLang="en-US" dirty="0"/>
          </a:p>
        </p:txBody>
      </p:sp>
      <p:sp>
        <p:nvSpPr>
          <p:cNvPr id="3" name="内容占位符 2"/>
          <p:cNvSpPr>
            <a:spLocks noGrp="1"/>
          </p:cNvSpPr>
          <p:nvPr>
            <p:ph idx="1"/>
          </p:nvPr>
        </p:nvSpPr>
        <p:spPr>
          <a:xfrm>
            <a:off x="457200" y="1828800"/>
            <a:ext cx="5105400" cy="4495800"/>
          </a:xfrm>
        </p:spPr>
        <p:txBody>
          <a:bodyPr/>
          <a:lstStyle/>
          <a:p>
            <a:r>
              <a:rPr lang="zh-CN" altLang="en-US" dirty="0" smtClean="0">
                <a:solidFill>
                  <a:srgbClr val="FF0000"/>
                </a:solidFill>
              </a:rPr>
              <a:t>图灵</a:t>
            </a:r>
            <a:r>
              <a:rPr lang="zh-CN" altLang="en-US" dirty="0" smtClean="0"/>
              <a:t>（</a:t>
            </a:r>
            <a:r>
              <a:rPr lang="en-US" altLang="zh-CN" dirty="0" smtClean="0"/>
              <a:t>1912-1954</a:t>
            </a:r>
            <a:r>
              <a:rPr lang="zh-CN" altLang="en-US" dirty="0" smtClean="0"/>
              <a:t>），毕业于剑桥大学国王学院。是英国著名的</a:t>
            </a:r>
            <a:r>
              <a:rPr lang="zh-CN" altLang="en-US" dirty="0" smtClean="0">
                <a:solidFill>
                  <a:srgbClr val="FF0000"/>
                </a:solidFill>
              </a:rPr>
              <a:t>数学家</a:t>
            </a:r>
            <a:r>
              <a:rPr lang="zh-CN" altLang="en-US" dirty="0" smtClean="0"/>
              <a:t>和</a:t>
            </a:r>
            <a:r>
              <a:rPr lang="zh-CN" altLang="en-US" dirty="0" smtClean="0">
                <a:solidFill>
                  <a:srgbClr val="FF0000"/>
                </a:solidFill>
              </a:rPr>
              <a:t>逻辑学家</a:t>
            </a:r>
            <a:r>
              <a:rPr lang="zh-CN" altLang="en-US" dirty="0" smtClean="0"/>
              <a:t>，被称为</a:t>
            </a:r>
            <a:r>
              <a:rPr lang="zh-CN" altLang="en-US" dirty="0" smtClean="0">
                <a:solidFill>
                  <a:srgbClr val="FF0000"/>
                </a:solidFill>
              </a:rPr>
              <a:t>计算机科学之父</a:t>
            </a:r>
            <a:r>
              <a:rPr lang="zh-CN" altLang="en-US" dirty="0" smtClean="0"/>
              <a:t>、</a:t>
            </a:r>
            <a:r>
              <a:rPr lang="zh-CN" altLang="en-US" dirty="0" smtClean="0">
                <a:solidFill>
                  <a:srgbClr val="FF0000"/>
                </a:solidFill>
              </a:rPr>
              <a:t>人工智能之父</a:t>
            </a:r>
            <a:r>
              <a:rPr lang="zh-CN" altLang="en-US" dirty="0" smtClean="0"/>
              <a:t>，是计算机逻辑的奠基者，提出了“图灵机”和“图灵测试”等重要概念。人们为纪念其在计算机领域的卓越贡献而设立</a:t>
            </a:r>
            <a:r>
              <a:rPr lang="zh-CN" altLang="en-US" dirty="0" smtClean="0">
                <a:solidFill>
                  <a:srgbClr val="FF0000"/>
                </a:solidFill>
              </a:rPr>
              <a:t>“图灵奖”</a:t>
            </a:r>
            <a:endParaRPr lang="en-US" altLang="zh-CN" dirty="0" smtClean="0">
              <a:solidFill>
                <a:srgbClr val="FF0000"/>
              </a:solidFill>
            </a:endParaRPr>
          </a:p>
          <a:p>
            <a:endParaRPr lang="zh-CN" altLang="en-US" dirty="0">
              <a:solidFill>
                <a:srgbClr val="FF0000"/>
              </a:solidFill>
            </a:endParaRPr>
          </a:p>
        </p:txBody>
      </p:sp>
      <p:sp>
        <p:nvSpPr>
          <p:cNvPr id="4" name="日期占位符 3"/>
          <p:cNvSpPr>
            <a:spLocks noGrp="1"/>
          </p:cNvSpPr>
          <p:nvPr>
            <p:ph type="dt" sz="half" idx="10"/>
          </p:nvPr>
        </p:nvSpPr>
        <p:spPr/>
        <p:txBody>
          <a:bodyPr/>
          <a:lstStyle/>
          <a:p>
            <a:fld id="{17938FE1-6513-43C2-8036-ECFB0256C2DC}"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40</a:t>
            </a:fld>
            <a:endParaRPr lang="en-US" altLang="zh-CN" dirty="0"/>
          </a:p>
        </p:txBody>
      </p:sp>
      <p:pic>
        <p:nvPicPr>
          <p:cNvPr id="9" name="图片 8" descr="图灵2.jpg"/>
          <p:cNvPicPr>
            <a:picLocks noChangeAspect="1"/>
          </p:cNvPicPr>
          <p:nvPr/>
        </p:nvPicPr>
        <p:blipFill>
          <a:blip r:embed="rId2" cstate="print"/>
          <a:stretch>
            <a:fillRect/>
          </a:stretch>
        </p:blipFill>
        <p:spPr>
          <a:xfrm>
            <a:off x="5867400" y="1600200"/>
            <a:ext cx="2524125" cy="2857500"/>
          </a:xfrm>
          <a:prstGeom prst="rect">
            <a:avLst/>
          </a:prstGeom>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图灵奖获得者（部分）</a:t>
            </a:r>
            <a:endParaRPr lang="zh-CN" altLang="en-US" dirty="0"/>
          </a:p>
        </p:txBody>
      </p:sp>
      <p:sp>
        <p:nvSpPr>
          <p:cNvPr id="3" name="内容占位符 2"/>
          <p:cNvSpPr>
            <a:spLocks noGrp="1"/>
          </p:cNvSpPr>
          <p:nvPr>
            <p:ph idx="1"/>
          </p:nvPr>
        </p:nvSpPr>
        <p:spPr>
          <a:xfrm>
            <a:off x="33670" y="1600199"/>
            <a:ext cx="6440962" cy="4724400"/>
          </a:xfrm>
        </p:spPr>
        <p:txBody>
          <a:bodyPr/>
          <a:lstStyle/>
          <a:p>
            <a:pPr>
              <a:spcAft>
                <a:spcPts val="600"/>
              </a:spcAft>
            </a:pPr>
            <a:r>
              <a:rPr lang="en-US" altLang="zh-CN" sz="2600" dirty="0" smtClean="0"/>
              <a:t>2000</a:t>
            </a:r>
            <a:r>
              <a:rPr lang="zh-CN" altLang="en-US" sz="2600" dirty="0" smtClean="0"/>
              <a:t>年 ，</a:t>
            </a:r>
            <a:r>
              <a:rPr lang="zh-CN" altLang="en-US" sz="2600" dirty="0" smtClean="0">
                <a:solidFill>
                  <a:srgbClr val="FF0000"/>
                </a:solidFill>
              </a:rPr>
              <a:t>姚期智</a:t>
            </a:r>
            <a:r>
              <a:rPr lang="en-US" altLang="zh-CN" sz="2600" dirty="0" smtClean="0">
                <a:solidFill>
                  <a:srgbClr val="FF0000"/>
                </a:solidFill>
              </a:rPr>
              <a:t>(Andrew Chi-</a:t>
            </a:r>
            <a:r>
              <a:rPr lang="en-US" altLang="zh-CN" sz="2600" dirty="0" err="1" smtClean="0">
                <a:solidFill>
                  <a:srgbClr val="FF0000"/>
                </a:solidFill>
              </a:rPr>
              <a:t>Chih</a:t>
            </a:r>
            <a:r>
              <a:rPr lang="en-US" altLang="zh-CN" sz="2600" dirty="0" smtClean="0">
                <a:solidFill>
                  <a:srgbClr val="FF0000"/>
                </a:solidFill>
              </a:rPr>
              <a:t> Yao)</a:t>
            </a:r>
            <a:r>
              <a:rPr lang="zh-CN" altLang="en-US" sz="2600" dirty="0" smtClean="0">
                <a:solidFill>
                  <a:srgbClr val="FF0000"/>
                </a:solidFill>
              </a:rPr>
              <a:t>：</a:t>
            </a:r>
            <a:r>
              <a:rPr lang="zh-CN" altLang="en-US" sz="2600" dirty="0"/>
              <a:t>计算理论，包括伪随机数生成，密码学与通信复杂</a:t>
            </a:r>
            <a:r>
              <a:rPr lang="zh-CN" altLang="en-US" sz="2600" dirty="0" smtClean="0"/>
              <a:t>度</a:t>
            </a:r>
            <a:endParaRPr lang="en-US" altLang="zh-CN" sz="2600" dirty="0" smtClean="0">
              <a:solidFill>
                <a:srgbClr val="FF0000"/>
              </a:solidFill>
            </a:endParaRPr>
          </a:p>
          <a:p>
            <a:pPr>
              <a:spcAft>
                <a:spcPts val="600"/>
              </a:spcAft>
            </a:pPr>
            <a:r>
              <a:rPr lang="en-US" altLang="zh-CN" sz="2600" dirty="0"/>
              <a:t>2002</a:t>
            </a:r>
            <a:r>
              <a:rPr lang="zh-CN" altLang="en-US" sz="2600" dirty="0"/>
              <a:t>年 ，</a:t>
            </a:r>
            <a:r>
              <a:rPr lang="en-US" altLang="zh-CN" sz="2600" dirty="0" smtClean="0">
                <a:solidFill>
                  <a:srgbClr val="FF0000"/>
                </a:solidFill>
              </a:rPr>
              <a:t>Ronald </a:t>
            </a:r>
            <a:r>
              <a:rPr lang="en-US" altLang="zh-CN" sz="2600" dirty="0" err="1" smtClean="0">
                <a:solidFill>
                  <a:srgbClr val="FF0000"/>
                </a:solidFill>
              </a:rPr>
              <a:t>Rivest</a:t>
            </a:r>
            <a:r>
              <a:rPr lang="zh-CN" altLang="en-US" sz="2600" dirty="0" smtClean="0">
                <a:solidFill>
                  <a:srgbClr val="FF0000"/>
                </a:solidFill>
              </a:rPr>
              <a:t>，</a:t>
            </a:r>
            <a:r>
              <a:rPr lang="en-US" altLang="zh-CN" sz="2600" dirty="0" err="1" smtClean="0">
                <a:solidFill>
                  <a:srgbClr val="FF0000"/>
                </a:solidFill>
              </a:rPr>
              <a:t>Adi</a:t>
            </a:r>
            <a:r>
              <a:rPr lang="en-US" altLang="zh-CN" sz="2600" dirty="0" smtClean="0">
                <a:solidFill>
                  <a:srgbClr val="FF0000"/>
                </a:solidFill>
              </a:rPr>
              <a:t> Shamir</a:t>
            </a:r>
            <a:r>
              <a:rPr lang="zh-CN" altLang="en-US" sz="2600" dirty="0" smtClean="0">
                <a:solidFill>
                  <a:srgbClr val="FF0000"/>
                </a:solidFill>
              </a:rPr>
              <a:t>，</a:t>
            </a:r>
            <a:r>
              <a:rPr lang="en-US" altLang="zh-CN" sz="2600" dirty="0" smtClean="0">
                <a:solidFill>
                  <a:srgbClr val="FF0000"/>
                </a:solidFill>
              </a:rPr>
              <a:t>Lenard M. </a:t>
            </a:r>
            <a:r>
              <a:rPr lang="en-US" altLang="zh-CN" sz="2600" dirty="0" err="1" smtClean="0">
                <a:solidFill>
                  <a:srgbClr val="FF0000"/>
                </a:solidFill>
              </a:rPr>
              <a:t>Adleman</a:t>
            </a:r>
            <a:r>
              <a:rPr lang="en-US" altLang="zh-CN" sz="2600" dirty="0" smtClean="0">
                <a:solidFill>
                  <a:srgbClr val="FF0000"/>
                </a:solidFill>
              </a:rPr>
              <a:t> </a:t>
            </a:r>
            <a:r>
              <a:rPr lang="zh-CN" altLang="en-US" sz="2600" dirty="0" smtClean="0">
                <a:solidFill>
                  <a:srgbClr val="FF0000"/>
                </a:solidFill>
              </a:rPr>
              <a:t>：</a:t>
            </a:r>
            <a:r>
              <a:rPr lang="zh-CN" altLang="en-US" sz="2600" dirty="0"/>
              <a:t>公钥密码学（</a:t>
            </a:r>
            <a:r>
              <a:rPr lang="en-US" altLang="zh-CN" sz="2600" dirty="0"/>
              <a:t>RSA</a:t>
            </a:r>
            <a:r>
              <a:rPr lang="zh-CN" altLang="en-US" sz="2600" dirty="0"/>
              <a:t>加密算法</a:t>
            </a:r>
            <a:r>
              <a:rPr lang="zh-CN" altLang="en-US" sz="2600" dirty="0" smtClean="0"/>
              <a:t>）</a:t>
            </a:r>
            <a:endParaRPr lang="en-US" altLang="zh-CN" sz="2600" dirty="0" smtClean="0">
              <a:solidFill>
                <a:srgbClr val="FF0000"/>
              </a:solidFill>
            </a:endParaRPr>
          </a:p>
          <a:p>
            <a:pPr>
              <a:spcAft>
                <a:spcPts val="600"/>
              </a:spcAft>
            </a:pPr>
            <a:r>
              <a:rPr lang="en-US" altLang="zh-CN" sz="2600" dirty="0"/>
              <a:t>2012</a:t>
            </a:r>
            <a:r>
              <a:rPr lang="zh-CN" altLang="en-US" sz="2600" dirty="0"/>
              <a:t>年，</a:t>
            </a:r>
            <a:r>
              <a:rPr lang="en-US" altLang="zh-CN" sz="2600" dirty="0" err="1">
                <a:solidFill>
                  <a:srgbClr val="FF0000"/>
                </a:solidFill>
              </a:rPr>
              <a:t>Shafi</a:t>
            </a:r>
            <a:r>
              <a:rPr lang="en-US" altLang="zh-CN" sz="2600" dirty="0">
                <a:solidFill>
                  <a:srgbClr val="FF0000"/>
                </a:solidFill>
              </a:rPr>
              <a:t> </a:t>
            </a:r>
            <a:r>
              <a:rPr lang="en-US" altLang="zh-CN" sz="2600" dirty="0" err="1">
                <a:solidFill>
                  <a:srgbClr val="FF0000"/>
                </a:solidFill>
              </a:rPr>
              <a:t>Goldwasser</a:t>
            </a:r>
            <a:r>
              <a:rPr lang="zh-CN" altLang="en-US" sz="2600" dirty="0">
                <a:solidFill>
                  <a:srgbClr val="FF0000"/>
                </a:solidFill>
              </a:rPr>
              <a:t>，</a:t>
            </a:r>
            <a:r>
              <a:rPr lang="en-US" altLang="zh-CN" sz="2600" dirty="0">
                <a:solidFill>
                  <a:srgbClr val="FF0000"/>
                </a:solidFill>
              </a:rPr>
              <a:t>Silvio </a:t>
            </a:r>
            <a:r>
              <a:rPr lang="en-US" altLang="zh-CN" sz="2600" dirty="0" err="1">
                <a:solidFill>
                  <a:srgbClr val="FF0000"/>
                </a:solidFill>
              </a:rPr>
              <a:t>Micali</a:t>
            </a:r>
            <a:r>
              <a:rPr lang="zh-CN" altLang="en-US" sz="2600" dirty="0">
                <a:solidFill>
                  <a:srgbClr val="FF0000"/>
                </a:solidFill>
              </a:rPr>
              <a:t>：</a:t>
            </a:r>
            <a:r>
              <a:rPr lang="zh-CN" altLang="en-US" sz="2600" dirty="0"/>
              <a:t>密码学和复杂理论</a:t>
            </a:r>
            <a:r>
              <a:rPr lang="zh-CN" altLang="en-US" sz="2600" dirty="0" smtClean="0"/>
              <a:t>领域</a:t>
            </a:r>
            <a:endParaRPr lang="en-US" altLang="zh-CN" sz="2600" dirty="0" smtClean="0"/>
          </a:p>
          <a:p>
            <a:pPr>
              <a:spcAft>
                <a:spcPts val="600"/>
              </a:spcAft>
            </a:pPr>
            <a:r>
              <a:rPr lang="en-US" altLang="zh-CN" sz="2600" dirty="0"/>
              <a:t>2015</a:t>
            </a:r>
            <a:r>
              <a:rPr lang="zh-CN" altLang="en-US" sz="2600" dirty="0"/>
              <a:t>年，</a:t>
            </a:r>
            <a:r>
              <a:rPr lang="en-US" altLang="zh-CN" sz="2600" dirty="0">
                <a:solidFill>
                  <a:srgbClr val="FF0000"/>
                </a:solidFill>
              </a:rPr>
              <a:t>Whitfield </a:t>
            </a:r>
            <a:r>
              <a:rPr lang="en-US" altLang="zh-CN" sz="2600" dirty="0" err="1">
                <a:solidFill>
                  <a:srgbClr val="FF0000"/>
                </a:solidFill>
              </a:rPr>
              <a:t>Diffie</a:t>
            </a:r>
            <a:r>
              <a:rPr lang="zh-CN" altLang="en-US" sz="2600" dirty="0">
                <a:solidFill>
                  <a:srgbClr val="FF0000"/>
                </a:solidFill>
              </a:rPr>
              <a:t>，</a:t>
            </a:r>
            <a:r>
              <a:rPr lang="en-US" altLang="zh-CN" sz="2600" dirty="0">
                <a:solidFill>
                  <a:srgbClr val="FF0000"/>
                </a:solidFill>
              </a:rPr>
              <a:t>Martin Hellman</a:t>
            </a:r>
            <a:r>
              <a:rPr lang="zh-CN" altLang="en-US" sz="2600" dirty="0" smtClean="0"/>
              <a:t>：</a:t>
            </a:r>
            <a:r>
              <a:rPr lang="zh-CN" altLang="en-US" sz="2600" dirty="0"/>
              <a:t>非对称加密的创始人</a:t>
            </a:r>
            <a:endParaRPr lang="en-US" altLang="zh-CN" sz="2600" dirty="0"/>
          </a:p>
          <a:p>
            <a:endParaRPr lang="en-US" altLang="zh-CN" dirty="0" smtClean="0"/>
          </a:p>
          <a:p>
            <a:endParaRPr lang="zh-CN" altLang="en-US" dirty="0"/>
          </a:p>
        </p:txBody>
      </p:sp>
      <p:sp>
        <p:nvSpPr>
          <p:cNvPr id="4" name="日期占位符 3"/>
          <p:cNvSpPr>
            <a:spLocks noGrp="1"/>
          </p:cNvSpPr>
          <p:nvPr>
            <p:ph type="dt" sz="half" idx="10"/>
          </p:nvPr>
        </p:nvSpPr>
        <p:spPr/>
        <p:txBody>
          <a:bodyPr/>
          <a:lstStyle/>
          <a:p>
            <a:fld id="{EF7028CF-ABB3-4440-B409-2DB20E7CFEC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41</a:t>
            </a:fld>
            <a:endParaRPr lang="en-US" altLang="zh-CN" dirty="0"/>
          </a:p>
        </p:txBody>
      </p:sp>
      <p:pic>
        <p:nvPicPr>
          <p:cNvPr id="4098" name="Picture 2" descr="http://c.hiphotos.baidu.com/baike/pic/item/0824ab18972bd407af84a1857b899e510fb309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181620"/>
            <a:ext cx="2971800" cy="3965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其他转轮密码机</a:t>
            </a:r>
            <a:endParaRPr lang="zh-CN" altLang="en-US" dirty="0"/>
          </a:p>
        </p:txBody>
      </p:sp>
      <p:pic>
        <p:nvPicPr>
          <p:cNvPr id="7" name="内容占位符 6" descr="typex.jpg"/>
          <p:cNvPicPr>
            <a:picLocks noGrp="1" noChangeAspect="1"/>
          </p:cNvPicPr>
          <p:nvPr>
            <p:ph idx="1"/>
          </p:nvPr>
        </p:nvPicPr>
        <p:blipFill>
          <a:blip r:embed="rId2" cstate="print"/>
          <a:stretch>
            <a:fillRect/>
          </a:stretch>
        </p:blipFill>
        <p:spPr>
          <a:xfrm>
            <a:off x="266700" y="1548177"/>
            <a:ext cx="3886200" cy="2632901"/>
          </a:xfrm>
        </p:spPr>
      </p:pic>
      <p:sp>
        <p:nvSpPr>
          <p:cNvPr id="4" name="日期占位符 3"/>
          <p:cNvSpPr>
            <a:spLocks noGrp="1"/>
          </p:cNvSpPr>
          <p:nvPr>
            <p:ph type="dt" sz="half" idx="10"/>
          </p:nvPr>
        </p:nvSpPr>
        <p:spPr/>
        <p:txBody>
          <a:bodyPr/>
          <a:lstStyle/>
          <a:p>
            <a:fld id="{6F27252F-C15C-48CE-A6EB-F7771D3F12BD}"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42</a:t>
            </a:fld>
            <a:endParaRPr lang="en-US" altLang="zh-CN" dirty="0"/>
          </a:p>
        </p:txBody>
      </p:sp>
      <p:sp>
        <p:nvSpPr>
          <p:cNvPr id="8" name="TextBox 7"/>
          <p:cNvSpPr txBox="1"/>
          <p:nvPr/>
        </p:nvSpPr>
        <p:spPr>
          <a:xfrm>
            <a:off x="876300" y="4235820"/>
            <a:ext cx="2362200" cy="369332"/>
          </a:xfrm>
          <a:prstGeom prst="rect">
            <a:avLst/>
          </a:prstGeom>
          <a:noFill/>
        </p:spPr>
        <p:txBody>
          <a:bodyPr wrap="square" rtlCol="0">
            <a:spAutoFit/>
          </a:bodyPr>
          <a:lstStyle/>
          <a:p>
            <a:r>
              <a:rPr lang="en-US" altLang="zh-CN" sz="1800" b="1" dirty="0" smtClean="0">
                <a:solidFill>
                  <a:srgbClr val="FF0000"/>
                </a:solidFill>
              </a:rPr>
              <a:t>TYPEX</a:t>
            </a:r>
            <a:r>
              <a:rPr lang="zh-CN" altLang="en-US" sz="1800" b="1" dirty="0" smtClean="0">
                <a:solidFill>
                  <a:srgbClr val="FF0000"/>
                </a:solidFill>
              </a:rPr>
              <a:t>打字密码机</a:t>
            </a:r>
            <a:endParaRPr lang="zh-CN" altLang="en-US" sz="1800" b="1" dirty="0">
              <a:solidFill>
                <a:srgbClr val="FF0000"/>
              </a:solidFill>
            </a:endParaRPr>
          </a:p>
        </p:txBody>
      </p:sp>
      <p:pic>
        <p:nvPicPr>
          <p:cNvPr id="9" name="图片 8" descr="u=2890841325,1749030245&amp;fm=15&amp;gp=0.jpg"/>
          <p:cNvPicPr>
            <a:picLocks noChangeAspect="1"/>
          </p:cNvPicPr>
          <p:nvPr/>
        </p:nvPicPr>
        <p:blipFill>
          <a:blip r:embed="rId3" cstate="print"/>
          <a:stretch>
            <a:fillRect/>
          </a:stretch>
        </p:blipFill>
        <p:spPr>
          <a:xfrm>
            <a:off x="3790950" y="4181078"/>
            <a:ext cx="1905000" cy="2424545"/>
          </a:xfrm>
          <a:prstGeom prst="rect">
            <a:avLst/>
          </a:prstGeom>
        </p:spPr>
      </p:pic>
      <p:sp>
        <p:nvSpPr>
          <p:cNvPr id="10" name="TextBox 9"/>
          <p:cNvSpPr txBox="1"/>
          <p:nvPr/>
        </p:nvSpPr>
        <p:spPr>
          <a:xfrm>
            <a:off x="2157523" y="5165633"/>
            <a:ext cx="1828800" cy="646331"/>
          </a:xfrm>
          <a:prstGeom prst="rect">
            <a:avLst/>
          </a:prstGeom>
          <a:noFill/>
        </p:spPr>
        <p:txBody>
          <a:bodyPr wrap="square" rtlCol="0">
            <a:spAutoFit/>
          </a:bodyPr>
          <a:lstStyle/>
          <a:p>
            <a:r>
              <a:rPr lang="en-US" altLang="zh-CN" sz="1800" b="1" dirty="0" err="1" smtClean="0">
                <a:solidFill>
                  <a:srgbClr val="FF0000"/>
                </a:solidFill>
              </a:rPr>
              <a:t>Hagelin</a:t>
            </a:r>
            <a:r>
              <a:rPr lang="zh-CN" altLang="en-US" sz="1800" b="1" dirty="0" smtClean="0">
                <a:solidFill>
                  <a:srgbClr val="FF0000"/>
                </a:solidFill>
              </a:rPr>
              <a:t>（哈格林）密码机</a:t>
            </a:r>
            <a:endParaRPr lang="zh-CN" altLang="en-US" sz="1800" b="1" dirty="0">
              <a:solidFill>
                <a:srgbClr val="FF0000"/>
              </a:solidFill>
            </a:endParaRPr>
          </a:p>
        </p:txBody>
      </p:sp>
      <p:pic>
        <p:nvPicPr>
          <p:cNvPr id="11" name="图片 10" descr="TUNNY.jpg"/>
          <p:cNvPicPr>
            <a:picLocks noChangeAspect="1"/>
          </p:cNvPicPr>
          <p:nvPr/>
        </p:nvPicPr>
        <p:blipFill>
          <a:blip r:embed="rId4" cstate="print"/>
          <a:stretch>
            <a:fillRect/>
          </a:stretch>
        </p:blipFill>
        <p:spPr>
          <a:xfrm>
            <a:off x="5456274" y="1513878"/>
            <a:ext cx="3505200" cy="2628900"/>
          </a:xfrm>
          <a:prstGeom prst="rect">
            <a:avLst/>
          </a:prstGeom>
        </p:spPr>
      </p:pic>
      <p:sp>
        <p:nvSpPr>
          <p:cNvPr id="12" name="TextBox 11"/>
          <p:cNvSpPr txBox="1"/>
          <p:nvPr/>
        </p:nvSpPr>
        <p:spPr>
          <a:xfrm>
            <a:off x="6324600" y="4343400"/>
            <a:ext cx="2362200" cy="369332"/>
          </a:xfrm>
          <a:prstGeom prst="rect">
            <a:avLst/>
          </a:prstGeom>
          <a:noFill/>
        </p:spPr>
        <p:txBody>
          <a:bodyPr wrap="square" rtlCol="0">
            <a:spAutoFit/>
          </a:bodyPr>
          <a:lstStyle/>
          <a:p>
            <a:r>
              <a:rPr lang="en-US" altLang="zh-CN" sz="1800" b="1" dirty="0" smtClean="0">
                <a:solidFill>
                  <a:srgbClr val="FF0000"/>
                </a:solidFill>
              </a:rPr>
              <a:t>TUNNY</a:t>
            </a:r>
            <a:r>
              <a:rPr lang="zh-CN" altLang="en-US" sz="1800" b="1" dirty="0" smtClean="0">
                <a:solidFill>
                  <a:srgbClr val="FF0000"/>
                </a:solidFill>
              </a:rPr>
              <a:t>密码机</a:t>
            </a:r>
            <a:endParaRPr lang="zh-CN" altLang="en-US" sz="1800" b="1" dirty="0">
              <a:solidFill>
                <a:srgbClr val="FF0000"/>
              </a:solidFill>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28600" y="2085975"/>
            <a:ext cx="5562600" cy="3581400"/>
          </a:xfrm>
        </p:spPr>
        <p:txBody>
          <a:bodyPr/>
          <a:lstStyle/>
          <a:p>
            <a:r>
              <a:rPr lang="zh-CN" altLang="en-US" dirty="0">
                <a:latin typeface="微软雅黑" panose="020B0503020204020204" pitchFamily="34" charset="-122"/>
                <a:ea typeface="微软雅黑" panose="020B0503020204020204" pitchFamily="34" charset="-122"/>
              </a:rPr>
              <a:t>日美密码战</a:t>
            </a:r>
            <a:r>
              <a:rPr lang="zh-CN" altLang="en-US" dirty="0" smtClean="0">
                <a:latin typeface="微软雅黑" panose="020B0503020204020204" pitchFamily="34" charset="-122"/>
                <a:ea typeface="微软雅黑" panose="020B0503020204020204" pitchFamily="34" charset="-122"/>
              </a:rPr>
              <a:t>：</a:t>
            </a:r>
            <a:r>
              <a:rPr lang="zh-CN" altLang="en-US" dirty="0" smtClean="0"/>
              <a:t>在第二次世界大战中，</a:t>
            </a:r>
            <a:r>
              <a:rPr lang="zh-CN" altLang="en-US" dirty="0" smtClean="0">
                <a:solidFill>
                  <a:srgbClr val="FF0000"/>
                </a:solidFill>
              </a:rPr>
              <a:t>美国人</a:t>
            </a:r>
            <a:r>
              <a:rPr lang="zh-CN" altLang="en-US" dirty="0" smtClean="0"/>
              <a:t>破译了被称为“紫密”的日本“九七式”密码机密码。靠此</a:t>
            </a:r>
            <a:endParaRPr lang="en-US" altLang="zh-CN" dirty="0" smtClean="0"/>
          </a:p>
          <a:p>
            <a:pPr marL="758825" lvl="2" indent="-457200" algn="just">
              <a:spcBef>
                <a:spcPct val="30000"/>
              </a:spcBef>
              <a:buClr>
                <a:srgbClr val="0000FF"/>
              </a:buClr>
              <a:buSzPct val="80000"/>
              <a:buFont typeface="Wingdings" panose="05000000000000000000" pitchFamily="2" charset="2"/>
              <a:buChar char="n"/>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珍珠港事件</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(1941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p>
          <a:p>
            <a:pPr marL="758825" lvl="2" indent="-457200" algn="just">
              <a:spcBef>
                <a:spcPct val="30000"/>
              </a:spcBef>
              <a:buClr>
                <a:srgbClr val="0000FF"/>
              </a:buClr>
              <a:buSzPct val="80000"/>
              <a:buFont typeface="Wingdings" panose="05000000000000000000" pitchFamily="2" charset="2"/>
              <a:buChar char="n"/>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中途岛事件</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(1942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6</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p>
          <a:p>
            <a:pPr marL="758825" lvl="2" indent="-457200" algn="just">
              <a:spcBef>
                <a:spcPct val="30000"/>
              </a:spcBef>
              <a:buClr>
                <a:srgbClr val="0000FF"/>
              </a:buClr>
              <a:buSzPct val="80000"/>
              <a:buFont typeface="Wingdings" panose="05000000000000000000" pitchFamily="2" charset="2"/>
              <a:buChar char="n"/>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山本五十六之死事件</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(1943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18</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Wingdings" panose="05000000000000000000" pitchFamily="2" charset="2"/>
              </a:rPr>
              <a:t>)</a:t>
            </a:r>
          </a:p>
          <a:p>
            <a:endParaRPr lang="zh-CN" altLang="en-US" dirty="0">
              <a:solidFill>
                <a:srgbClr val="FF0000"/>
              </a:solidFill>
            </a:endParaRPr>
          </a:p>
        </p:txBody>
      </p:sp>
      <p:sp>
        <p:nvSpPr>
          <p:cNvPr id="4" name="日期占位符 3"/>
          <p:cNvSpPr>
            <a:spLocks noGrp="1"/>
          </p:cNvSpPr>
          <p:nvPr>
            <p:ph type="dt" sz="half" idx="10"/>
          </p:nvPr>
        </p:nvSpPr>
        <p:spPr/>
        <p:txBody>
          <a:bodyPr/>
          <a:lstStyle/>
          <a:p>
            <a:fld id="{01FDE960-8FDE-41FA-BB41-B310C8435A03}"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43</a:t>
            </a:fld>
            <a:endParaRPr lang="en-US" altLang="zh-CN"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286000"/>
            <a:ext cx="2857500" cy="3181350"/>
          </a:xfrm>
          <a:prstGeom prst="rect">
            <a:avLst/>
          </a:prstGeom>
        </p:spPr>
      </p:pic>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现代密码学</a:t>
            </a:r>
            <a:endParaRPr lang="zh-CN" altLang="en-US" dirty="0"/>
          </a:p>
        </p:txBody>
      </p:sp>
      <p:sp>
        <p:nvSpPr>
          <p:cNvPr id="3" name="内容占位符 2"/>
          <p:cNvSpPr>
            <a:spLocks noGrp="1"/>
          </p:cNvSpPr>
          <p:nvPr>
            <p:ph idx="1"/>
          </p:nvPr>
        </p:nvSpPr>
        <p:spPr>
          <a:xfrm>
            <a:off x="3886200" y="1860698"/>
            <a:ext cx="4953000" cy="4495800"/>
          </a:xfrm>
        </p:spPr>
        <p:txBody>
          <a:bodyPr/>
          <a:lstStyle/>
          <a:p>
            <a:pPr marL="514350" indent="-457200"/>
            <a:r>
              <a:rPr lang="en-US" altLang="zh-CN" dirty="0" smtClean="0"/>
              <a:t>1949-1976</a:t>
            </a:r>
            <a:r>
              <a:rPr lang="zh-CN" altLang="en-US" dirty="0" smtClean="0"/>
              <a:t>：</a:t>
            </a:r>
            <a:r>
              <a:rPr lang="en-US" altLang="zh-CN" dirty="0" smtClean="0"/>
              <a:t>1949</a:t>
            </a:r>
            <a:r>
              <a:rPr lang="zh-CN" altLang="en-US" dirty="0" smtClean="0"/>
              <a:t>年</a:t>
            </a:r>
            <a:r>
              <a:rPr lang="en-US" altLang="zh-CN" dirty="0" smtClean="0">
                <a:solidFill>
                  <a:srgbClr val="FF0000"/>
                </a:solidFill>
              </a:rPr>
              <a:t>Shannon</a:t>
            </a:r>
            <a:r>
              <a:rPr lang="zh-CN" altLang="en-US" dirty="0" smtClean="0"/>
              <a:t>（</a:t>
            </a:r>
            <a:r>
              <a:rPr lang="en-US" altLang="zh-CN" dirty="0" smtClean="0"/>
              <a:t>1916-2001</a:t>
            </a:r>
            <a:r>
              <a:rPr lang="zh-CN" altLang="en-US" dirty="0" smtClean="0"/>
              <a:t>，</a:t>
            </a:r>
            <a:r>
              <a:rPr lang="zh-CN" altLang="en-US" b="1" dirty="0" smtClean="0">
                <a:solidFill>
                  <a:srgbClr val="FF0000"/>
                </a:solidFill>
              </a:rPr>
              <a:t>香农</a:t>
            </a:r>
            <a:r>
              <a:rPr lang="zh-CN" altLang="en-US" dirty="0" smtClean="0"/>
              <a:t>）发表</a:t>
            </a:r>
            <a:r>
              <a:rPr lang="en-US" altLang="zh-CN" dirty="0" smtClean="0"/>
              <a:t>《</a:t>
            </a:r>
            <a:r>
              <a:rPr lang="zh-CN" altLang="en-US" dirty="0" smtClean="0"/>
              <a:t>保密系统的信息理论</a:t>
            </a:r>
            <a:r>
              <a:rPr lang="en-US" altLang="zh-CN" dirty="0" smtClean="0"/>
              <a:t>》</a:t>
            </a:r>
            <a:r>
              <a:rPr lang="zh-CN" altLang="en-US" dirty="0" smtClean="0"/>
              <a:t>（“</a:t>
            </a:r>
            <a:r>
              <a:rPr lang="en-US" dirty="0" smtClean="0"/>
              <a:t>Communication Theory of Secrecy Systems</a:t>
            </a:r>
            <a:r>
              <a:rPr lang="zh-CN" altLang="en-US" dirty="0" smtClean="0"/>
              <a:t>”），产生了</a:t>
            </a:r>
            <a:r>
              <a:rPr lang="zh-CN" altLang="en-US" dirty="0" smtClean="0">
                <a:solidFill>
                  <a:srgbClr val="FF0000"/>
                </a:solidFill>
              </a:rPr>
              <a:t>信息论</a:t>
            </a:r>
            <a:endParaRPr lang="en-US" altLang="zh-CN" dirty="0" smtClean="0">
              <a:solidFill>
                <a:srgbClr val="FF0000"/>
              </a:solidFill>
            </a:endParaRPr>
          </a:p>
          <a:p>
            <a:pPr marL="514350" indent="-457200"/>
            <a:endParaRPr lang="en-US" altLang="zh-CN" dirty="0">
              <a:solidFill>
                <a:srgbClr val="FF0000"/>
              </a:solidFill>
            </a:endParaRPr>
          </a:p>
          <a:p>
            <a:pPr marL="514350" indent="-457200"/>
            <a:r>
              <a:rPr lang="zh-CN" altLang="en-US" dirty="0" smtClean="0">
                <a:solidFill>
                  <a:srgbClr val="FF0000"/>
                </a:solidFill>
              </a:rPr>
              <a:t>标志着现代密码学的开始</a:t>
            </a:r>
            <a:endParaRPr lang="en-US" altLang="zh-CN" dirty="0" smtClean="0"/>
          </a:p>
          <a:p>
            <a:pPr marL="914400" lvl="1" indent="-457200">
              <a:buFont typeface="+mj-lt"/>
              <a:buAutoNum type="arabicPeriod"/>
            </a:pPr>
            <a:endParaRPr lang="zh-CN" altLang="en-US" dirty="0"/>
          </a:p>
        </p:txBody>
      </p:sp>
      <p:sp>
        <p:nvSpPr>
          <p:cNvPr id="4" name="日期占位符 3"/>
          <p:cNvSpPr>
            <a:spLocks noGrp="1"/>
          </p:cNvSpPr>
          <p:nvPr>
            <p:ph type="dt" sz="half" idx="10"/>
          </p:nvPr>
        </p:nvSpPr>
        <p:spPr/>
        <p:txBody>
          <a:bodyPr/>
          <a:lstStyle/>
          <a:p>
            <a:fld id="{63751B7C-565C-4F1A-885F-B9B22C792D76}"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44</a:t>
            </a:fld>
            <a:endParaRPr lang="en-US" altLang="zh-CN" dirty="0"/>
          </a:p>
        </p:txBody>
      </p:sp>
      <p:pic>
        <p:nvPicPr>
          <p:cNvPr id="7" name="图片 6" descr="香农.jpg"/>
          <p:cNvPicPr>
            <a:picLocks noChangeAspect="1"/>
          </p:cNvPicPr>
          <p:nvPr/>
        </p:nvPicPr>
        <p:blipFill>
          <a:blip r:embed="rId2" cstate="print"/>
          <a:stretch>
            <a:fillRect/>
          </a:stretch>
        </p:blipFill>
        <p:spPr>
          <a:xfrm>
            <a:off x="884274" y="1823484"/>
            <a:ext cx="2857500" cy="3933825"/>
          </a:xfrm>
          <a:prstGeom prst="rect">
            <a:avLst/>
          </a:prstGeom>
        </p:spPr>
      </p:pic>
      <p:sp>
        <p:nvSpPr>
          <p:cNvPr id="8" name="TextBox 7"/>
          <p:cNvSpPr txBox="1"/>
          <p:nvPr/>
        </p:nvSpPr>
        <p:spPr>
          <a:xfrm>
            <a:off x="871869" y="5847686"/>
            <a:ext cx="2133600" cy="307777"/>
          </a:xfrm>
          <a:prstGeom prst="rect">
            <a:avLst/>
          </a:prstGeom>
          <a:noFill/>
        </p:spPr>
        <p:txBody>
          <a:bodyPr wrap="square" rtlCol="0">
            <a:spAutoFit/>
          </a:bodyPr>
          <a:lstStyle/>
          <a:p>
            <a:r>
              <a:rPr lang="zh-CN" altLang="en-US" dirty="0" smtClean="0"/>
              <a:t>香农：</a:t>
            </a:r>
            <a:r>
              <a:rPr lang="en-US" altLang="zh-CN" dirty="0" smtClean="0"/>
              <a:t>1916-2001</a:t>
            </a:r>
            <a:endParaRPr lang="zh-CN" altLang="en-US" dirty="0"/>
          </a:p>
        </p:txBody>
      </p:sp>
    </p:spTree>
    <p:extLst>
      <p:ext uri="{BB962C8B-B14F-4D97-AF65-F5344CB8AC3E}">
        <p14:creationId xmlns:p14="http://schemas.microsoft.com/office/powerpoint/2010/main" val="1948818966"/>
      </p:ext>
    </p:extLst>
  </p:cSld>
  <p:clrMapOvr>
    <a:masterClrMapping/>
  </p:clrMapOvr>
  <p:transition>
    <p:pull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1975--</a:t>
            </a:r>
            <a:r>
              <a:rPr lang="zh-CN" altLang="en-US" dirty="0" smtClean="0"/>
              <a:t>现代密码学的开端</a:t>
            </a:r>
            <a:endParaRPr lang="zh-CN" altLang="en-US" dirty="0"/>
          </a:p>
        </p:txBody>
      </p:sp>
      <p:sp>
        <p:nvSpPr>
          <p:cNvPr id="3" name="内容占位符 2"/>
          <p:cNvSpPr>
            <a:spLocks noGrp="1"/>
          </p:cNvSpPr>
          <p:nvPr>
            <p:ph idx="1"/>
          </p:nvPr>
        </p:nvSpPr>
        <p:spPr>
          <a:xfrm>
            <a:off x="457200" y="1676400"/>
            <a:ext cx="8229600" cy="4648200"/>
          </a:xfrm>
        </p:spPr>
        <p:txBody>
          <a:bodyPr/>
          <a:lstStyle/>
          <a:p>
            <a:r>
              <a:rPr lang="en-US" altLang="zh-CN" sz="2400" dirty="0" smtClean="0">
                <a:solidFill>
                  <a:srgbClr val="FF0000"/>
                </a:solidFill>
              </a:rPr>
              <a:t>1975</a:t>
            </a:r>
            <a:r>
              <a:rPr lang="zh-CN" altLang="en-US" sz="2400" dirty="0" smtClean="0">
                <a:solidFill>
                  <a:srgbClr val="FF0000"/>
                </a:solidFill>
              </a:rPr>
              <a:t>年</a:t>
            </a:r>
            <a:r>
              <a:rPr lang="en-US" altLang="zh-CN" sz="2400" dirty="0" smtClean="0"/>
              <a:t>1</a:t>
            </a:r>
            <a:r>
              <a:rPr lang="zh-CN" altLang="en-US" sz="2400" dirty="0" smtClean="0"/>
              <a:t>月</a:t>
            </a:r>
            <a:r>
              <a:rPr lang="en-US" altLang="zh-CN" sz="2400" dirty="0" smtClean="0"/>
              <a:t>15</a:t>
            </a:r>
            <a:r>
              <a:rPr lang="zh-CN" altLang="en-US" sz="2400" dirty="0" smtClean="0"/>
              <a:t>日，对计算机系统和网络进行加密的</a:t>
            </a:r>
            <a:r>
              <a:rPr lang="en-US" altLang="zh-CN" sz="2400" dirty="0" smtClean="0">
                <a:solidFill>
                  <a:srgbClr val="FF0000"/>
                </a:solidFill>
              </a:rPr>
              <a:t>DES</a:t>
            </a:r>
            <a:r>
              <a:rPr lang="zh-CN" altLang="en-US" sz="2400" dirty="0" smtClean="0"/>
              <a:t>（</a:t>
            </a:r>
            <a:r>
              <a:rPr lang="en-US" altLang="zh-CN" sz="2400" dirty="0" smtClean="0"/>
              <a:t>Data Encryption Standard</a:t>
            </a:r>
            <a:r>
              <a:rPr lang="zh-CN" altLang="en-US" sz="2400" dirty="0" smtClean="0"/>
              <a:t>，数据加密标准）由美国国家标准局</a:t>
            </a:r>
            <a:r>
              <a:rPr lang="en-US" altLang="zh-CN" sz="2400" dirty="0" smtClean="0"/>
              <a:t>NIST</a:t>
            </a:r>
            <a:r>
              <a:rPr lang="zh-CN" altLang="en-US" sz="2400" dirty="0" smtClean="0"/>
              <a:t>颁布为国家标准</a:t>
            </a:r>
            <a:r>
              <a:rPr lang="en-US" altLang="zh-CN" sz="2400" dirty="0" smtClean="0"/>
              <a:t>—</a:t>
            </a:r>
            <a:r>
              <a:rPr lang="zh-CN" altLang="en-US" sz="2400" dirty="0" smtClean="0"/>
              <a:t>密码术历史上具有</a:t>
            </a:r>
            <a:r>
              <a:rPr lang="zh-CN" altLang="en-US" sz="2400" dirty="0" smtClean="0">
                <a:solidFill>
                  <a:srgbClr val="FF0000"/>
                </a:solidFill>
              </a:rPr>
              <a:t>里程碑意义</a:t>
            </a:r>
            <a:r>
              <a:rPr lang="zh-CN" altLang="en-US" sz="2400" dirty="0" smtClean="0"/>
              <a:t>的事件 </a:t>
            </a:r>
          </a:p>
          <a:p>
            <a:r>
              <a:rPr lang="en-US" altLang="zh-CN" sz="2400" dirty="0" smtClean="0">
                <a:solidFill>
                  <a:srgbClr val="FF0000"/>
                </a:solidFill>
              </a:rPr>
              <a:t>1976</a:t>
            </a:r>
            <a:r>
              <a:rPr lang="zh-CN" altLang="en-US" sz="2400" dirty="0" smtClean="0">
                <a:solidFill>
                  <a:srgbClr val="FF0000"/>
                </a:solidFill>
              </a:rPr>
              <a:t>年</a:t>
            </a:r>
            <a:r>
              <a:rPr lang="zh-CN" altLang="en-US" sz="2400" dirty="0" smtClean="0"/>
              <a:t>，美国斯坦福大学的</a:t>
            </a:r>
            <a:r>
              <a:rPr lang="en-US" altLang="zh-CN" sz="2400" dirty="0" err="1" smtClean="0"/>
              <a:t>Diffie</a:t>
            </a:r>
            <a:r>
              <a:rPr lang="zh-CN" altLang="en-US" sz="2400" dirty="0" smtClean="0"/>
              <a:t>和</a:t>
            </a:r>
            <a:r>
              <a:rPr lang="en-US" altLang="zh-CN" sz="2400" dirty="0" smtClean="0"/>
              <a:t>Hellman</a:t>
            </a:r>
            <a:r>
              <a:rPr lang="zh-CN" altLang="en-US" sz="2400" dirty="0" smtClean="0"/>
              <a:t>两人提出了</a:t>
            </a:r>
            <a:r>
              <a:rPr lang="zh-CN" altLang="en-US" sz="2400" dirty="0" smtClean="0">
                <a:solidFill>
                  <a:srgbClr val="FF0000"/>
                </a:solidFill>
              </a:rPr>
              <a:t>公钥密码</a:t>
            </a:r>
            <a:r>
              <a:rPr lang="zh-CN" altLang="en-US" sz="2400" dirty="0" smtClean="0"/>
              <a:t>的新思想（密码学的新方向；</a:t>
            </a:r>
            <a:r>
              <a:rPr lang="en-US" altLang="zh-CN" sz="2400" dirty="0" smtClean="0">
                <a:solidFill>
                  <a:srgbClr val="FF0000"/>
                </a:solidFill>
              </a:rPr>
              <a:t>New Direction in Cryptography</a:t>
            </a:r>
            <a:r>
              <a:rPr lang="zh-CN" altLang="en-US" sz="2400" dirty="0" smtClean="0"/>
              <a:t>），把密钥分为加密公钥和解密私钥，这是密码学的一场</a:t>
            </a:r>
            <a:r>
              <a:rPr lang="zh-CN" altLang="en-US" sz="2400" dirty="0" smtClean="0">
                <a:solidFill>
                  <a:srgbClr val="FF0000"/>
                </a:solidFill>
              </a:rPr>
              <a:t>革命</a:t>
            </a:r>
            <a:r>
              <a:rPr lang="zh-CN" altLang="en-US" sz="2400" dirty="0" smtClean="0"/>
              <a:t> </a:t>
            </a:r>
            <a:endParaRPr lang="en-US" altLang="zh-CN" sz="2400" dirty="0" smtClean="0"/>
          </a:p>
          <a:p>
            <a:r>
              <a:rPr lang="en-US" altLang="zh-CN" sz="2400" dirty="0" smtClean="0">
                <a:solidFill>
                  <a:srgbClr val="FF0000"/>
                </a:solidFill>
              </a:rPr>
              <a:t>1977</a:t>
            </a:r>
            <a:r>
              <a:rPr lang="zh-CN" altLang="en-US" sz="2400" dirty="0" smtClean="0">
                <a:solidFill>
                  <a:srgbClr val="FF0000"/>
                </a:solidFill>
              </a:rPr>
              <a:t>年</a:t>
            </a:r>
            <a:r>
              <a:rPr lang="zh-CN" altLang="en-US" sz="2400" dirty="0" smtClean="0"/>
              <a:t>，美国的</a:t>
            </a:r>
            <a:r>
              <a:rPr lang="en-US" altLang="zh-CN" sz="2400" dirty="0" smtClean="0"/>
              <a:t>Ronald </a:t>
            </a:r>
            <a:r>
              <a:rPr lang="en-US" altLang="zh-CN" sz="2400" dirty="0" err="1" smtClean="0"/>
              <a:t>Rivest</a:t>
            </a:r>
            <a:r>
              <a:rPr lang="zh-CN" altLang="en-US" sz="2400" dirty="0" smtClean="0"/>
              <a:t>、</a:t>
            </a:r>
            <a:r>
              <a:rPr lang="en-US" altLang="zh-CN" sz="2400" dirty="0" err="1" smtClean="0"/>
              <a:t>Adi</a:t>
            </a:r>
            <a:r>
              <a:rPr lang="en-US" altLang="zh-CN" sz="2400" dirty="0" smtClean="0"/>
              <a:t> Shamir</a:t>
            </a:r>
            <a:r>
              <a:rPr lang="zh-CN" altLang="en-US" sz="2400" dirty="0" smtClean="0"/>
              <a:t>和</a:t>
            </a:r>
            <a:r>
              <a:rPr lang="en-US" altLang="zh-CN" sz="2400" dirty="0" smtClean="0"/>
              <a:t>Len </a:t>
            </a:r>
            <a:r>
              <a:rPr lang="en-US" altLang="zh-CN" sz="2400" dirty="0" err="1" smtClean="0"/>
              <a:t>Adleman</a:t>
            </a:r>
            <a:r>
              <a:rPr lang="zh-CN" altLang="en-US" sz="2400" dirty="0" smtClean="0"/>
              <a:t>提出第一个较完善的公钥密码体制</a:t>
            </a:r>
            <a:r>
              <a:rPr lang="en-US" altLang="zh-CN" sz="2400" dirty="0" smtClean="0"/>
              <a:t>——</a:t>
            </a:r>
            <a:r>
              <a:rPr lang="en-US" altLang="zh-CN" sz="2400" dirty="0" smtClean="0">
                <a:solidFill>
                  <a:srgbClr val="FF0000"/>
                </a:solidFill>
              </a:rPr>
              <a:t>RSA</a:t>
            </a:r>
            <a:r>
              <a:rPr lang="zh-CN" altLang="en-US" sz="2400" dirty="0" smtClean="0">
                <a:solidFill>
                  <a:srgbClr val="FF0000"/>
                </a:solidFill>
              </a:rPr>
              <a:t>体制</a:t>
            </a:r>
            <a:r>
              <a:rPr lang="zh-CN" altLang="en-US" sz="2400" dirty="0" smtClean="0"/>
              <a:t>，这是一种建立在</a:t>
            </a:r>
            <a:r>
              <a:rPr lang="zh-CN" altLang="en-US" sz="2400" dirty="0" smtClean="0">
                <a:solidFill>
                  <a:srgbClr val="FF0000"/>
                </a:solidFill>
              </a:rPr>
              <a:t>大数因子分解</a:t>
            </a:r>
            <a:r>
              <a:rPr lang="zh-CN" altLang="en-US" sz="2400" dirty="0" smtClean="0"/>
              <a:t>基础上的算法 </a:t>
            </a:r>
          </a:p>
          <a:p>
            <a:endParaRPr lang="zh-CN" altLang="en-US" dirty="0"/>
          </a:p>
        </p:txBody>
      </p:sp>
      <p:sp>
        <p:nvSpPr>
          <p:cNvPr id="4" name="日期占位符 3"/>
          <p:cNvSpPr>
            <a:spLocks noGrp="1"/>
          </p:cNvSpPr>
          <p:nvPr>
            <p:ph type="dt" sz="half" idx="10"/>
          </p:nvPr>
        </p:nvSpPr>
        <p:spPr/>
        <p:txBody>
          <a:bodyPr/>
          <a:lstStyle/>
          <a:p>
            <a:fld id="{5DEEA582-EAEA-48D8-81DE-978C505A7CFF}"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45</a:t>
            </a:fld>
            <a:endParaRPr lang="en-US" altLang="zh-CN" dirty="0"/>
          </a:p>
        </p:txBody>
      </p:sp>
    </p:spTree>
    <p:extLst>
      <p:ext uri="{BB962C8B-B14F-4D97-AF65-F5344CB8AC3E}">
        <p14:creationId xmlns:p14="http://schemas.microsoft.com/office/powerpoint/2010/main" val="2153760794"/>
      </p:ext>
    </p:extLst>
  </p:cSld>
  <p:clrMapOvr>
    <a:masterClrMapping/>
  </p:clrMapOvr>
  <p:transition>
    <p:pull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76200" y="1752600"/>
            <a:ext cx="8991600" cy="4495800"/>
          </a:xfrm>
        </p:spPr>
        <p:txBody>
          <a:bodyPr/>
          <a:lstStyle/>
          <a:p>
            <a:pPr>
              <a:lnSpc>
                <a:spcPct val="90000"/>
              </a:lnSpc>
              <a:spcBef>
                <a:spcPct val="35000"/>
              </a:spcBef>
              <a:buFont typeface="Wingdings" panose="05000000000000000000" pitchFamily="2" charset="2"/>
              <a:buChar char="ü"/>
            </a:pPr>
            <a:r>
              <a:rPr lang="en-US" altLang="zh-CN" sz="2400" dirty="0"/>
              <a:t>1997</a:t>
            </a:r>
            <a:r>
              <a:rPr lang="zh-CN" altLang="en-US" sz="2400" dirty="0" smtClean="0"/>
              <a:t>年美</a:t>
            </a:r>
            <a:r>
              <a:rPr lang="zh-CN" altLang="en-US" sz="2400" dirty="0"/>
              <a:t>国国家标准和技术研究所（</a:t>
            </a:r>
            <a:r>
              <a:rPr lang="en-US" altLang="zh-CN" sz="2400" dirty="0"/>
              <a:t>NIST</a:t>
            </a:r>
            <a:r>
              <a:rPr lang="zh-CN" altLang="en-US" sz="2400" dirty="0"/>
              <a:t>）发起征集</a:t>
            </a:r>
            <a:r>
              <a:rPr lang="zh-CN" altLang="en-US" sz="2400" dirty="0">
                <a:solidFill>
                  <a:srgbClr val="FF0000"/>
                </a:solidFill>
              </a:rPr>
              <a:t>高级数据加密标准（</a:t>
            </a:r>
            <a:r>
              <a:rPr lang="en-US" altLang="zh-CN" sz="2400" dirty="0">
                <a:solidFill>
                  <a:srgbClr val="FF0000"/>
                </a:solidFill>
              </a:rPr>
              <a:t>AES</a:t>
            </a:r>
            <a:r>
              <a:rPr lang="zh-CN" altLang="en-US" sz="2400" dirty="0">
                <a:solidFill>
                  <a:srgbClr val="FF0000"/>
                </a:solidFill>
              </a:rPr>
              <a:t>，</a:t>
            </a:r>
            <a:r>
              <a:rPr lang="en-US" altLang="zh-CN" sz="2400" dirty="0">
                <a:solidFill>
                  <a:srgbClr val="FF0000"/>
                </a:solidFill>
              </a:rPr>
              <a:t>Advanced Encryption Standard</a:t>
            </a:r>
            <a:r>
              <a:rPr lang="zh-CN" altLang="en-US" sz="2400" dirty="0" smtClean="0">
                <a:solidFill>
                  <a:srgbClr val="FF0000"/>
                </a:solidFill>
              </a:rPr>
              <a:t>）</a:t>
            </a:r>
            <a:r>
              <a:rPr lang="zh-CN" altLang="en-US" sz="2400" dirty="0" smtClean="0"/>
              <a:t>的</a:t>
            </a:r>
            <a:r>
              <a:rPr lang="zh-CN" altLang="en-US" sz="2400" dirty="0"/>
              <a:t>活</a:t>
            </a:r>
            <a:r>
              <a:rPr lang="zh-CN" altLang="en-US" sz="2400" dirty="0" smtClean="0"/>
              <a:t>动</a:t>
            </a:r>
            <a:endParaRPr lang="zh-CN" altLang="en-US" sz="2400" dirty="0"/>
          </a:p>
          <a:p>
            <a:pPr lvl="1">
              <a:lnSpc>
                <a:spcPct val="90000"/>
              </a:lnSpc>
              <a:spcBef>
                <a:spcPct val="35000"/>
              </a:spcBef>
              <a:buFont typeface="Wingdings" panose="05000000000000000000" pitchFamily="2" charset="2"/>
              <a:buChar char="ü"/>
            </a:pPr>
            <a:r>
              <a:rPr lang="en-US" altLang="zh-CN" sz="1800" dirty="0"/>
              <a:t>2000</a:t>
            </a:r>
            <a:r>
              <a:rPr lang="zh-CN" altLang="en-US" sz="1800" dirty="0"/>
              <a:t>年</a:t>
            </a:r>
            <a:r>
              <a:rPr lang="en-US" altLang="zh-CN" sz="1800" dirty="0"/>
              <a:t>10</a:t>
            </a:r>
            <a:r>
              <a:rPr lang="zh-CN" altLang="en-US" sz="1800" dirty="0"/>
              <a:t>月，比利时密码学家</a:t>
            </a:r>
            <a:r>
              <a:rPr lang="en-US" altLang="zh-CN" sz="1800" dirty="0"/>
              <a:t>Joan </a:t>
            </a:r>
            <a:r>
              <a:rPr lang="en-US" altLang="zh-CN" sz="1800" dirty="0" err="1"/>
              <a:t>Daemen</a:t>
            </a:r>
            <a:r>
              <a:rPr lang="en-US" altLang="zh-CN" sz="1800" dirty="0"/>
              <a:t> </a:t>
            </a:r>
            <a:r>
              <a:rPr lang="zh-CN" altLang="en-US" sz="1800" dirty="0"/>
              <a:t>和 </a:t>
            </a:r>
            <a:r>
              <a:rPr lang="en-US" altLang="zh-CN" sz="1800" dirty="0"/>
              <a:t>Vincent </a:t>
            </a:r>
            <a:r>
              <a:rPr lang="en-US" altLang="zh-CN" sz="1800" dirty="0" err="1"/>
              <a:t>Rijmen</a:t>
            </a:r>
            <a:r>
              <a:rPr lang="en-US" altLang="zh-CN" sz="1800" dirty="0"/>
              <a:t> </a:t>
            </a:r>
            <a:r>
              <a:rPr lang="zh-CN" altLang="en-US" sz="1800" dirty="0"/>
              <a:t>提出的“ </a:t>
            </a:r>
            <a:r>
              <a:rPr lang="en-US" altLang="zh-CN" sz="1800" dirty="0" err="1"/>
              <a:t>Rijndael</a:t>
            </a:r>
            <a:r>
              <a:rPr lang="en-US" altLang="zh-CN" sz="1800" dirty="0"/>
              <a:t> </a:t>
            </a:r>
            <a:r>
              <a:rPr lang="zh-CN" altLang="en-US" sz="1800" dirty="0"/>
              <a:t>数据加密算法”被确定为</a:t>
            </a:r>
            <a:r>
              <a:rPr lang="en-US" altLang="zh-CN" sz="1800" dirty="0"/>
              <a:t>AES</a:t>
            </a:r>
            <a:r>
              <a:rPr lang="zh-CN" altLang="en-US" sz="1800" dirty="0"/>
              <a:t>算法，作为新一代数据加密标</a:t>
            </a:r>
            <a:r>
              <a:rPr lang="zh-CN" altLang="en-US" sz="1800" dirty="0" smtClean="0"/>
              <a:t>准</a:t>
            </a:r>
            <a:endParaRPr lang="en-US" altLang="zh-CN" sz="1800" dirty="0" smtClean="0"/>
          </a:p>
          <a:p>
            <a:pPr lvl="1">
              <a:lnSpc>
                <a:spcPct val="90000"/>
              </a:lnSpc>
              <a:spcBef>
                <a:spcPct val="35000"/>
              </a:spcBef>
              <a:buFont typeface="Wingdings" panose="05000000000000000000" pitchFamily="2" charset="2"/>
              <a:buChar char="ü"/>
            </a:pPr>
            <a:endParaRPr lang="zh-CN" altLang="en-US" sz="1800" dirty="0"/>
          </a:p>
          <a:p>
            <a:pPr>
              <a:lnSpc>
                <a:spcPct val="90000"/>
              </a:lnSpc>
              <a:spcBef>
                <a:spcPct val="35000"/>
              </a:spcBef>
              <a:buFont typeface="Wingdings" panose="05000000000000000000" pitchFamily="2" charset="2"/>
              <a:buChar char="ü"/>
            </a:pPr>
            <a:r>
              <a:rPr lang="zh-CN" altLang="en-US" sz="2400" dirty="0" smtClean="0"/>
              <a:t>公</a:t>
            </a:r>
            <a:r>
              <a:rPr lang="zh-CN" altLang="en-US" sz="2400" dirty="0"/>
              <a:t>钥密码领域，</a:t>
            </a:r>
            <a:r>
              <a:rPr lang="zh-CN" altLang="en-US" sz="2400" dirty="0">
                <a:solidFill>
                  <a:srgbClr val="FF0000"/>
                </a:solidFill>
              </a:rPr>
              <a:t>椭圆曲线密码体</a:t>
            </a:r>
            <a:r>
              <a:rPr lang="zh-CN" altLang="en-US" sz="2400" dirty="0" smtClean="0">
                <a:solidFill>
                  <a:srgbClr val="FF0000"/>
                </a:solidFill>
              </a:rPr>
              <a:t>制</a:t>
            </a:r>
            <a:r>
              <a:rPr lang="en-US" altLang="zh-CN" sz="2400" dirty="0" smtClean="0">
                <a:solidFill>
                  <a:srgbClr val="FF0000"/>
                </a:solidFill>
              </a:rPr>
              <a:t>ECC</a:t>
            </a:r>
            <a:r>
              <a:rPr lang="zh-CN" altLang="en-US" sz="2400" dirty="0" smtClean="0"/>
              <a:t>由</a:t>
            </a:r>
            <a:r>
              <a:rPr lang="zh-CN" altLang="en-US" sz="2400" dirty="0"/>
              <a:t>于其安全性高、计算速度快等优点引起了人们的普遍关注和研究，并在公钥密码技术中取得重大进</a:t>
            </a:r>
            <a:r>
              <a:rPr lang="zh-CN" altLang="en-US" sz="2400" dirty="0" smtClean="0"/>
              <a:t>展</a:t>
            </a:r>
            <a:endParaRPr lang="en-US" altLang="zh-CN" sz="2400" dirty="0" smtClean="0"/>
          </a:p>
          <a:p>
            <a:pPr>
              <a:lnSpc>
                <a:spcPct val="90000"/>
              </a:lnSpc>
              <a:spcBef>
                <a:spcPct val="35000"/>
              </a:spcBef>
              <a:buFont typeface="Wingdings" panose="05000000000000000000" pitchFamily="2" charset="2"/>
              <a:buChar char="ü"/>
            </a:pPr>
            <a:endParaRPr lang="zh-CN" altLang="en-US" sz="2400" dirty="0"/>
          </a:p>
          <a:p>
            <a:pPr>
              <a:lnSpc>
                <a:spcPct val="90000"/>
              </a:lnSpc>
              <a:spcBef>
                <a:spcPct val="35000"/>
              </a:spcBef>
              <a:buFont typeface="Wingdings" panose="05000000000000000000" pitchFamily="2" charset="2"/>
              <a:buChar char="ü"/>
            </a:pPr>
            <a:r>
              <a:rPr lang="zh-CN" altLang="en-US" sz="2400" dirty="0" smtClean="0"/>
              <a:t>新的密码技术不断涌现</a:t>
            </a:r>
          </a:p>
          <a:p>
            <a:pPr>
              <a:lnSpc>
                <a:spcPct val="90000"/>
              </a:lnSpc>
              <a:spcBef>
                <a:spcPct val="35000"/>
              </a:spcBef>
              <a:buNone/>
            </a:pPr>
            <a:r>
              <a:rPr lang="zh-CN" altLang="en-US" sz="2400" dirty="0" smtClean="0">
                <a:solidFill>
                  <a:srgbClr val="FF0000"/>
                </a:solidFill>
              </a:rPr>
              <a:t>    混沌密码、量子密码、</a:t>
            </a:r>
            <a:r>
              <a:rPr lang="en-US" altLang="zh-CN" sz="2400" dirty="0" smtClean="0">
                <a:solidFill>
                  <a:srgbClr val="FF0000"/>
                </a:solidFill>
              </a:rPr>
              <a:t>DNA</a:t>
            </a:r>
            <a:r>
              <a:rPr lang="zh-CN" altLang="en-US" sz="2400" dirty="0" smtClean="0">
                <a:solidFill>
                  <a:srgbClr val="FF0000"/>
                </a:solidFill>
              </a:rPr>
              <a:t>密码</a:t>
            </a:r>
            <a:r>
              <a:rPr lang="zh-CN" altLang="en-US" sz="2400" dirty="0" smtClean="0"/>
              <a:t>等。新的密码技术正在逐步地走向实用化</a:t>
            </a:r>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46</a:t>
            </a:fld>
            <a:endParaRPr lang="en-US" altLang="zh-CN" dirty="0"/>
          </a:p>
        </p:txBody>
      </p:sp>
    </p:spTree>
    <p:extLst>
      <p:ext uri="{BB962C8B-B14F-4D97-AF65-F5344CB8AC3E}">
        <p14:creationId xmlns:p14="http://schemas.microsoft.com/office/powerpoint/2010/main" val="2777856323"/>
      </p:ext>
    </p:extLst>
  </p:cSld>
  <p:clrMapOvr>
    <a:masterClrMapping/>
  </p:clrMapOvr>
  <p:transition>
    <p:pull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25302" y="1752600"/>
            <a:ext cx="8413898" cy="4495800"/>
          </a:xfrm>
        </p:spPr>
        <p:txBody>
          <a:bodyPr/>
          <a:lstStyle/>
          <a:p>
            <a:pPr marL="446088" indent="-446088">
              <a:spcBef>
                <a:spcPct val="0"/>
              </a:spcBef>
              <a:buSzPct val="100000"/>
            </a:pPr>
            <a:r>
              <a:rPr lang="zh-CN" altLang="en-US" b="1" dirty="0" smtClean="0">
                <a:solidFill>
                  <a:srgbClr val="FF0000"/>
                </a:solidFill>
                <a:latin typeface="微软雅黑" panose="020B0503020204020204" pitchFamily="34" charset="-122"/>
                <a:ea typeface="微软雅黑" panose="020B0503020204020204" pitchFamily="34" charset="-122"/>
              </a:rPr>
              <a:t>量</a:t>
            </a:r>
            <a:r>
              <a:rPr lang="zh-CN" altLang="en-US" b="1" dirty="0">
                <a:solidFill>
                  <a:srgbClr val="FF0000"/>
                </a:solidFill>
                <a:latin typeface="微软雅黑" panose="020B0503020204020204" pitchFamily="34" charset="-122"/>
                <a:ea typeface="微软雅黑" panose="020B0503020204020204" pitchFamily="34" charset="-122"/>
              </a:rPr>
              <a:t>子密码</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基于量子计算机；</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量子计算，可能破译</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RSA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DSA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ECDSA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基本依据是量子的测不准原理和量子态的不可克隆、不可删除原理；</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量子密码引起国际密码学界和物理学界的高度重</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视</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446088" indent="-446088">
              <a:spcBef>
                <a:spcPct val="0"/>
              </a:spcBef>
              <a:buSzPct val="100000"/>
            </a:pPr>
            <a:r>
              <a:rPr lang="zh-CN" altLang="en-US" b="1" dirty="0">
                <a:solidFill>
                  <a:srgbClr val="FF0000"/>
                </a:solidFill>
                <a:latin typeface="微软雅黑" panose="020B0503020204020204" pitchFamily="34" charset="-122"/>
                <a:ea typeface="微软雅黑" panose="020B0503020204020204" pitchFamily="34" charset="-122"/>
              </a:rPr>
              <a:t>DNA密码</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DNA计算；</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DNA密码的安全不依赖于计算困难问题，而是生物学中的某种困难问题；</a:t>
            </a:r>
          </a:p>
          <a:p>
            <a:pPr marL="446088" lvl="1" indent="-446088">
              <a:spcBef>
                <a:spcPct val="0"/>
              </a:spcBef>
              <a:buSzPct val="100000"/>
              <a:buFont typeface="Arial"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DNA密码对于计算攻击免</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疫</a:t>
            </a:r>
            <a:endParaRPr lang="zh-CN" altLang="en-US" sz="2000" dirty="0"/>
          </a:p>
          <a:p>
            <a:pPr>
              <a:lnSpc>
                <a:spcPct val="90000"/>
              </a:lnSpc>
              <a:spcBef>
                <a:spcPct val="35000"/>
              </a:spcBef>
              <a:buFont typeface="Wingdings" panose="05000000000000000000" pitchFamily="2" charset="2"/>
              <a:buChar char="ü"/>
            </a:pPr>
            <a:r>
              <a:rPr lang="zh-CN" altLang="en-US" sz="2400" dirty="0"/>
              <a:t>预测</a:t>
            </a:r>
            <a:r>
              <a:rPr lang="en-US" altLang="zh-CN" sz="2400" dirty="0"/>
              <a:t>——</a:t>
            </a:r>
            <a:r>
              <a:rPr lang="zh-CN" altLang="en-US" sz="2400" dirty="0"/>
              <a:t>量子计算机成为现实时，经典密码体制将无安全可言，量子密码可能是未来光通信时代保障网络通信安全的可靠技术   </a:t>
            </a:r>
          </a:p>
          <a:p>
            <a:endParaRPr lang="zh-CN" altLang="en-US" sz="2400" dirty="0"/>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47</a:t>
            </a:fld>
            <a:endParaRPr lang="en-US" altLang="zh-CN" dirty="0"/>
          </a:p>
        </p:txBody>
      </p:sp>
    </p:spTree>
    <p:extLst>
      <p:ext uri="{BB962C8B-B14F-4D97-AF65-F5344CB8AC3E}">
        <p14:creationId xmlns:p14="http://schemas.microsoft.com/office/powerpoint/2010/main" val="1075536153"/>
      </p:ext>
    </p:extLst>
  </p:cSld>
  <p:clrMapOvr>
    <a:masterClrMapping/>
  </p:clrMapOvr>
  <p:transition>
    <p:pull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0591" y="1420281"/>
            <a:ext cx="8584587" cy="4296241"/>
          </a:xfrm>
          <a:prstGeom prst="rect">
            <a:avLst/>
          </a:prstGeom>
        </p:spPr>
        <p:txBody>
          <a:bodyPr vert="horz" wrap="square" lIns="0" tIns="0" rIns="0" bIns="0" rtlCol="0">
            <a:spAutoFit/>
          </a:bodyPr>
          <a:lstStyle/>
          <a:p>
            <a:pPr marL="12724">
              <a:spcBef>
                <a:spcPts val="145"/>
              </a:spcBef>
            </a:pPr>
            <a:r>
              <a:rPr sz="2805" b="1" dirty="0" smtClean="0">
                <a:latin typeface="宋体"/>
                <a:cs typeface="宋体"/>
              </a:rPr>
              <a:t>①</a:t>
            </a:r>
            <a:r>
              <a:rPr sz="2805" b="1" dirty="0">
                <a:latin typeface="宋体"/>
                <a:cs typeface="宋体"/>
              </a:rPr>
              <a:t>量子计算机：</a:t>
            </a:r>
            <a:endParaRPr sz="2805" dirty="0">
              <a:latin typeface="宋体"/>
              <a:cs typeface="宋体"/>
            </a:endParaRPr>
          </a:p>
          <a:p>
            <a:pPr marL="12724">
              <a:lnSpc>
                <a:spcPts val="3285"/>
              </a:lnSpc>
            </a:pPr>
            <a:r>
              <a:rPr sz="2805" spc="807" dirty="0">
                <a:latin typeface="Wingdings"/>
                <a:cs typeface="Wingdings"/>
              </a:rPr>
              <a:t></a:t>
            </a:r>
            <a:r>
              <a:rPr sz="2805" spc="-95" dirty="0">
                <a:latin typeface="Times New Roman"/>
                <a:cs typeface="Times New Roman"/>
              </a:rPr>
              <a:t> </a:t>
            </a:r>
            <a:r>
              <a:rPr sz="2805" b="1" dirty="0">
                <a:solidFill>
                  <a:srgbClr val="FF0000"/>
                </a:solidFill>
                <a:latin typeface="宋体"/>
                <a:cs typeface="宋体"/>
              </a:rPr>
              <a:t>加拿大的量子计算机：</a:t>
            </a:r>
            <a:endParaRPr sz="2805" dirty="0">
              <a:latin typeface="宋体"/>
              <a:cs typeface="宋体"/>
            </a:endParaRPr>
          </a:p>
          <a:p>
            <a:pPr marL="756450" marR="66802" indent="-286293">
              <a:lnSpc>
                <a:spcPct val="79800"/>
              </a:lnSpc>
              <a:spcBef>
                <a:spcPts val="501"/>
              </a:spcBef>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2007</a:t>
            </a:r>
            <a:r>
              <a:rPr sz="2405" b="1" spc="-5" dirty="0">
                <a:latin typeface="宋体"/>
                <a:cs typeface="宋体"/>
              </a:rPr>
              <a:t>年</a:t>
            </a:r>
            <a:r>
              <a:rPr sz="2405" b="1" spc="5" dirty="0">
                <a:latin typeface="Times New Roman"/>
                <a:cs typeface="Times New Roman"/>
              </a:rPr>
              <a:t>2</a:t>
            </a:r>
            <a:r>
              <a:rPr sz="2405" b="1" dirty="0">
                <a:latin typeface="宋体"/>
                <a:cs typeface="宋体"/>
              </a:rPr>
              <a:t>月加拿大的</a:t>
            </a:r>
            <a:r>
              <a:rPr sz="2405" b="1" dirty="0">
                <a:latin typeface="Times New Roman"/>
                <a:cs typeface="Times New Roman"/>
              </a:rPr>
              <a:t>D</a:t>
            </a:r>
            <a:r>
              <a:rPr sz="2405" b="1" spc="-5" dirty="0">
                <a:latin typeface="Times New Roman"/>
                <a:cs typeface="Times New Roman"/>
              </a:rPr>
              <a:t>-</a:t>
            </a:r>
            <a:r>
              <a:rPr sz="2405" b="1" dirty="0">
                <a:latin typeface="Times New Roman"/>
                <a:cs typeface="Times New Roman"/>
              </a:rPr>
              <a:t>Wave Syste</a:t>
            </a:r>
            <a:r>
              <a:rPr sz="2405" b="1" spc="-5" dirty="0">
                <a:latin typeface="Times New Roman"/>
                <a:cs typeface="Times New Roman"/>
              </a:rPr>
              <a:t>m</a:t>
            </a:r>
            <a:r>
              <a:rPr sz="2405" b="1" dirty="0">
                <a:latin typeface="宋体"/>
                <a:cs typeface="宋体"/>
              </a:rPr>
              <a:t>公司宣布研制出世界上 第一台商</a:t>
            </a:r>
            <a:r>
              <a:rPr sz="2405" b="1" spc="-10" dirty="0">
                <a:latin typeface="宋体"/>
                <a:cs typeface="宋体"/>
              </a:rPr>
              <a:t>用</a:t>
            </a:r>
            <a:r>
              <a:rPr sz="2405" b="1" dirty="0">
                <a:latin typeface="Times New Roman"/>
                <a:cs typeface="Times New Roman"/>
              </a:rPr>
              <a:t>16</a:t>
            </a:r>
            <a:r>
              <a:rPr sz="2405" b="1" dirty="0">
                <a:latin typeface="宋体"/>
                <a:cs typeface="宋体"/>
              </a:rPr>
              <a:t>量子位的量子计算机。</a:t>
            </a:r>
            <a:endParaRPr sz="2405" dirty="0">
              <a:latin typeface="宋体"/>
              <a:cs typeface="宋体"/>
            </a:endParaRPr>
          </a:p>
          <a:p>
            <a:pPr marL="470793">
              <a:lnSpc>
                <a:spcPts val="2880"/>
              </a:lnSpc>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2008</a:t>
            </a:r>
            <a:r>
              <a:rPr sz="2405" b="1" dirty="0">
                <a:latin typeface="宋体"/>
                <a:cs typeface="宋体"/>
              </a:rPr>
              <a:t>年提高</a:t>
            </a:r>
            <a:r>
              <a:rPr sz="2405" b="1" spc="-10" dirty="0">
                <a:latin typeface="宋体"/>
                <a:cs typeface="宋体"/>
              </a:rPr>
              <a:t>到</a:t>
            </a:r>
            <a:r>
              <a:rPr sz="2405" b="1" spc="5" dirty="0">
                <a:latin typeface="Times New Roman"/>
                <a:cs typeface="Times New Roman"/>
              </a:rPr>
              <a:t>4</a:t>
            </a:r>
            <a:r>
              <a:rPr sz="2405" b="1" spc="-5" dirty="0">
                <a:latin typeface="Times New Roman"/>
                <a:cs typeface="Times New Roman"/>
              </a:rPr>
              <a:t>8</a:t>
            </a:r>
            <a:r>
              <a:rPr sz="2405" b="1" dirty="0">
                <a:latin typeface="宋体"/>
                <a:cs typeface="宋体"/>
              </a:rPr>
              <a:t>量子位。</a:t>
            </a:r>
            <a:endParaRPr sz="2405" dirty="0">
              <a:latin typeface="宋体"/>
              <a:cs typeface="宋体"/>
            </a:endParaRPr>
          </a:p>
          <a:p>
            <a:pPr marL="757086" marR="5090" indent="-286293">
              <a:lnSpc>
                <a:spcPct val="82000"/>
              </a:lnSpc>
              <a:spcBef>
                <a:spcPts val="516"/>
              </a:spcBef>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2011</a:t>
            </a:r>
            <a:r>
              <a:rPr sz="2405" b="1" spc="-5" dirty="0">
                <a:latin typeface="宋体"/>
                <a:cs typeface="宋体"/>
              </a:rPr>
              <a:t>年</a:t>
            </a:r>
            <a:r>
              <a:rPr sz="2405" b="1" spc="5" dirty="0">
                <a:latin typeface="Times New Roman"/>
                <a:cs typeface="Times New Roman"/>
              </a:rPr>
              <a:t>5</a:t>
            </a:r>
            <a:r>
              <a:rPr sz="2405" b="1" dirty="0">
                <a:latin typeface="宋体"/>
                <a:cs typeface="宋体"/>
              </a:rPr>
              <a:t>月</a:t>
            </a:r>
            <a:r>
              <a:rPr sz="2405" b="1" dirty="0">
                <a:latin typeface="Times New Roman"/>
                <a:cs typeface="Times New Roman"/>
              </a:rPr>
              <a:t>30</a:t>
            </a:r>
            <a:r>
              <a:rPr sz="2405" b="1" dirty="0">
                <a:latin typeface="宋体"/>
                <a:cs typeface="宋体"/>
              </a:rPr>
              <a:t>日，提高</a:t>
            </a:r>
            <a:r>
              <a:rPr sz="2405" b="1" spc="-10" dirty="0">
                <a:latin typeface="宋体"/>
                <a:cs typeface="宋体"/>
              </a:rPr>
              <a:t>到</a:t>
            </a:r>
            <a:r>
              <a:rPr sz="2405" b="1" dirty="0">
                <a:latin typeface="Times New Roman"/>
                <a:cs typeface="Times New Roman"/>
              </a:rPr>
              <a:t>12</a:t>
            </a:r>
            <a:r>
              <a:rPr sz="2405" b="1" spc="-5" dirty="0">
                <a:latin typeface="Times New Roman"/>
                <a:cs typeface="Times New Roman"/>
              </a:rPr>
              <a:t>8</a:t>
            </a:r>
            <a:r>
              <a:rPr sz="2405" b="1" dirty="0">
                <a:latin typeface="宋体"/>
                <a:cs typeface="宋体"/>
              </a:rPr>
              <a:t>量子位，</a:t>
            </a:r>
            <a:r>
              <a:rPr sz="2405" b="1" spc="-10" dirty="0">
                <a:latin typeface="宋体"/>
                <a:cs typeface="宋体"/>
              </a:rPr>
              <a:t>以</a:t>
            </a:r>
            <a:r>
              <a:rPr sz="2405" b="1" dirty="0">
                <a:latin typeface="Times New Roman"/>
                <a:cs typeface="Times New Roman"/>
              </a:rPr>
              <a:t>1000</a:t>
            </a:r>
            <a:r>
              <a:rPr sz="2405" b="1" dirty="0">
                <a:latin typeface="宋体"/>
                <a:cs typeface="宋体"/>
              </a:rPr>
              <a:t>万</a:t>
            </a:r>
            <a:r>
              <a:rPr sz="2405" b="1" dirty="0">
                <a:latin typeface="Times New Roman"/>
                <a:cs typeface="Times New Roman"/>
              </a:rPr>
              <a:t>$</a:t>
            </a:r>
            <a:r>
              <a:rPr sz="2405" b="1" dirty="0">
                <a:latin typeface="宋体"/>
                <a:cs typeface="宋体"/>
              </a:rPr>
              <a:t>一台出售。 洛克希德马丁公司购买，用</a:t>
            </a:r>
            <a:r>
              <a:rPr sz="2405" b="1" spc="-10" dirty="0">
                <a:latin typeface="宋体"/>
                <a:cs typeface="宋体"/>
              </a:rPr>
              <a:t>于</a:t>
            </a:r>
            <a:r>
              <a:rPr sz="2405" b="1" dirty="0">
                <a:latin typeface="Times New Roman"/>
                <a:cs typeface="Times New Roman"/>
              </a:rPr>
              <a:t>F35</a:t>
            </a:r>
            <a:r>
              <a:rPr sz="2405" b="1" dirty="0">
                <a:latin typeface="宋体"/>
                <a:cs typeface="宋体"/>
              </a:rPr>
              <a:t>战机等新式武器的研 制。</a:t>
            </a:r>
            <a:endParaRPr sz="2405" dirty="0">
              <a:latin typeface="宋体"/>
              <a:cs typeface="宋体"/>
            </a:endParaRPr>
          </a:p>
          <a:p>
            <a:pPr marL="755813" marR="304107" indent="-285657">
              <a:lnSpc>
                <a:spcPct val="79800"/>
              </a:lnSpc>
              <a:spcBef>
                <a:spcPts val="456"/>
              </a:spcBef>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2013</a:t>
            </a:r>
            <a:r>
              <a:rPr sz="2405" b="1" dirty="0">
                <a:latin typeface="宋体"/>
                <a:cs typeface="宋体"/>
              </a:rPr>
              <a:t>年初，又提高</a:t>
            </a:r>
            <a:r>
              <a:rPr sz="2405" b="1" spc="-10" dirty="0">
                <a:latin typeface="宋体"/>
                <a:cs typeface="宋体"/>
              </a:rPr>
              <a:t>到</a:t>
            </a:r>
            <a:r>
              <a:rPr sz="2405" b="1" dirty="0">
                <a:latin typeface="Times New Roman"/>
                <a:cs typeface="Times New Roman"/>
              </a:rPr>
              <a:t>512</a:t>
            </a:r>
            <a:r>
              <a:rPr sz="2405" b="1" dirty="0">
                <a:latin typeface="宋体"/>
                <a:cs typeface="宋体"/>
              </a:rPr>
              <a:t>量子位，</a:t>
            </a:r>
            <a:r>
              <a:rPr sz="2405" b="1" spc="-10" dirty="0">
                <a:latin typeface="宋体"/>
                <a:cs typeface="宋体"/>
              </a:rPr>
              <a:t>比</a:t>
            </a:r>
            <a:r>
              <a:rPr sz="2405" b="1" dirty="0">
                <a:latin typeface="Times New Roman"/>
                <a:cs typeface="Times New Roman"/>
              </a:rPr>
              <a:t>3600</a:t>
            </a:r>
            <a:r>
              <a:rPr sz="2405" b="1" spc="-10" dirty="0">
                <a:latin typeface="宋体"/>
                <a:cs typeface="宋体"/>
              </a:rPr>
              <a:t>台</a:t>
            </a:r>
            <a:r>
              <a:rPr sz="2405" b="1" dirty="0">
                <a:latin typeface="Times New Roman"/>
                <a:cs typeface="Times New Roman"/>
              </a:rPr>
              <a:t>P</a:t>
            </a:r>
            <a:r>
              <a:rPr sz="2405" b="1" spc="5" dirty="0">
                <a:latin typeface="Times New Roman"/>
                <a:cs typeface="Times New Roman"/>
              </a:rPr>
              <a:t>C</a:t>
            </a:r>
            <a:r>
              <a:rPr sz="2405" b="1" dirty="0">
                <a:latin typeface="宋体"/>
                <a:cs typeface="宋体"/>
              </a:rPr>
              <a:t>还要快。 </a:t>
            </a:r>
            <a:r>
              <a:rPr sz="2405" b="1" dirty="0">
                <a:latin typeface="Times New Roman"/>
                <a:cs typeface="Times New Roman"/>
              </a:rPr>
              <a:t>1500</a:t>
            </a:r>
            <a:r>
              <a:rPr sz="2405" b="1" dirty="0">
                <a:latin typeface="宋体"/>
                <a:cs typeface="宋体"/>
              </a:rPr>
              <a:t>万</a:t>
            </a:r>
            <a:r>
              <a:rPr sz="2405" b="1" spc="5" dirty="0">
                <a:latin typeface="Times New Roman"/>
                <a:cs typeface="Times New Roman"/>
              </a:rPr>
              <a:t>$</a:t>
            </a:r>
            <a:r>
              <a:rPr sz="2405" b="1" dirty="0">
                <a:latin typeface="宋体"/>
                <a:cs typeface="宋体"/>
              </a:rPr>
              <a:t>一台，谷歌公司购买。用于提高信息搜索速度。</a:t>
            </a:r>
            <a:endParaRPr sz="2405" dirty="0">
              <a:latin typeface="宋体"/>
              <a:cs typeface="宋体"/>
            </a:endParaRPr>
          </a:p>
          <a:p>
            <a:pPr marL="355639" indent="-343552">
              <a:lnSpc>
                <a:spcPts val="3031"/>
              </a:lnSpc>
              <a:spcBef>
                <a:spcPts val="150"/>
              </a:spcBef>
            </a:pPr>
            <a:r>
              <a:rPr sz="2805" spc="807" dirty="0">
                <a:latin typeface="Wingdings"/>
                <a:cs typeface="Wingdings"/>
              </a:rPr>
              <a:t></a:t>
            </a:r>
            <a:r>
              <a:rPr sz="2805" spc="-95" dirty="0">
                <a:latin typeface="Times New Roman"/>
                <a:cs typeface="Times New Roman"/>
              </a:rPr>
              <a:t> </a:t>
            </a:r>
            <a:r>
              <a:rPr sz="2805" b="1" dirty="0">
                <a:solidFill>
                  <a:srgbClr val="FF0000"/>
                </a:solidFill>
                <a:latin typeface="宋体"/>
                <a:cs typeface="宋体"/>
              </a:rPr>
              <a:t>加拿大的量子计算机的发展速度是惊人的，但它是</a:t>
            </a:r>
            <a:endParaRPr sz="2805" dirty="0">
              <a:latin typeface="宋体"/>
              <a:cs typeface="宋体"/>
            </a:endParaRPr>
          </a:p>
          <a:p>
            <a:pPr marL="355639">
              <a:lnSpc>
                <a:spcPts val="2865"/>
              </a:lnSpc>
            </a:pPr>
            <a:r>
              <a:rPr sz="2805" b="1" dirty="0">
                <a:solidFill>
                  <a:srgbClr val="FF0000"/>
                </a:solidFill>
                <a:latin typeface="宋体"/>
                <a:cs typeface="宋体"/>
              </a:rPr>
              <a:t>专用型量子计算机，不是通用型量子计算机</a:t>
            </a:r>
            <a:r>
              <a:rPr sz="2805" b="1" spc="-10" dirty="0">
                <a:solidFill>
                  <a:srgbClr val="FF0000"/>
                </a:solidFill>
                <a:latin typeface="宋体"/>
                <a:cs typeface="宋体"/>
              </a:rPr>
              <a:t>。</a:t>
            </a:r>
            <a:endParaRPr sz="28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114517"/>
            <a:fld id="{81D60167-4931-47E6-BA6A-407CBD079E47}" type="slidenum">
              <a:rPr spc="-5" dirty="0"/>
              <a:pPr marL="114517"/>
              <a:t>48</a:t>
            </a:fld>
            <a:endParaRPr spc="-5" dirty="0"/>
          </a:p>
        </p:txBody>
      </p:sp>
      <p:sp>
        <p:nvSpPr>
          <p:cNvPr id="3" name="object 3"/>
          <p:cNvSpPr txBox="1">
            <a:spLocks noGrp="1"/>
          </p:cNvSpPr>
          <p:nvPr>
            <p:ph type="title"/>
          </p:nvPr>
        </p:nvSpPr>
        <p:spPr>
          <a:xfrm>
            <a:off x="920338" y="692378"/>
            <a:ext cx="7405113" cy="553998"/>
          </a:xfrm>
          <a:prstGeom prst="rect">
            <a:avLst/>
          </a:prstGeom>
        </p:spPr>
        <p:txBody>
          <a:bodyPr vert="horz" wrap="square" lIns="0" tIns="0" rIns="0" bIns="0" numCol="1" rtlCol="0" anchor="ctr" anchorCtr="0" compatLnSpc="1">
            <a:prstTxWarp prst="textNoShape">
              <a:avLst/>
            </a:prstTxWarp>
            <a:spAutoFit/>
          </a:bodyPr>
          <a:lstStyle/>
          <a:p>
            <a:pPr marL="12724"/>
            <a:r>
              <a:rPr lang="zh-CN" altLang="en-US" spc="-5" dirty="0">
                <a:latin typeface="宋体"/>
                <a:cs typeface="宋体"/>
              </a:rPr>
              <a:t>新型计算机已经出现</a:t>
            </a:r>
            <a:endParaRPr lang="zh-CN" altLang="en-US" dirty="0">
              <a:latin typeface="宋体"/>
              <a:cs typeface="宋体"/>
            </a:endParaRPr>
          </a:p>
        </p:txBody>
      </p:sp>
    </p:spTree>
    <p:extLst>
      <p:ext uri="{BB962C8B-B14F-4D97-AF65-F5344CB8AC3E}">
        <p14:creationId xmlns:p14="http://schemas.microsoft.com/office/powerpoint/2010/main" val="1065376034"/>
      </p:ext>
    </p:extLst>
  </p:cSld>
  <p:clrMapOvr>
    <a:masterClrMapping/>
  </p:clrMapOvr>
  <p:transition>
    <p:pull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0675" y="1828630"/>
            <a:ext cx="3664385" cy="3885775"/>
          </a:xfrm>
          <a:prstGeom prst="rect">
            <a:avLst/>
          </a:prstGeom>
          <a:blipFill>
            <a:blip r:embed="rId2" cstate="print"/>
            <a:stretch>
              <a:fillRect/>
            </a:stretch>
          </a:blipFill>
        </p:spPr>
        <p:txBody>
          <a:bodyPr wrap="square" lIns="0" tIns="0" rIns="0" bIns="0" rtlCol="0"/>
          <a:lstStyle/>
          <a:p>
            <a:endParaRPr sz="1403"/>
          </a:p>
        </p:txBody>
      </p:sp>
      <p:sp>
        <p:nvSpPr>
          <p:cNvPr id="3" name="object 3"/>
          <p:cNvSpPr/>
          <p:nvPr/>
        </p:nvSpPr>
        <p:spPr>
          <a:xfrm>
            <a:off x="3961402" y="1825576"/>
            <a:ext cx="5038531" cy="3893409"/>
          </a:xfrm>
          <a:prstGeom prst="rect">
            <a:avLst/>
          </a:prstGeom>
          <a:blipFill>
            <a:blip r:embed="rId3" cstate="print"/>
            <a:stretch>
              <a:fillRect/>
            </a:stretch>
          </a:blipFill>
        </p:spPr>
        <p:txBody>
          <a:bodyPr wrap="square" lIns="0" tIns="0" rIns="0" bIns="0" rtlCol="0"/>
          <a:lstStyle/>
          <a:p>
            <a:endParaRPr sz="1403"/>
          </a:p>
        </p:txBody>
      </p:sp>
      <p:sp>
        <p:nvSpPr>
          <p:cNvPr id="4" name="object 4"/>
          <p:cNvSpPr txBox="1"/>
          <p:nvPr/>
        </p:nvSpPr>
        <p:spPr>
          <a:xfrm>
            <a:off x="804177" y="5872555"/>
            <a:ext cx="2196087" cy="308990"/>
          </a:xfrm>
          <a:prstGeom prst="rect">
            <a:avLst/>
          </a:prstGeom>
        </p:spPr>
        <p:txBody>
          <a:bodyPr vert="horz" wrap="square" lIns="0" tIns="0" rIns="0" bIns="0" rtlCol="0">
            <a:spAutoFit/>
          </a:bodyPr>
          <a:lstStyle/>
          <a:p>
            <a:pPr marL="12724"/>
            <a:r>
              <a:rPr sz="2004" b="1" spc="-5" dirty="0">
                <a:latin typeface="Arial"/>
                <a:cs typeface="Arial"/>
              </a:rPr>
              <a:t>128q</a:t>
            </a:r>
            <a:r>
              <a:rPr sz="2004" b="1" dirty="0">
                <a:latin typeface="Arial"/>
                <a:cs typeface="Arial"/>
              </a:rPr>
              <a:t>b</a:t>
            </a:r>
            <a:r>
              <a:rPr sz="2004" b="1" spc="-5" dirty="0">
                <a:latin typeface="Arial"/>
                <a:cs typeface="Arial"/>
              </a:rPr>
              <a:t>it</a:t>
            </a:r>
            <a:r>
              <a:rPr sz="2004" b="1" dirty="0">
                <a:latin typeface="宋体"/>
                <a:cs typeface="宋体"/>
              </a:rPr>
              <a:t>量子计算机</a:t>
            </a:r>
            <a:endParaRPr sz="2004">
              <a:latin typeface="宋体"/>
              <a:cs typeface="宋体"/>
            </a:endParaRPr>
          </a:p>
        </p:txBody>
      </p:sp>
      <p:sp>
        <p:nvSpPr>
          <p:cNvPr id="7" name="object 7"/>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114517"/>
            <a:fld id="{81D60167-4931-47E6-BA6A-407CBD079E47}" type="slidenum">
              <a:rPr spc="-5" dirty="0"/>
              <a:pPr marL="114517"/>
              <a:t>49</a:t>
            </a:fld>
            <a:endParaRPr spc="-5" dirty="0"/>
          </a:p>
        </p:txBody>
      </p:sp>
      <p:sp>
        <p:nvSpPr>
          <p:cNvPr id="5" name="object 5"/>
          <p:cNvSpPr txBox="1"/>
          <p:nvPr/>
        </p:nvSpPr>
        <p:spPr>
          <a:xfrm>
            <a:off x="5828264" y="5887046"/>
            <a:ext cx="1305437" cy="308348"/>
          </a:xfrm>
          <a:prstGeom prst="rect">
            <a:avLst/>
          </a:prstGeom>
        </p:spPr>
        <p:txBody>
          <a:bodyPr vert="horz" wrap="square" lIns="0" tIns="0" rIns="0" bIns="0" rtlCol="0">
            <a:spAutoFit/>
          </a:bodyPr>
          <a:lstStyle/>
          <a:p>
            <a:pPr marL="12724">
              <a:lnSpc>
                <a:spcPts val="2385"/>
              </a:lnSpc>
            </a:pPr>
            <a:r>
              <a:rPr sz="2004" b="1" dirty="0">
                <a:latin typeface="宋体"/>
                <a:cs typeface="宋体"/>
              </a:rPr>
              <a:t>处理器阵列</a:t>
            </a:r>
            <a:endParaRPr sz="2004">
              <a:latin typeface="宋体"/>
              <a:cs typeface="宋体"/>
            </a:endParaRPr>
          </a:p>
        </p:txBody>
      </p:sp>
      <p:sp>
        <p:nvSpPr>
          <p:cNvPr id="6" name="object 6"/>
          <p:cNvSpPr txBox="1">
            <a:spLocks noGrp="1"/>
          </p:cNvSpPr>
          <p:nvPr>
            <p:ph type="title"/>
          </p:nvPr>
        </p:nvSpPr>
        <p:spPr>
          <a:xfrm>
            <a:off x="1377389" y="1050675"/>
            <a:ext cx="6389773" cy="432458"/>
          </a:xfrm>
          <a:prstGeom prst="rect">
            <a:avLst/>
          </a:prstGeom>
        </p:spPr>
        <p:txBody>
          <a:bodyPr vert="horz" wrap="square" lIns="0" tIns="0" rIns="0" bIns="0" numCol="1" rtlCol="0" anchor="ctr" anchorCtr="0" compatLnSpc="1">
            <a:prstTxWarp prst="textNoShape">
              <a:avLst/>
            </a:prstTxWarp>
            <a:spAutoFit/>
          </a:bodyPr>
          <a:lstStyle/>
          <a:p>
            <a:pPr marL="12724"/>
            <a:r>
              <a:rPr sz="2805" dirty="0">
                <a:solidFill>
                  <a:srgbClr val="000000"/>
                </a:solidFill>
                <a:latin typeface="宋体"/>
                <a:cs typeface="宋体"/>
              </a:rPr>
              <a:t>加拿</a:t>
            </a:r>
            <a:r>
              <a:rPr sz="2805" spc="-5" dirty="0">
                <a:solidFill>
                  <a:srgbClr val="000000"/>
                </a:solidFill>
                <a:latin typeface="宋体"/>
                <a:cs typeface="宋体"/>
              </a:rPr>
              <a:t>大</a:t>
            </a:r>
            <a:r>
              <a:rPr sz="2805" spc="5" dirty="0">
                <a:solidFill>
                  <a:srgbClr val="000000"/>
                </a:solidFill>
                <a:latin typeface="Times New Roman"/>
                <a:cs typeface="Times New Roman"/>
              </a:rPr>
              <a:t>D-</a:t>
            </a:r>
            <a:r>
              <a:rPr sz="2805" spc="-5" dirty="0">
                <a:solidFill>
                  <a:srgbClr val="000000"/>
                </a:solidFill>
                <a:latin typeface="Times New Roman"/>
                <a:cs typeface="Times New Roman"/>
              </a:rPr>
              <a:t>Wav</a:t>
            </a:r>
            <a:r>
              <a:rPr sz="2805" dirty="0">
                <a:solidFill>
                  <a:srgbClr val="000000"/>
                </a:solidFill>
                <a:latin typeface="Times New Roman"/>
                <a:cs typeface="Times New Roman"/>
              </a:rPr>
              <a:t>e </a:t>
            </a:r>
            <a:r>
              <a:rPr sz="2805" spc="-5" dirty="0">
                <a:solidFill>
                  <a:srgbClr val="000000"/>
                </a:solidFill>
                <a:latin typeface="Times New Roman"/>
                <a:cs typeface="Times New Roman"/>
              </a:rPr>
              <a:t>System</a:t>
            </a:r>
            <a:r>
              <a:rPr sz="2805" dirty="0">
                <a:solidFill>
                  <a:srgbClr val="000000"/>
                </a:solidFill>
                <a:latin typeface="宋体"/>
                <a:cs typeface="宋体"/>
              </a:rPr>
              <a:t>公司的量子计算机</a:t>
            </a:r>
            <a:endParaRPr sz="2805">
              <a:latin typeface="宋体"/>
              <a:cs typeface="宋体"/>
            </a:endParaRPr>
          </a:p>
        </p:txBody>
      </p:sp>
    </p:spTree>
    <p:extLst>
      <p:ext uri="{BB962C8B-B14F-4D97-AF65-F5344CB8AC3E}">
        <p14:creationId xmlns:p14="http://schemas.microsoft.com/office/powerpoint/2010/main" val="1495833302"/>
      </p:ext>
    </p:extLst>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ctr">
              <a:lnSpc>
                <a:spcPct val="90000"/>
              </a:lnSpc>
              <a:buFont typeface="Symbol" pitchFamily="18" charset="2"/>
              <a:buNone/>
            </a:pPr>
            <a:r>
              <a:rPr lang="zh-CN" altLang="en-US" sz="6000" dirty="0" smtClean="0">
                <a:ea typeface="隶书" pitchFamily="49" charset="-122"/>
              </a:rPr>
              <a:t>密码学</a:t>
            </a:r>
          </a:p>
          <a:p>
            <a:pPr algn="ctr">
              <a:lnSpc>
                <a:spcPct val="90000"/>
              </a:lnSpc>
              <a:buFont typeface="Symbol" pitchFamily="18" charset="2"/>
              <a:buNone/>
            </a:pPr>
            <a:r>
              <a:rPr lang="en-US" altLang="en-US" dirty="0" smtClean="0"/>
              <a:t>Encryption</a:t>
            </a:r>
            <a:endParaRPr lang="en-US" altLang="zh-CN" dirty="0" smtClean="0"/>
          </a:p>
          <a:p>
            <a:pPr algn="ctr">
              <a:lnSpc>
                <a:spcPct val="90000"/>
              </a:lnSpc>
              <a:buFont typeface="Symbol" pitchFamily="18" charset="2"/>
              <a:buNone/>
            </a:pPr>
            <a:r>
              <a:rPr lang="en-US" altLang="zh-CN" dirty="0" smtClean="0"/>
              <a:t>Cryptology</a:t>
            </a:r>
            <a:endParaRPr lang="en-US" altLang="zh-CN" sz="6000" dirty="0" smtClean="0">
              <a:ea typeface="隶书" pitchFamily="49" charset="-122"/>
            </a:endParaRPr>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a:t>
            </a:fld>
            <a:endParaRPr lang="en-US" altLang="zh-CN" dirty="0"/>
          </a:p>
        </p:txBody>
      </p:sp>
    </p:spTree>
  </p:cSld>
  <p:clrMapOvr>
    <a:masterClrMapping/>
  </p:clrMapOvr>
  <p:transition>
    <p:pull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7863" y="1624798"/>
            <a:ext cx="8440811" cy="308990"/>
          </a:xfrm>
          <a:prstGeom prst="rect">
            <a:avLst/>
          </a:prstGeom>
        </p:spPr>
        <p:txBody>
          <a:bodyPr vert="horz" wrap="square" lIns="0" tIns="0" rIns="0" bIns="0" rtlCol="0">
            <a:spAutoFit/>
          </a:bodyPr>
          <a:lstStyle/>
          <a:p>
            <a:pPr marL="428803">
              <a:tabLst>
                <a:tab pos="5452926" algn="l"/>
              </a:tabLst>
            </a:pPr>
            <a:r>
              <a:rPr sz="2004" b="1" spc="-5" dirty="0">
                <a:latin typeface="Arial"/>
                <a:cs typeface="Arial"/>
              </a:rPr>
              <a:t>128q</a:t>
            </a:r>
            <a:r>
              <a:rPr sz="2004" b="1" dirty="0">
                <a:latin typeface="Arial"/>
                <a:cs typeface="Arial"/>
              </a:rPr>
              <a:t>b</a:t>
            </a:r>
            <a:r>
              <a:rPr sz="2004" b="1" spc="-5" dirty="0">
                <a:latin typeface="Arial"/>
                <a:cs typeface="Arial"/>
              </a:rPr>
              <a:t>it</a:t>
            </a:r>
            <a:r>
              <a:rPr sz="2004" b="1" dirty="0">
                <a:latin typeface="宋体"/>
                <a:cs typeface="宋体"/>
              </a:rPr>
              <a:t>量子计算</a:t>
            </a:r>
            <a:r>
              <a:rPr sz="2004" b="1" spc="-10" dirty="0">
                <a:latin typeface="宋体"/>
                <a:cs typeface="宋体"/>
              </a:rPr>
              <a:t>机</a:t>
            </a:r>
            <a:r>
              <a:rPr sz="2004" b="1" dirty="0">
                <a:latin typeface="宋体"/>
                <a:cs typeface="宋体"/>
              </a:rPr>
              <a:t>	</a:t>
            </a:r>
            <a:r>
              <a:rPr sz="3006" b="1" baseline="-2777" dirty="0">
                <a:latin typeface="宋体"/>
                <a:cs typeface="宋体"/>
              </a:rPr>
              <a:t>处理器阵列</a:t>
            </a:r>
            <a:endParaRPr sz="3006" baseline="-2777">
              <a:latin typeface="宋体"/>
              <a:cs typeface="宋体"/>
            </a:endParaRPr>
          </a:p>
        </p:txBody>
      </p:sp>
      <p:sp>
        <p:nvSpPr>
          <p:cNvPr id="3" name="object 3"/>
          <p:cNvSpPr txBox="1">
            <a:spLocks noGrp="1"/>
          </p:cNvSpPr>
          <p:nvPr>
            <p:ph type="title"/>
          </p:nvPr>
        </p:nvSpPr>
        <p:spPr>
          <a:xfrm>
            <a:off x="1377389" y="1050675"/>
            <a:ext cx="6389773" cy="432458"/>
          </a:xfrm>
          <a:prstGeom prst="rect">
            <a:avLst/>
          </a:prstGeom>
        </p:spPr>
        <p:txBody>
          <a:bodyPr vert="horz" wrap="square" lIns="0" tIns="0" rIns="0" bIns="0" numCol="1" rtlCol="0" anchor="ctr" anchorCtr="0" compatLnSpc="1">
            <a:prstTxWarp prst="textNoShape">
              <a:avLst/>
            </a:prstTxWarp>
            <a:spAutoFit/>
          </a:bodyPr>
          <a:lstStyle/>
          <a:p>
            <a:pPr marL="12724"/>
            <a:r>
              <a:rPr sz="2805" dirty="0">
                <a:solidFill>
                  <a:srgbClr val="000000"/>
                </a:solidFill>
                <a:latin typeface="宋体"/>
                <a:cs typeface="宋体"/>
              </a:rPr>
              <a:t>加拿</a:t>
            </a:r>
            <a:r>
              <a:rPr sz="2805" spc="-5" dirty="0">
                <a:solidFill>
                  <a:srgbClr val="000000"/>
                </a:solidFill>
                <a:latin typeface="宋体"/>
                <a:cs typeface="宋体"/>
              </a:rPr>
              <a:t>大</a:t>
            </a:r>
            <a:r>
              <a:rPr sz="2805" spc="5" dirty="0">
                <a:solidFill>
                  <a:srgbClr val="000000"/>
                </a:solidFill>
                <a:latin typeface="Times New Roman"/>
                <a:cs typeface="Times New Roman"/>
              </a:rPr>
              <a:t>D-</a:t>
            </a:r>
            <a:r>
              <a:rPr sz="2805" spc="-5" dirty="0">
                <a:solidFill>
                  <a:srgbClr val="000000"/>
                </a:solidFill>
                <a:latin typeface="Times New Roman"/>
                <a:cs typeface="Times New Roman"/>
              </a:rPr>
              <a:t>Wav</a:t>
            </a:r>
            <a:r>
              <a:rPr sz="2805" dirty="0">
                <a:solidFill>
                  <a:srgbClr val="000000"/>
                </a:solidFill>
                <a:latin typeface="Times New Roman"/>
                <a:cs typeface="Times New Roman"/>
              </a:rPr>
              <a:t>e </a:t>
            </a:r>
            <a:r>
              <a:rPr sz="2805" spc="-5" dirty="0">
                <a:solidFill>
                  <a:srgbClr val="000000"/>
                </a:solidFill>
                <a:latin typeface="Times New Roman"/>
                <a:cs typeface="Times New Roman"/>
              </a:rPr>
              <a:t>System</a:t>
            </a:r>
            <a:r>
              <a:rPr sz="2805" dirty="0">
                <a:solidFill>
                  <a:srgbClr val="000000"/>
                </a:solidFill>
                <a:latin typeface="宋体"/>
                <a:cs typeface="宋体"/>
              </a:rPr>
              <a:t>公司的量子计算机</a:t>
            </a:r>
            <a:endParaRPr sz="2805">
              <a:latin typeface="宋体"/>
              <a:cs typeface="宋体"/>
            </a:endParaRPr>
          </a:p>
        </p:txBody>
      </p:sp>
      <p:sp>
        <p:nvSpPr>
          <p:cNvPr id="4" name="object 4"/>
          <p:cNvSpPr/>
          <p:nvPr/>
        </p:nvSpPr>
        <p:spPr>
          <a:xfrm>
            <a:off x="387863" y="1624799"/>
            <a:ext cx="8440301" cy="4617125"/>
          </a:xfrm>
          <a:prstGeom prst="rect">
            <a:avLst/>
          </a:prstGeom>
          <a:blipFill>
            <a:blip r:embed="rId3" cstate="print"/>
            <a:stretch>
              <a:fillRect/>
            </a:stretch>
          </a:blipFill>
        </p:spPr>
        <p:txBody>
          <a:bodyPr wrap="square" lIns="0" tIns="0" rIns="0" bIns="0" rtlCol="0"/>
          <a:lstStyle/>
          <a:p>
            <a:endParaRPr sz="1403"/>
          </a:p>
        </p:txBody>
      </p:sp>
      <p:sp>
        <p:nvSpPr>
          <p:cNvPr id="5" name="object 5"/>
          <p:cNvSpPr txBox="1">
            <a:spLocks noGrp="1"/>
          </p:cNvSpPr>
          <p:nvPr>
            <p:ph type="sldNum" sz="quarter" idx="7"/>
          </p:nvPr>
        </p:nvSpPr>
        <p:spPr>
          <a:xfrm>
            <a:off x="6569599" y="6412676"/>
            <a:ext cx="2137558" cy="216294"/>
          </a:xfrm>
          <a:prstGeom prst="rect">
            <a:avLst/>
          </a:prstGeom>
        </p:spPr>
        <p:txBody>
          <a:bodyPr vert="horz" wrap="square" lIns="0" tIns="0" rIns="0" bIns="0" numCol="1" rtlCol="0" anchor="t" anchorCtr="0" compatLnSpc="1">
            <a:prstTxWarp prst="textNoShape">
              <a:avLst/>
            </a:prstTxWarp>
            <a:spAutoFit/>
          </a:bodyPr>
          <a:lstStyle/>
          <a:p>
            <a:pPr marL="25448"/>
            <a:fld id="{81D60167-4931-47E6-BA6A-407CBD079E47}" type="slidenum">
              <a:rPr spc="-5" dirty="0"/>
              <a:pPr marL="25448"/>
              <a:t>50</a:t>
            </a:fld>
            <a:endParaRPr spc="-5" dirty="0"/>
          </a:p>
        </p:txBody>
      </p:sp>
      <p:sp>
        <p:nvSpPr>
          <p:cNvPr id="6" name="object 6"/>
          <p:cNvSpPr txBox="1"/>
          <p:nvPr/>
        </p:nvSpPr>
        <p:spPr>
          <a:xfrm>
            <a:off x="3617357" y="6413815"/>
            <a:ext cx="2196087" cy="308990"/>
          </a:xfrm>
          <a:prstGeom prst="rect">
            <a:avLst/>
          </a:prstGeom>
        </p:spPr>
        <p:txBody>
          <a:bodyPr vert="horz" wrap="square" lIns="0" tIns="0" rIns="0" bIns="0" rtlCol="0">
            <a:spAutoFit/>
          </a:bodyPr>
          <a:lstStyle/>
          <a:p>
            <a:pPr marL="12724"/>
            <a:r>
              <a:rPr sz="2004" b="1" spc="-5" dirty="0">
                <a:latin typeface="Arial"/>
                <a:cs typeface="Arial"/>
              </a:rPr>
              <a:t>512q</a:t>
            </a:r>
            <a:r>
              <a:rPr sz="2004" b="1" dirty="0">
                <a:latin typeface="Arial"/>
                <a:cs typeface="Arial"/>
              </a:rPr>
              <a:t>b</a:t>
            </a:r>
            <a:r>
              <a:rPr sz="2004" b="1" spc="-5" dirty="0">
                <a:latin typeface="Arial"/>
                <a:cs typeface="Arial"/>
              </a:rPr>
              <a:t>it</a:t>
            </a:r>
            <a:r>
              <a:rPr sz="2004" b="1" dirty="0">
                <a:latin typeface="宋体"/>
                <a:cs typeface="宋体"/>
              </a:rPr>
              <a:t>量子计算机</a:t>
            </a:r>
            <a:endParaRPr sz="2004">
              <a:latin typeface="宋体"/>
              <a:cs typeface="宋体"/>
            </a:endParaRPr>
          </a:p>
        </p:txBody>
      </p:sp>
    </p:spTree>
    <p:extLst>
      <p:ext uri="{BB962C8B-B14F-4D97-AF65-F5344CB8AC3E}">
        <p14:creationId xmlns:p14="http://schemas.microsoft.com/office/powerpoint/2010/main" val="35394840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0590" y="1420281"/>
            <a:ext cx="8439539" cy="4433265"/>
          </a:xfrm>
          <a:prstGeom prst="rect">
            <a:avLst/>
          </a:prstGeom>
        </p:spPr>
        <p:txBody>
          <a:bodyPr vert="horz" wrap="square" lIns="0" tIns="0" rIns="0" bIns="0" rtlCol="0">
            <a:spAutoFit/>
          </a:bodyPr>
          <a:lstStyle/>
          <a:p>
            <a:pPr marL="12724">
              <a:spcBef>
                <a:spcPts val="145"/>
              </a:spcBef>
            </a:pPr>
            <a:r>
              <a:rPr sz="2805" b="1" dirty="0" smtClean="0">
                <a:latin typeface="宋体"/>
                <a:cs typeface="宋体"/>
              </a:rPr>
              <a:t>①</a:t>
            </a:r>
            <a:r>
              <a:rPr sz="2805" b="1" dirty="0">
                <a:latin typeface="宋体"/>
                <a:cs typeface="宋体"/>
              </a:rPr>
              <a:t>量子计算机：</a:t>
            </a:r>
            <a:endParaRPr sz="2805" dirty="0">
              <a:latin typeface="宋体"/>
              <a:cs typeface="宋体"/>
            </a:endParaRPr>
          </a:p>
          <a:p>
            <a:pPr marL="12724">
              <a:lnSpc>
                <a:spcPts val="3285"/>
              </a:lnSpc>
            </a:pPr>
            <a:r>
              <a:rPr sz="2805" spc="807" dirty="0">
                <a:latin typeface="Wingdings"/>
                <a:cs typeface="Wingdings"/>
              </a:rPr>
              <a:t></a:t>
            </a:r>
            <a:r>
              <a:rPr sz="2805" spc="-95" dirty="0">
                <a:latin typeface="Times New Roman"/>
                <a:cs typeface="Times New Roman"/>
              </a:rPr>
              <a:t> </a:t>
            </a:r>
            <a:r>
              <a:rPr sz="2805" b="1" dirty="0">
                <a:solidFill>
                  <a:srgbClr val="FF0000"/>
                </a:solidFill>
                <a:latin typeface="宋体"/>
                <a:cs typeface="宋体"/>
              </a:rPr>
              <a:t>美国的量子计算机：</a:t>
            </a:r>
            <a:endParaRPr sz="2805" dirty="0">
              <a:latin typeface="宋体"/>
              <a:cs typeface="宋体"/>
            </a:endParaRPr>
          </a:p>
          <a:p>
            <a:pPr marL="757086" marR="155871" indent="-286293">
              <a:lnSpc>
                <a:spcPts val="2425"/>
              </a:lnSpc>
              <a:spcBef>
                <a:spcPts val="386"/>
              </a:spcBef>
            </a:pPr>
            <a:r>
              <a:rPr sz="2405" spc="691" dirty="0">
                <a:latin typeface="Wingdings"/>
                <a:cs typeface="Wingdings"/>
              </a:rPr>
              <a:t></a:t>
            </a:r>
            <a:r>
              <a:rPr sz="2405" spc="-145" dirty="0">
                <a:latin typeface="Times New Roman"/>
                <a:cs typeface="Times New Roman"/>
              </a:rPr>
              <a:t> </a:t>
            </a:r>
            <a:r>
              <a:rPr sz="2405" b="1" dirty="0">
                <a:latin typeface="宋体"/>
                <a:cs typeface="宋体"/>
              </a:rPr>
              <a:t>美国政府和军方执行</a:t>
            </a:r>
            <a:r>
              <a:rPr sz="2405" b="1" spc="-5" dirty="0">
                <a:latin typeface="宋体"/>
                <a:cs typeface="宋体"/>
              </a:rPr>
              <a:t>着</a:t>
            </a:r>
            <a:r>
              <a:rPr sz="2405" b="1" spc="5" dirty="0">
                <a:latin typeface="Times New Roman"/>
                <a:cs typeface="Times New Roman"/>
              </a:rPr>
              <a:t>5</a:t>
            </a:r>
            <a:r>
              <a:rPr sz="2405" b="1" dirty="0">
                <a:latin typeface="宋体"/>
                <a:cs typeface="宋体"/>
              </a:rPr>
              <a:t>个量子计算研究计划，但具体进 展却密而不宣。</a:t>
            </a:r>
            <a:endParaRPr sz="2405" dirty="0">
              <a:latin typeface="宋体"/>
              <a:cs typeface="宋体"/>
            </a:endParaRPr>
          </a:p>
          <a:p>
            <a:pPr marL="470793">
              <a:lnSpc>
                <a:spcPts val="2750"/>
              </a:lnSpc>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2011</a:t>
            </a:r>
            <a:r>
              <a:rPr sz="2405" b="1" spc="-5" dirty="0">
                <a:latin typeface="宋体"/>
                <a:cs typeface="宋体"/>
              </a:rPr>
              <a:t>年</a:t>
            </a:r>
            <a:r>
              <a:rPr sz="2405" b="1" spc="5" dirty="0">
                <a:latin typeface="Times New Roman"/>
                <a:cs typeface="Times New Roman"/>
              </a:rPr>
              <a:t>9</a:t>
            </a:r>
            <a:r>
              <a:rPr sz="2405" b="1" dirty="0">
                <a:latin typeface="宋体"/>
                <a:cs typeface="宋体"/>
              </a:rPr>
              <a:t>月，</a:t>
            </a:r>
            <a:r>
              <a:rPr sz="2405" b="1" dirty="0">
                <a:latin typeface="Times New Roman"/>
                <a:cs typeface="Times New Roman"/>
              </a:rPr>
              <a:t>UCS</a:t>
            </a:r>
            <a:r>
              <a:rPr sz="2405" b="1" spc="10" dirty="0">
                <a:latin typeface="Times New Roman"/>
                <a:cs typeface="Times New Roman"/>
              </a:rPr>
              <a:t>B</a:t>
            </a:r>
            <a:r>
              <a:rPr sz="2405" b="1" dirty="0">
                <a:latin typeface="宋体"/>
                <a:cs typeface="宋体"/>
              </a:rPr>
              <a:t>通过</a:t>
            </a:r>
            <a:r>
              <a:rPr sz="2405" b="1" dirty="0">
                <a:solidFill>
                  <a:srgbClr val="FF0000"/>
                </a:solidFill>
                <a:latin typeface="宋体"/>
                <a:cs typeface="宋体"/>
              </a:rPr>
              <a:t>量子电路实现了冯诺依曼结构</a:t>
            </a:r>
            <a:r>
              <a:rPr sz="2405" b="1" spc="-10" dirty="0">
                <a:latin typeface="宋体"/>
                <a:cs typeface="宋体"/>
              </a:rPr>
              <a:t>。</a:t>
            </a:r>
            <a:endParaRPr sz="2405" dirty="0">
              <a:latin typeface="宋体"/>
              <a:cs typeface="宋体"/>
            </a:endParaRPr>
          </a:p>
          <a:p>
            <a:pPr marL="757086" marR="263389" indent="-286929">
              <a:lnSpc>
                <a:spcPct val="79800"/>
              </a:lnSpc>
              <a:spcBef>
                <a:spcPts val="576"/>
              </a:spcBef>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2012</a:t>
            </a:r>
            <a:r>
              <a:rPr sz="2405" b="1" spc="-5" dirty="0">
                <a:latin typeface="宋体"/>
                <a:cs typeface="宋体"/>
              </a:rPr>
              <a:t>年</a:t>
            </a:r>
            <a:r>
              <a:rPr sz="2405" b="1" spc="5" dirty="0">
                <a:latin typeface="Times New Roman"/>
                <a:cs typeface="Times New Roman"/>
              </a:rPr>
              <a:t>9</a:t>
            </a:r>
            <a:r>
              <a:rPr sz="2405" b="1" dirty="0">
                <a:latin typeface="宋体"/>
                <a:cs typeface="宋体"/>
              </a:rPr>
              <a:t>月，</a:t>
            </a:r>
            <a:r>
              <a:rPr sz="2405" b="1" dirty="0">
                <a:latin typeface="Times New Roman"/>
                <a:cs typeface="Times New Roman"/>
              </a:rPr>
              <a:t>UCS</a:t>
            </a:r>
            <a:r>
              <a:rPr sz="2405" b="1" spc="10" dirty="0">
                <a:latin typeface="Times New Roman"/>
                <a:cs typeface="Times New Roman"/>
              </a:rPr>
              <a:t>B</a:t>
            </a:r>
            <a:r>
              <a:rPr sz="2405" b="1" dirty="0">
                <a:latin typeface="宋体"/>
                <a:cs typeface="宋体"/>
              </a:rPr>
              <a:t>宣布利用该硬件平台</a:t>
            </a:r>
            <a:r>
              <a:rPr sz="2405" b="1" dirty="0">
                <a:solidFill>
                  <a:srgbClr val="FF0000"/>
                </a:solidFill>
                <a:latin typeface="宋体"/>
                <a:cs typeface="宋体"/>
              </a:rPr>
              <a:t>完成素数分解的 </a:t>
            </a:r>
            <a:r>
              <a:rPr sz="2405" b="1" dirty="0">
                <a:solidFill>
                  <a:srgbClr val="FF0000"/>
                </a:solidFill>
                <a:latin typeface="Times New Roman"/>
                <a:cs typeface="Times New Roman"/>
              </a:rPr>
              <a:t>Shor</a:t>
            </a:r>
            <a:r>
              <a:rPr sz="2405" b="1" dirty="0">
                <a:solidFill>
                  <a:srgbClr val="FF0000"/>
                </a:solidFill>
                <a:latin typeface="宋体"/>
                <a:cs typeface="宋体"/>
              </a:rPr>
              <a:t>算法量子电路实验。</a:t>
            </a:r>
            <a:endParaRPr sz="2405" dirty="0">
              <a:latin typeface="宋体"/>
              <a:cs typeface="宋体"/>
            </a:endParaRPr>
          </a:p>
          <a:p>
            <a:pPr marL="470793">
              <a:lnSpc>
                <a:spcPts val="2880"/>
              </a:lnSpc>
            </a:pPr>
            <a:r>
              <a:rPr sz="2405" spc="691" dirty="0">
                <a:latin typeface="Wingdings"/>
                <a:cs typeface="Wingdings"/>
              </a:rPr>
              <a:t></a:t>
            </a:r>
            <a:r>
              <a:rPr sz="2405" spc="-145" dirty="0">
                <a:latin typeface="Times New Roman"/>
                <a:cs typeface="Times New Roman"/>
              </a:rPr>
              <a:t> </a:t>
            </a:r>
            <a:r>
              <a:rPr sz="2405" b="1" dirty="0">
                <a:latin typeface="Times New Roman"/>
                <a:cs typeface="Times New Roman"/>
              </a:rPr>
              <a:t>IB</a:t>
            </a:r>
            <a:r>
              <a:rPr sz="2405" b="1" spc="-5" dirty="0">
                <a:latin typeface="Times New Roman"/>
                <a:cs typeface="Times New Roman"/>
              </a:rPr>
              <a:t>M</a:t>
            </a:r>
            <a:r>
              <a:rPr sz="2405" b="1" dirty="0">
                <a:latin typeface="宋体"/>
                <a:cs typeface="宋体"/>
              </a:rPr>
              <a:t>找到了大规模提升量子计算机规模的一种关键技术。</a:t>
            </a:r>
            <a:endParaRPr sz="2405" dirty="0">
              <a:latin typeface="宋体"/>
              <a:cs typeface="宋体"/>
            </a:endParaRPr>
          </a:p>
          <a:p>
            <a:pPr marL="355639" marR="197860" indent="-343552">
              <a:lnSpc>
                <a:spcPct val="80000"/>
              </a:lnSpc>
              <a:spcBef>
                <a:spcPts val="832"/>
              </a:spcBef>
            </a:pPr>
            <a:r>
              <a:rPr sz="2805" spc="807" dirty="0">
                <a:latin typeface="Wingdings"/>
                <a:cs typeface="Wingdings"/>
              </a:rPr>
              <a:t></a:t>
            </a:r>
            <a:r>
              <a:rPr sz="2805" spc="-95" dirty="0">
                <a:latin typeface="Times New Roman"/>
                <a:cs typeface="Times New Roman"/>
              </a:rPr>
              <a:t> </a:t>
            </a:r>
            <a:r>
              <a:rPr sz="2805" b="1" dirty="0">
                <a:solidFill>
                  <a:srgbClr val="FF0000"/>
                </a:solidFill>
                <a:latin typeface="宋体"/>
                <a:cs typeface="宋体"/>
              </a:rPr>
              <a:t>如果量子计算机的规模进一步提高，将可攻破现有 许多密码。</a:t>
            </a:r>
            <a:endParaRPr sz="2805" dirty="0">
              <a:latin typeface="宋体"/>
              <a:cs typeface="宋体"/>
            </a:endParaRPr>
          </a:p>
          <a:p>
            <a:pPr marL="470793">
              <a:lnSpc>
                <a:spcPts val="2725"/>
              </a:lnSpc>
            </a:pPr>
            <a:r>
              <a:rPr sz="2405" spc="691" dirty="0">
                <a:solidFill>
                  <a:srgbClr val="3333CC"/>
                </a:solidFill>
                <a:latin typeface="Wingdings"/>
                <a:cs typeface="Wingdings"/>
              </a:rPr>
              <a:t></a:t>
            </a:r>
            <a:r>
              <a:rPr sz="2405" spc="-145" dirty="0">
                <a:solidFill>
                  <a:srgbClr val="3333CC"/>
                </a:solidFill>
                <a:latin typeface="Times New Roman"/>
                <a:cs typeface="Times New Roman"/>
              </a:rPr>
              <a:t> </a:t>
            </a:r>
            <a:r>
              <a:rPr sz="2405" b="1" dirty="0">
                <a:solidFill>
                  <a:srgbClr val="3333CC"/>
                </a:solidFill>
                <a:latin typeface="Times New Roman"/>
                <a:cs typeface="Times New Roman"/>
              </a:rPr>
              <a:t>1448</a:t>
            </a:r>
            <a:r>
              <a:rPr sz="2405" b="1" dirty="0">
                <a:solidFill>
                  <a:srgbClr val="3333CC"/>
                </a:solidFill>
                <a:latin typeface="宋体"/>
                <a:cs typeface="宋体"/>
              </a:rPr>
              <a:t>位的量子计算机可以攻</a:t>
            </a:r>
            <a:r>
              <a:rPr sz="2405" b="1" spc="-10" dirty="0">
                <a:solidFill>
                  <a:srgbClr val="3333CC"/>
                </a:solidFill>
                <a:latin typeface="宋体"/>
                <a:cs typeface="宋体"/>
              </a:rPr>
              <a:t>破</a:t>
            </a:r>
            <a:r>
              <a:rPr sz="2405" b="1" dirty="0">
                <a:solidFill>
                  <a:srgbClr val="3333CC"/>
                </a:solidFill>
                <a:latin typeface="Times New Roman"/>
                <a:cs typeface="Times New Roman"/>
              </a:rPr>
              <a:t>256</a:t>
            </a:r>
            <a:r>
              <a:rPr sz="2405" b="1" dirty="0">
                <a:solidFill>
                  <a:srgbClr val="3333CC"/>
                </a:solidFill>
                <a:latin typeface="宋体"/>
                <a:cs typeface="宋体"/>
              </a:rPr>
              <a:t>位的</a:t>
            </a:r>
            <a:r>
              <a:rPr sz="2405" b="1" dirty="0">
                <a:solidFill>
                  <a:srgbClr val="3333CC"/>
                </a:solidFill>
                <a:latin typeface="Times New Roman"/>
                <a:cs typeface="Times New Roman"/>
              </a:rPr>
              <a:t>ECC</a:t>
            </a:r>
            <a:endParaRPr sz="2405" dirty="0">
              <a:latin typeface="Times New Roman"/>
              <a:cs typeface="Times New Roman"/>
            </a:endParaRPr>
          </a:p>
          <a:p>
            <a:pPr marL="470793">
              <a:lnSpc>
                <a:spcPts val="2870"/>
              </a:lnSpc>
            </a:pPr>
            <a:r>
              <a:rPr sz="2405" spc="691" dirty="0">
                <a:solidFill>
                  <a:srgbClr val="3333CC"/>
                </a:solidFill>
                <a:latin typeface="Wingdings"/>
                <a:cs typeface="Wingdings"/>
              </a:rPr>
              <a:t></a:t>
            </a:r>
            <a:r>
              <a:rPr sz="2405" spc="-145" dirty="0">
                <a:solidFill>
                  <a:srgbClr val="3333CC"/>
                </a:solidFill>
                <a:latin typeface="Times New Roman"/>
                <a:cs typeface="Times New Roman"/>
              </a:rPr>
              <a:t> </a:t>
            </a:r>
            <a:r>
              <a:rPr sz="2405" b="1" dirty="0">
                <a:solidFill>
                  <a:srgbClr val="3333CC"/>
                </a:solidFill>
                <a:latin typeface="Times New Roman"/>
                <a:cs typeface="Times New Roman"/>
              </a:rPr>
              <a:t>2048</a:t>
            </a:r>
            <a:r>
              <a:rPr sz="2405" b="1" dirty="0">
                <a:solidFill>
                  <a:srgbClr val="3333CC"/>
                </a:solidFill>
                <a:latin typeface="宋体"/>
                <a:cs typeface="宋体"/>
              </a:rPr>
              <a:t>位的量子计算机可以攻</a:t>
            </a:r>
            <a:r>
              <a:rPr sz="2405" b="1" spc="-10" dirty="0">
                <a:solidFill>
                  <a:srgbClr val="3333CC"/>
                </a:solidFill>
                <a:latin typeface="宋体"/>
                <a:cs typeface="宋体"/>
              </a:rPr>
              <a:t>破</a:t>
            </a:r>
            <a:r>
              <a:rPr sz="2405" b="1" dirty="0">
                <a:solidFill>
                  <a:srgbClr val="3333CC"/>
                </a:solidFill>
                <a:latin typeface="Times New Roman"/>
                <a:cs typeface="Times New Roman"/>
              </a:rPr>
              <a:t>1024</a:t>
            </a:r>
            <a:r>
              <a:rPr sz="2405" b="1" dirty="0">
                <a:solidFill>
                  <a:srgbClr val="3333CC"/>
                </a:solidFill>
                <a:latin typeface="宋体"/>
                <a:cs typeface="宋体"/>
              </a:rPr>
              <a:t>位的</a:t>
            </a:r>
            <a:r>
              <a:rPr sz="2405" b="1" dirty="0">
                <a:solidFill>
                  <a:srgbClr val="3333CC"/>
                </a:solidFill>
                <a:latin typeface="Times New Roman"/>
                <a:cs typeface="Times New Roman"/>
              </a:rPr>
              <a:t>RSA</a:t>
            </a:r>
            <a:endParaRPr sz="2405" dirty="0">
              <a:latin typeface="Times New Roman"/>
              <a:cs typeface="Times New Roman"/>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51</a:t>
            </a:fld>
            <a:endParaRPr spc="-5" dirty="0"/>
          </a:p>
        </p:txBody>
      </p:sp>
      <p:sp>
        <p:nvSpPr>
          <p:cNvPr id="3" name="object 3"/>
          <p:cNvSpPr txBox="1">
            <a:spLocks noGrp="1"/>
          </p:cNvSpPr>
          <p:nvPr>
            <p:ph type="title"/>
          </p:nvPr>
        </p:nvSpPr>
        <p:spPr>
          <a:xfrm>
            <a:off x="920338" y="692378"/>
            <a:ext cx="7405113" cy="553998"/>
          </a:xfrm>
          <a:prstGeom prst="rect">
            <a:avLst/>
          </a:prstGeom>
        </p:spPr>
        <p:txBody>
          <a:bodyPr vert="horz" wrap="square" lIns="0" tIns="0" rIns="0" bIns="0" numCol="1" rtlCol="0" anchor="ctr" anchorCtr="0" compatLnSpc="1">
            <a:prstTxWarp prst="textNoShape">
              <a:avLst/>
            </a:prstTxWarp>
            <a:spAutoFit/>
          </a:bodyPr>
          <a:lstStyle/>
          <a:p>
            <a:pPr marL="12724"/>
            <a:r>
              <a:rPr lang="zh-CN" altLang="en-US" spc="-5" dirty="0">
                <a:latin typeface="宋体"/>
                <a:cs typeface="宋体"/>
              </a:rPr>
              <a:t>新型计算机已经出现</a:t>
            </a:r>
            <a:endParaRPr lang="zh-CN" altLang="en-US" dirty="0">
              <a:latin typeface="宋体"/>
              <a:cs typeface="宋体"/>
            </a:endParaRPr>
          </a:p>
        </p:txBody>
      </p:sp>
    </p:spTree>
    <p:extLst>
      <p:ext uri="{BB962C8B-B14F-4D97-AF65-F5344CB8AC3E}">
        <p14:creationId xmlns:p14="http://schemas.microsoft.com/office/powerpoint/2010/main" val="2841647481"/>
      </p:ext>
    </p:extLst>
  </p:cSld>
  <p:clrMapOvr>
    <a:masterClrMapping/>
  </p:clrMapOvr>
  <p:transition>
    <p:pull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6651" y="1760640"/>
            <a:ext cx="7996759" cy="3701911"/>
          </a:xfrm>
          <a:prstGeom prst="rect">
            <a:avLst/>
          </a:prstGeom>
        </p:spPr>
        <p:txBody>
          <a:bodyPr vert="horz" wrap="square" lIns="0" tIns="0" rIns="0" bIns="0" rtlCol="0">
            <a:spAutoFit/>
          </a:bodyPr>
          <a:lstStyle/>
          <a:p>
            <a:pPr marL="13360"/>
            <a:r>
              <a:rPr sz="3206" b="1" spc="-5" dirty="0">
                <a:latin typeface="宋体"/>
                <a:cs typeface="宋体"/>
              </a:rPr>
              <a:t>②</a:t>
            </a:r>
            <a:r>
              <a:rPr sz="3206" b="1" spc="-5" dirty="0">
                <a:latin typeface="Arial"/>
                <a:cs typeface="Arial"/>
              </a:rPr>
              <a:t>DN</a:t>
            </a:r>
            <a:r>
              <a:rPr sz="3206" b="1" dirty="0">
                <a:latin typeface="Arial"/>
                <a:cs typeface="Arial"/>
              </a:rPr>
              <a:t>A</a:t>
            </a:r>
            <a:r>
              <a:rPr sz="3206" b="1" spc="-5" dirty="0">
                <a:latin typeface="宋体"/>
                <a:cs typeface="宋体"/>
              </a:rPr>
              <a:t>计算机</a:t>
            </a:r>
            <a:endParaRPr sz="3206" dirty="0">
              <a:latin typeface="宋体"/>
              <a:cs typeface="宋体"/>
            </a:endParaRPr>
          </a:p>
          <a:p>
            <a:pPr marL="12724" marR="104974" indent="636">
              <a:lnSpc>
                <a:spcPct val="105000"/>
              </a:lnSpc>
              <a:spcBef>
                <a:spcPts val="1042"/>
              </a:spcBef>
            </a:pPr>
            <a:r>
              <a:rPr sz="2805" spc="802" dirty="0">
                <a:solidFill>
                  <a:srgbClr val="FF0000"/>
                </a:solidFill>
                <a:latin typeface="Wingdings"/>
                <a:cs typeface="Wingdings"/>
              </a:rPr>
              <a:t></a:t>
            </a:r>
            <a:r>
              <a:rPr sz="2805" b="1" spc="-5" dirty="0">
                <a:solidFill>
                  <a:srgbClr val="FF0000"/>
                </a:solidFill>
                <a:latin typeface="Times New Roman"/>
                <a:cs typeface="Times New Roman"/>
              </a:rPr>
              <a:t>1994</a:t>
            </a:r>
            <a:r>
              <a:rPr sz="2805" b="1" dirty="0">
                <a:solidFill>
                  <a:srgbClr val="FF0000"/>
                </a:solidFill>
                <a:latin typeface="宋体"/>
                <a:cs typeface="宋体"/>
              </a:rPr>
              <a:t>年美国加州大学的</a:t>
            </a:r>
            <a:r>
              <a:rPr sz="2805" b="1" dirty="0">
                <a:solidFill>
                  <a:srgbClr val="FF0000"/>
                </a:solidFill>
                <a:latin typeface="Arial"/>
                <a:cs typeface="Arial"/>
              </a:rPr>
              <a:t>L.Adlema</a:t>
            </a:r>
            <a:r>
              <a:rPr sz="2805" b="1" spc="-5" dirty="0">
                <a:solidFill>
                  <a:srgbClr val="FF0000"/>
                </a:solidFill>
                <a:latin typeface="Arial"/>
                <a:cs typeface="Arial"/>
              </a:rPr>
              <a:t>n</a:t>
            </a:r>
            <a:r>
              <a:rPr sz="2805" b="1" dirty="0">
                <a:solidFill>
                  <a:srgbClr val="FF0000"/>
                </a:solidFill>
                <a:latin typeface="宋体"/>
                <a:cs typeface="宋体"/>
              </a:rPr>
              <a:t>提出</a:t>
            </a:r>
            <a:r>
              <a:rPr sz="2805" b="1" dirty="0">
                <a:solidFill>
                  <a:srgbClr val="FF0000"/>
                </a:solidFill>
                <a:latin typeface="Arial"/>
                <a:cs typeface="Arial"/>
              </a:rPr>
              <a:t>DN</a:t>
            </a:r>
            <a:r>
              <a:rPr sz="2805" b="1" spc="5" dirty="0">
                <a:solidFill>
                  <a:srgbClr val="FF0000"/>
                </a:solidFill>
                <a:latin typeface="Arial"/>
                <a:cs typeface="Arial"/>
              </a:rPr>
              <a:t>A</a:t>
            </a:r>
            <a:r>
              <a:rPr sz="2805" b="1" dirty="0">
                <a:solidFill>
                  <a:srgbClr val="FF0000"/>
                </a:solidFill>
                <a:latin typeface="宋体"/>
                <a:cs typeface="宋体"/>
              </a:rPr>
              <a:t>计算 的思想，并在液体中进行实验。</a:t>
            </a:r>
            <a:endParaRPr sz="2805" dirty="0">
              <a:latin typeface="宋体"/>
              <a:cs typeface="宋体"/>
            </a:endParaRPr>
          </a:p>
          <a:p>
            <a:pPr>
              <a:spcBef>
                <a:spcPts val="36"/>
              </a:spcBef>
            </a:pPr>
            <a:endParaRPr sz="2755" dirty="0">
              <a:latin typeface="Times New Roman"/>
              <a:cs typeface="Times New Roman"/>
            </a:endParaRPr>
          </a:p>
          <a:p>
            <a:pPr marL="408445" marR="5090" indent="-395720"/>
            <a:r>
              <a:rPr sz="2805" spc="802" dirty="0">
                <a:solidFill>
                  <a:srgbClr val="3333CC"/>
                </a:solidFill>
                <a:latin typeface="Wingdings"/>
                <a:cs typeface="Wingdings"/>
              </a:rPr>
              <a:t></a:t>
            </a:r>
            <a:r>
              <a:rPr sz="2805" b="1" dirty="0">
                <a:solidFill>
                  <a:srgbClr val="3333CC"/>
                </a:solidFill>
                <a:latin typeface="Arial"/>
                <a:cs typeface="Arial"/>
              </a:rPr>
              <a:t>DN</a:t>
            </a:r>
            <a:r>
              <a:rPr sz="2805" b="1" spc="5" dirty="0">
                <a:solidFill>
                  <a:srgbClr val="3333CC"/>
                </a:solidFill>
                <a:latin typeface="Arial"/>
                <a:cs typeface="Arial"/>
              </a:rPr>
              <a:t>A</a:t>
            </a:r>
            <a:r>
              <a:rPr sz="2805" b="1" dirty="0">
                <a:solidFill>
                  <a:srgbClr val="3333CC"/>
                </a:solidFill>
                <a:latin typeface="宋体"/>
                <a:cs typeface="宋体"/>
              </a:rPr>
              <a:t>计算的基本思想： </a:t>
            </a:r>
            <a:r>
              <a:rPr sz="2805" b="1" spc="-15" dirty="0">
                <a:latin typeface="宋体"/>
                <a:cs typeface="宋体"/>
              </a:rPr>
              <a:t>以</a:t>
            </a:r>
            <a:r>
              <a:rPr sz="2805" b="1" dirty="0">
                <a:latin typeface="Arial"/>
                <a:cs typeface="Arial"/>
              </a:rPr>
              <a:t>DN</a:t>
            </a:r>
            <a:r>
              <a:rPr sz="2805" b="1" spc="5" dirty="0">
                <a:latin typeface="Arial"/>
                <a:cs typeface="Arial"/>
              </a:rPr>
              <a:t>A</a:t>
            </a:r>
            <a:r>
              <a:rPr sz="2805" b="1" dirty="0">
                <a:latin typeface="宋体"/>
                <a:cs typeface="宋体"/>
              </a:rPr>
              <a:t>碱基序列为信息编码的载体，</a:t>
            </a:r>
            <a:r>
              <a:rPr sz="2805" b="1" dirty="0" smtClean="0">
                <a:latin typeface="宋体"/>
                <a:cs typeface="宋体"/>
              </a:rPr>
              <a:t>利用现代分子生物学技术</a:t>
            </a:r>
            <a:r>
              <a:rPr sz="2805" b="1" dirty="0">
                <a:latin typeface="宋体"/>
                <a:cs typeface="宋体"/>
              </a:rPr>
              <a:t>，在试管内控制酶的作用下，</a:t>
            </a:r>
            <a:r>
              <a:rPr sz="2805" b="1" dirty="0" smtClean="0">
                <a:latin typeface="宋体"/>
                <a:cs typeface="宋体"/>
              </a:rPr>
              <a:t>进行</a:t>
            </a:r>
            <a:r>
              <a:rPr sz="2805" b="1" dirty="0" smtClean="0">
                <a:latin typeface="Arial"/>
                <a:cs typeface="Arial"/>
              </a:rPr>
              <a:t>DN</a:t>
            </a:r>
            <a:r>
              <a:rPr sz="2805" b="1" spc="5" dirty="0" smtClean="0">
                <a:latin typeface="Arial"/>
                <a:cs typeface="Arial"/>
              </a:rPr>
              <a:t>A</a:t>
            </a:r>
            <a:r>
              <a:rPr sz="2805" b="1" dirty="0">
                <a:latin typeface="宋体"/>
                <a:cs typeface="宋体"/>
              </a:rPr>
              <a:t>序列反应。反应前</a:t>
            </a:r>
            <a:r>
              <a:rPr sz="2805" b="1" spc="-10" dirty="0">
                <a:latin typeface="宋体"/>
                <a:cs typeface="宋体"/>
              </a:rPr>
              <a:t>的</a:t>
            </a:r>
            <a:r>
              <a:rPr sz="2805" b="1" dirty="0">
                <a:latin typeface="Arial"/>
                <a:cs typeface="Arial"/>
              </a:rPr>
              <a:t>DN</a:t>
            </a:r>
            <a:r>
              <a:rPr sz="2805" b="1" spc="5" dirty="0">
                <a:latin typeface="Arial"/>
                <a:cs typeface="Arial"/>
              </a:rPr>
              <a:t>A</a:t>
            </a:r>
            <a:r>
              <a:rPr sz="2805" b="1" dirty="0">
                <a:latin typeface="宋体"/>
                <a:cs typeface="宋体"/>
              </a:rPr>
              <a:t>为输入，反应后的 </a:t>
            </a:r>
            <a:r>
              <a:rPr sz="2805" b="1" dirty="0">
                <a:latin typeface="Arial"/>
                <a:cs typeface="Arial"/>
              </a:rPr>
              <a:t>DN</a:t>
            </a:r>
            <a:r>
              <a:rPr sz="2805" b="1" spc="5" dirty="0">
                <a:latin typeface="Arial"/>
                <a:cs typeface="Arial"/>
              </a:rPr>
              <a:t>A</a:t>
            </a:r>
            <a:r>
              <a:rPr sz="2805" b="1" dirty="0">
                <a:latin typeface="宋体"/>
                <a:cs typeface="宋体"/>
              </a:rPr>
              <a:t>为输出</a:t>
            </a:r>
            <a:r>
              <a:rPr sz="2956" b="1" i="1" spc="-160" dirty="0">
                <a:latin typeface="宋体"/>
                <a:cs typeface="宋体"/>
              </a:rPr>
              <a:t>。</a:t>
            </a:r>
            <a:endParaRPr sz="2956"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52</a:t>
            </a:fld>
            <a:endParaRPr spc="-5" dirty="0"/>
          </a:p>
        </p:txBody>
      </p:sp>
      <p:sp>
        <p:nvSpPr>
          <p:cNvPr id="3" name="object 3"/>
          <p:cNvSpPr txBox="1">
            <a:spLocks noGrp="1"/>
          </p:cNvSpPr>
          <p:nvPr>
            <p:ph type="title"/>
          </p:nvPr>
        </p:nvSpPr>
        <p:spPr>
          <a:xfrm>
            <a:off x="920338" y="705997"/>
            <a:ext cx="7405113" cy="526760"/>
          </a:xfrm>
          <a:prstGeom prst="rect">
            <a:avLst/>
          </a:prstGeom>
        </p:spPr>
        <p:txBody>
          <a:bodyPr vert="horz" wrap="square" lIns="0" tIns="0" rIns="0" bIns="0" numCol="1" rtlCol="0" anchor="ctr" anchorCtr="0" compatLnSpc="1">
            <a:prstTxWarp prst="textNoShape">
              <a:avLst/>
            </a:prstTxWarp>
            <a:spAutoFit/>
          </a:bodyPr>
          <a:lstStyle/>
          <a:p>
            <a:pPr marL="12724">
              <a:lnSpc>
                <a:spcPts val="4113"/>
              </a:lnSpc>
            </a:pPr>
            <a:endParaRPr spc="-5" dirty="0"/>
          </a:p>
        </p:txBody>
      </p:sp>
    </p:spTree>
    <p:extLst>
      <p:ext uri="{BB962C8B-B14F-4D97-AF65-F5344CB8AC3E}">
        <p14:creationId xmlns:p14="http://schemas.microsoft.com/office/powerpoint/2010/main" val="4279404604"/>
      </p:ext>
    </p:extLst>
  </p:cSld>
  <p:clrMapOvr>
    <a:masterClrMapping/>
  </p:clrMapOvr>
  <p:transition>
    <p:pull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7502" y="1760640"/>
            <a:ext cx="8324391" cy="4637933"/>
          </a:xfrm>
          <a:prstGeom prst="rect">
            <a:avLst/>
          </a:prstGeom>
        </p:spPr>
        <p:txBody>
          <a:bodyPr vert="horz" wrap="square" lIns="0" tIns="0" rIns="0" bIns="0" rtlCol="0">
            <a:spAutoFit/>
          </a:bodyPr>
          <a:lstStyle/>
          <a:p>
            <a:pPr marL="12724"/>
            <a:r>
              <a:rPr sz="3206" b="1" spc="-15" dirty="0">
                <a:latin typeface="宋体"/>
                <a:cs typeface="宋体"/>
              </a:rPr>
              <a:t>②</a:t>
            </a:r>
            <a:r>
              <a:rPr sz="3206" b="1" spc="-716" dirty="0">
                <a:latin typeface="宋体"/>
                <a:cs typeface="宋体"/>
              </a:rPr>
              <a:t> </a:t>
            </a:r>
            <a:r>
              <a:rPr sz="3206" b="1" spc="-5" dirty="0">
                <a:latin typeface="Arial"/>
                <a:cs typeface="Arial"/>
              </a:rPr>
              <a:t>DN</a:t>
            </a:r>
            <a:r>
              <a:rPr sz="3206" b="1" dirty="0">
                <a:latin typeface="Arial"/>
                <a:cs typeface="Arial"/>
              </a:rPr>
              <a:t>A</a:t>
            </a:r>
            <a:r>
              <a:rPr sz="3206" b="1" spc="-5" dirty="0">
                <a:latin typeface="宋体"/>
                <a:cs typeface="宋体"/>
              </a:rPr>
              <a:t>计算机</a:t>
            </a:r>
            <a:endParaRPr sz="3206" dirty="0">
              <a:latin typeface="宋体"/>
              <a:cs typeface="宋体"/>
            </a:endParaRPr>
          </a:p>
          <a:p>
            <a:pPr marL="12724">
              <a:spcBef>
                <a:spcPts val="10"/>
              </a:spcBef>
            </a:pPr>
            <a:r>
              <a:rPr sz="2104" spc="591" dirty="0">
                <a:latin typeface="Wingdings"/>
                <a:cs typeface="Wingdings"/>
              </a:rPr>
              <a:t></a:t>
            </a:r>
            <a:r>
              <a:rPr sz="2805" b="1" dirty="0">
                <a:solidFill>
                  <a:srgbClr val="FF0000"/>
                </a:solidFill>
                <a:latin typeface="Arial"/>
                <a:cs typeface="Arial"/>
              </a:rPr>
              <a:t>DN</a:t>
            </a:r>
            <a:r>
              <a:rPr sz="2805" b="1" spc="5" dirty="0">
                <a:solidFill>
                  <a:srgbClr val="FF0000"/>
                </a:solidFill>
                <a:latin typeface="Arial"/>
                <a:cs typeface="Arial"/>
              </a:rPr>
              <a:t>A</a:t>
            </a:r>
            <a:r>
              <a:rPr sz="2805" b="1" dirty="0">
                <a:solidFill>
                  <a:srgbClr val="FF0000"/>
                </a:solidFill>
                <a:latin typeface="宋体"/>
                <a:cs typeface="宋体"/>
              </a:rPr>
              <a:t>计算的特点：</a:t>
            </a:r>
            <a:endParaRPr sz="2805" dirty="0">
              <a:latin typeface="宋体"/>
              <a:cs typeface="宋体"/>
            </a:endParaRPr>
          </a:p>
          <a:p>
            <a:pPr marL="470793">
              <a:spcBef>
                <a:spcPts val="40"/>
              </a:spcBef>
            </a:pPr>
            <a:r>
              <a:rPr sz="1803" spc="521" dirty="0">
                <a:latin typeface="Wingdings"/>
                <a:cs typeface="Wingdings"/>
              </a:rPr>
              <a:t></a:t>
            </a:r>
            <a:r>
              <a:rPr sz="2405" b="1" dirty="0">
                <a:solidFill>
                  <a:srgbClr val="3333CC"/>
                </a:solidFill>
                <a:latin typeface="宋体"/>
                <a:cs typeface="宋体"/>
              </a:rPr>
              <a:t>高度并行：运算速度快，可</a:t>
            </a:r>
            <a:r>
              <a:rPr sz="2405" b="1" spc="-5" dirty="0">
                <a:solidFill>
                  <a:srgbClr val="3333CC"/>
                </a:solidFill>
                <a:latin typeface="宋体"/>
                <a:cs typeface="宋体"/>
              </a:rPr>
              <a:t>达</a:t>
            </a:r>
            <a:r>
              <a:rPr sz="2405" b="1" dirty="0">
                <a:solidFill>
                  <a:srgbClr val="3333CC"/>
                </a:solidFill>
                <a:latin typeface="Times New Roman"/>
                <a:cs typeface="Times New Roman"/>
              </a:rPr>
              <a:t>1.2</a:t>
            </a:r>
            <a:r>
              <a:rPr sz="2405" b="1" spc="-5" dirty="0">
                <a:solidFill>
                  <a:srgbClr val="3333CC"/>
                </a:solidFill>
                <a:latin typeface="Symbol"/>
                <a:cs typeface="Symbol"/>
              </a:rPr>
              <a:t></a:t>
            </a:r>
            <a:r>
              <a:rPr sz="2405" b="1" dirty="0">
                <a:solidFill>
                  <a:srgbClr val="3333CC"/>
                </a:solidFill>
                <a:latin typeface="Times New Roman"/>
                <a:cs typeface="Times New Roman"/>
              </a:rPr>
              <a:t>1</a:t>
            </a:r>
            <a:r>
              <a:rPr sz="2405" b="1" spc="-5" dirty="0">
                <a:solidFill>
                  <a:srgbClr val="3333CC"/>
                </a:solidFill>
                <a:latin typeface="Times New Roman"/>
                <a:cs typeface="Times New Roman"/>
              </a:rPr>
              <a:t>0</a:t>
            </a:r>
            <a:r>
              <a:rPr sz="2405" b="1" spc="-7" baseline="24305" dirty="0">
                <a:solidFill>
                  <a:srgbClr val="3333CC"/>
                </a:solidFill>
                <a:latin typeface="Times New Roman"/>
                <a:cs typeface="Times New Roman"/>
              </a:rPr>
              <a:t>18</a:t>
            </a:r>
            <a:r>
              <a:rPr sz="2405" b="1" spc="-10" dirty="0">
                <a:solidFill>
                  <a:srgbClr val="3333CC"/>
                </a:solidFill>
                <a:latin typeface="宋体"/>
                <a:cs typeface="宋体"/>
              </a:rPr>
              <a:t>次</a:t>
            </a:r>
            <a:r>
              <a:rPr sz="2405" b="1" dirty="0">
                <a:solidFill>
                  <a:srgbClr val="3333CC"/>
                </a:solidFill>
                <a:latin typeface="Times New Roman"/>
                <a:cs typeface="Times New Roman"/>
              </a:rPr>
              <a:t>/</a:t>
            </a:r>
            <a:r>
              <a:rPr sz="2405" b="1" spc="5" dirty="0">
                <a:solidFill>
                  <a:srgbClr val="3333CC"/>
                </a:solidFill>
                <a:latin typeface="Times New Roman"/>
                <a:cs typeface="Times New Roman"/>
              </a:rPr>
              <a:t>s</a:t>
            </a:r>
            <a:r>
              <a:rPr sz="2405" b="1" dirty="0">
                <a:solidFill>
                  <a:srgbClr val="3333CC"/>
                </a:solidFill>
                <a:latin typeface="宋体"/>
                <a:cs typeface="宋体"/>
              </a:rPr>
              <a:t>，比目前最快</a:t>
            </a:r>
            <a:endParaRPr sz="2405" dirty="0">
              <a:latin typeface="宋体"/>
              <a:cs typeface="宋体"/>
            </a:endParaRPr>
          </a:p>
          <a:p>
            <a:pPr marL="470793">
              <a:lnSpc>
                <a:spcPts val="2800"/>
              </a:lnSpc>
              <a:spcBef>
                <a:spcPts val="105"/>
              </a:spcBef>
            </a:pPr>
            <a:r>
              <a:rPr sz="2405" b="1" dirty="0">
                <a:solidFill>
                  <a:srgbClr val="3333CC"/>
                </a:solidFill>
                <a:latin typeface="宋体"/>
                <a:cs typeface="宋体"/>
              </a:rPr>
              <a:t>的电子计算机快得多。</a:t>
            </a:r>
            <a:endParaRPr sz="2405" dirty="0">
              <a:latin typeface="宋体"/>
              <a:cs typeface="宋体"/>
            </a:endParaRPr>
          </a:p>
          <a:p>
            <a:pPr marL="470793">
              <a:lnSpc>
                <a:spcPts val="2800"/>
              </a:lnSpc>
            </a:pPr>
            <a:r>
              <a:rPr sz="1803" spc="521" dirty="0">
                <a:latin typeface="Wingdings"/>
                <a:cs typeface="Wingdings"/>
              </a:rPr>
              <a:t></a:t>
            </a:r>
            <a:r>
              <a:rPr sz="2405" b="1" dirty="0">
                <a:solidFill>
                  <a:srgbClr val="3333CC"/>
                </a:solidFill>
                <a:latin typeface="宋体"/>
                <a:cs typeface="宋体"/>
              </a:rPr>
              <a:t>节能，能耗是目前超级计算机</a:t>
            </a:r>
            <a:r>
              <a:rPr sz="2405" b="1" spc="-5" dirty="0">
                <a:solidFill>
                  <a:srgbClr val="3333CC"/>
                </a:solidFill>
                <a:latin typeface="宋体"/>
                <a:cs typeface="宋体"/>
              </a:rPr>
              <a:t>的</a:t>
            </a:r>
            <a:r>
              <a:rPr sz="2405" b="1" dirty="0">
                <a:solidFill>
                  <a:srgbClr val="3333CC"/>
                </a:solidFill>
                <a:latin typeface="Times New Roman"/>
                <a:cs typeface="Times New Roman"/>
              </a:rPr>
              <a:t>1/ 10</a:t>
            </a:r>
            <a:r>
              <a:rPr sz="2405" b="1" baseline="24305" dirty="0">
                <a:solidFill>
                  <a:srgbClr val="3333CC"/>
                </a:solidFill>
                <a:latin typeface="Times New Roman"/>
                <a:cs typeface="Times New Roman"/>
              </a:rPr>
              <a:t>18</a:t>
            </a:r>
            <a:r>
              <a:rPr sz="2405" b="1" spc="-7" baseline="24305" dirty="0">
                <a:solidFill>
                  <a:srgbClr val="3333CC"/>
                </a:solidFill>
                <a:latin typeface="Times New Roman"/>
                <a:cs typeface="Times New Roman"/>
              </a:rPr>
              <a:t> </a:t>
            </a:r>
            <a:r>
              <a:rPr sz="2405" b="1" spc="-10" dirty="0">
                <a:solidFill>
                  <a:srgbClr val="3333CC"/>
                </a:solidFill>
                <a:latin typeface="宋体"/>
                <a:cs typeface="宋体"/>
              </a:rPr>
              <a:t>。</a:t>
            </a:r>
            <a:endParaRPr sz="2405" dirty="0">
              <a:latin typeface="宋体"/>
              <a:cs typeface="宋体"/>
            </a:endParaRPr>
          </a:p>
          <a:p>
            <a:pPr marL="470793">
              <a:lnSpc>
                <a:spcPts val="2880"/>
              </a:lnSpc>
            </a:pPr>
            <a:r>
              <a:rPr sz="1803" spc="521" dirty="0">
                <a:latin typeface="Wingdings"/>
                <a:cs typeface="Wingdings"/>
              </a:rPr>
              <a:t></a:t>
            </a:r>
            <a:r>
              <a:rPr sz="2405" b="1" dirty="0">
                <a:solidFill>
                  <a:srgbClr val="3333CC"/>
                </a:solidFill>
                <a:latin typeface="宋体"/>
                <a:cs typeface="宋体"/>
              </a:rPr>
              <a:t>信息存储密度高，每（纳米</a:t>
            </a:r>
            <a:r>
              <a:rPr sz="2405" b="1" spc="-5" dirty="0">
                <a:solidFill>
                  <a:srgbClr val="3333CC"/>
                </a:solidFill>
                <a:latin typeface="宋体"/>
                <a:cs typeface="宋体"/>
              </a:rPr>
              <a:t>）</a:t>
            </a:r>
            <a:r>
              <a:rPr sz="2405" b="1" baseline="24305" dirty="0">
                <a:solidFill>
                  <a:srgbClr val="3333CC"/>
                </a:solidFill>
                <a:latin typeface="Times New Roman"/>
                <a:cs typeface="Times New Roman"/>
              </a:rPr>
              <a:t>3</a:t>
            </a:r>
            <a:r>
              <a:rPr sz="2405" b="1" dirty="0">
                <a:solidFill>
                  <a:srgbClr val="3333CC"/>
                </a:solidFill>
                <a:latin typeface="Times New Roman"/>
                <a:cs typeface="Times New Roman"/>
              </a:rPr>
              <a:t>1bi</a:t>
            </a:r>
            <a:r>
              <a:rPr sz="2405" b="1" spc="-5" dirty="0">
                <a:solidFill>
                  <a:srgbClr val="3333CC"/>
                </a:solidFill>
                <a:latin typeface="Times New Roman"/>
                <a:cs typeface="Times New Roman"/>
              </a:rPr>
              <a:t>t</a:t>
            </a:r>
            <a:r>
              <a:rPr sz="2405" b="1" dirty="0">
                <a:solidFill>
                  <a:srgbClr val="3333CC"/>
                </a:solidFill>
                <a:latin typeface="宋体"/>
                <a:cs typeface="宋体"/>
              </a:rPr>
              <a:t>，而现在的存储介质每</a:t>
            </a:r>
            <a:endParaRPr sz="2405" dirty="0">
              <a:latin typeface="宋体"/>
              <a:cs typeface="宋体"/>
            </a:endParaRPr>
          </a:p>
          <a:p>
            <a:pPr marL="470793">
              <a:lnSpc>
                <a:spcPts val="2880"/>
              </a:lnSpc>
            </a:pPr>
            <a:r>
              <a:rPr sz="2405" b="1" dirty="0">
                <a:solidFill>
                  <a:srgbClr val="3333CC"/>
                </a:solidFill>
                <a:latin typeface="Times New Roman"/>
                <a:cs typeface="Times New Roman"/>
              </a:rPr>
              <a:t>2</a:t>
            </a:r>
            <a:r>
              <a:rPr sz="2405" b="1" baseline="24305" dirty="0">
                <a:solidFill>
                  <a:srgbClr val="3333CC"/>
                </a:solidFill>
                <a:latin typeface="Times New Roman"/>
                <a:cs typeface="Times New Roman"/>
              </a:rPr>
              <a:t>9</a:t>
            </a:r>
            <a:r>
              <a:rPr sz="2405" b="1" dirty="0">
                <a:solidFill>
                  <a:srgbClr val="3333CC"/>
                </a:solidFill>
                <a:latin typeface="宋体"/>
                <a:cs typeface="宋体"/>
              </a:rPr>
              <a:t>（纳米</a:t>
            </a:r>
            <a:r>
              <a:rPr sz="2405" b="1" spc="-10" dirty="0">
                <a:solidFill>
                  <a:srgbClr val="3333CC"/>
                </a:solidFill>
                <a:latin typeface="宋体"/>
                <a:cs typeface="宋体"/>
              </a:rPr>
              <a:t>）</a:t>
            </a:r>
            <a:r>
              <a:rPr sz="2405" b="1" baseline="24305" dirty="0">
                <a:solidFill>
                  <a:srgbClr val="3333CC"/>
                </a:solidFill>
                <a:latin typeface="Times New Roman"/>
                <a:cs typeface="Times New Roman"/>
              </a:rPr>
              <a:t>3</a:t>
            </a:r>
            <a:r>
              <a:rPr sz="2405" b="1" dirty="0">
                <a:solidFill>
                  <a:srgbClr val="3333CC"/>
                </a:solidFill>
                <a:latin typeface="Times New Roman"/>
                <a:cs typeface="Times New Roman"/>
              </a:rPr>
              <a:t>1bi</a:t>
            </a:r>
            <a:r>
              <a:rPr sz="2405" b="1" spc="-5" dirty="0">
                <a:solidFill>
                  <a:srgbClr val="3333CC"/>
                </a:solidFill>
                <a:latin typeface="Times New Roman"/>
                <a:cs typeface="Times New Roman"/>
              </a:rPr>
              <a:t>t</a:t>
            </a:r>
            <a:r>
              <a:rPr sz="2405" b="1" spc="-10" dirty="0">
                <a:solidFill>
                  <a:srgbClr val="3333CC"/>
                </a:solidFill>
                <a:latin typeface="宋体"/>
                <a:cs typeface="宋体"/>
              </a:rPr>
              <a:t>。</a:t>
            </a:r>
            <a:endParaRPr sz="2405" dirty="0">
              <a:latin typeface="宋体"/>
              <a:cs typeface="宋体"/>
            </a:endParaRPr>
          </a:p>
          <a:p>
            <a:pPr marL="12724">
              <a:lnSpc>
                <a:spcPts val="2880"/>
              </a:lnSpc>
              <a:spcBef>
                <a:spcPts val="5"/>
              </a:spcBef>
            </a:pPr>
            <a:r>
              <a:rPr sz="2405" spc="686" dirty="0">
                <a:latin typeface="Wingdings"/>
                <a:cs typeface="Wingdings"/>
              </a:rPr>
              <a:t></a:t>
            </a:r>
            <a:r>
              <a:rPr sz="2405" b="1" dirty="0">
                <a:latin typeface="Arial"/>
                <a:cs typeface="Arial"/>
              </a:rPr>
              <a:t>200</a:t>
            </a:r>
            <a:r>
              <a:rPr sz="2405" b="1" spc="5" dirty="0">
                <a:latin typeface="Arial"/>
                <a:cs typeface="Arial"/>
              </a:rPr>
              <a:t>3</a:t>
            </a:r>
            <a:r>
              <a:rPr sz="2405" b="1" dirty="0">
                <a:latin typeface="宋体"/>
                <a:cs typeface="宋体"/>
              </a:rPr>
              <a:t>年以色列研制出可人机交互</a:t>
            </a:r>
            <a:r>
              <a:rPr sz="2405" b="1" dirty="0">
                <a:latin typeface="Arial"/>
                <a:cs typeface="Arial"/>
              </a:rPr>
              <a:t>DN</a:t>
            </a:r>
            <a:r>
              <a:rPr sz="2405" b="1" spc="5" dirty="0">
                <a:latin typeface="Arial"/>
                <a:cs typeface="Arial"/>
              </a:rPr>
              <a:t>A</a:t>
            </a:r>
            <a:r>
              <a:rPr sz="2405" b="1" dirty="0">
                <a:latin typeface="宋体"/>
                <a:cs typeface="宋体"/>
              </a:rPr>
              <a:t>计算机</a:t>
            </a:r>
            <a:endParaRPr sz="2405" dirty="0">
              <a:latin typeface="宋体"/>
              <a:cs typeface="宋体"/>
            </a:endParaRPr>
          </a:p>
          <a:p>
            <a:pPr marL="12724">
              <a:lnSpc>
                <a:spcPts val="2880"/>
              </a:lnSpc>
            </a:pPr>
            <a:r>
              <a:rPr sz="2405" spc="686" dirty="0">
                <a:solidFill>
                  <a:srgbClr val="FF0000"/>
                </a:solidFill>
                <a:latin typeface="Wingdings"/>
                <a:cs typeface="Wingdings"/>
              </a:rPr>
              <a:t></a:t>
            </a:r>
            <a:r>
              <a:rPr sz="2405" b="1" spc="-5" dirty="0">
                <a:solidFill>
                  <a:srgbClr val="FF0000"/>
                </a:solidFill>
                <a:latin typeface="Arial"/>
                <a:cs typeface="Arial"/>
              </a:rPr>
              <a:t>L.Adleman</a:t>
            </a:r>
            <a:r>
              <a:rPr sz="2405" b="1" spc="-10" dirty="0">
                <a:solidFill>
                  <a:srgbClr val="FF0000"/>
                </a:solidFill>
                <a:latin typeface="宋体"/>
                <a:cs typeface="宋体"/>
              </a:rPr>
              <a:t>用</a:t>
            </a:r>
            <a:r>
              <a:rPr sz="2405" b="1" dirty="0">
                <a:solidFill>
                  <a:srgbClr val="FF0000"/>
                </a:solidFill>
                <a:latin typeface="Arial"/>
                <a:cs typeface="Arial"/>
              </a:rPr>
              <a:t>DN</a:t>
            </a:r>
            <a:r>
              <a:rPr sz="2405" b="1" spc="5" dirty="0">
                <a:solidFill>
                  <a:srgbClr val="FF0000"/>
                </a:solidFill>
                <a:latin typeface="Arial"/>
                <a:cs typeface="Arial"/>
              </a:rPr>
              <a:t>A</a:t>
            </a:r>
            <a:r>
              <a:rPr sz="2405" b="1" dirty="0">
                <a:solidFill>
                  <a:srgbClr val="FF0000"/>
                </a:solidFill>
                <a:latin typeface="宋体"/>
                <a:cs typeface="宋体"/>
              </a:rPr>
              <a:t>计算机求解了一个</a:t>
            </a:r>
            <a:r>
              <a:rPr sz="2405" b="1" dirty="0">
                <a:solidFill>
                  <a:srgbClr val="FF0000"/>
                </a:solidFill>
                <a:latin typeface="Arial"/>
                <a:cs typeface="Arial"/>
              </a:rPr>
              <a:t>24</a:t>
            </a:r>
            <a:r>
              <a:rPr sz="2405" b="1" dirty="0">
                <a:solidFill>
                  <a:srgbClr val="FF0000"/>
                </a:solidFill>
                <a:latin typeface="宋体"/>
                <a:cs typeface="宋体"/>
              </a:rPr>
              <a:t>个未知数、</a:t>
            </a:r>
            <a:r>
              <a:rPr sz="2405" b="1" dirty="0">
                <a:solidFill>
                  <a:srgbClr val="FF0000"/>
                </a:solidFill>
                <a:latin typeface="Arial"/>
                <a:cs typeface="Arial"/>
              </a:rPr>
              <a:t>100</a:t>
            </a:r>
            <a:r>
              <a:rPr sz="2405" b="1" dirty="0">
                <a:solidFill>
                  <a:srgbClr val="FF0000"/>
                </a:solidFill>
                <a:latin typeface="宋体"/>
                <a:cs typeface="宋体"/>
              </a:rPr>
              <a:t>万种</a:t>
            </a:r>
            <a:endParaRPr sz="2405" dirty="0">
              <a:latin typeface="宋体"/>
              <a:cs typeface="宋体"/>
            </a:endParaRPr>
          </a:p>
          <a:p>
            <a:pPr marL="12724">
              <a:lnSpc>
                <a:spcPts val="2810"/>
              </a:lnSpc>
              <a:spcBef>
                <a:spcPts val="145"/>
              </a:spcBef>
            </a:pPr>
            <a:r>
              <a:rPr sz="2405" b="1" dirty="0">
                <a:solidFill>
                  <a:srgbClr val="FF0000"/>
                </a:solidFill>
                <a:latin typeface="宋体"/>
                <a:cs typeface="宋体"/>
              </a:rPr>
              <a:t>可能性的数学难题。</a:t>
            </a:r>
            <a:endParaRPr sz="2405" dirty="0">
              <a:latin typeface="宋体"/>
              <a:cs typeface="宋体"/>
            </a:endParaRPr>
          </a:p>
          <a:p>
            <a:pPr marL="12724" marR="134876">
              <a:lnSpc>
                <a:spcPts val="2875"/>
              </a:lnSpc>
              <a:spcBef>
                <a:spcPts val="25"/>
              </a:spcBef>
            </a:pPr>
            <a:r>
              <a:rPr sz="2405" spc="686" dirty="0">
                <a:latin typeface="Wingdings"/>
                <a:cs typeface="Wingdings"/>
              </a:rPr>
              <a:t></a:t>
            </a:r>
            <a:r>
              <a:rPr sz="2405" b="1" dirty="0">
                <a:latin typeface="Arial"/>
                <a:cs typeface="Arial"/>
              </a:rPr>
              <a:t>2012.2.</a:t>
            </a:r>
            <a:r>
              <a:rPr sz="2405" b="1" spc="5" dirty="0">
                <a:latin typeface="Arial"/>
                <a:cs typeface="Arial"/>
              </a:rPr>
              <a:t>8</a:t>
            </a:r>
            <a:r>
              <a:rPr sz="2405" b="1" dirty="0">
                <a:latin typeface="宋体"/>
                <a:cs typeface="宋体"/>
              </a:rPr>
              <a:t>美国加州斯克里普斯研究院和以色列理工学院开发 出一种生物计算机，可破译</a:t>
            </a:r>
            <a:r>
              <a:rPr sz="2405" b="1" dirty="0">
                <a:latin typeface="Arial"/>
                <a:cs typeface="Arial"/>
              </a:rPr>
              <a:t>DN</a:t>
            </a:r>
            <a:r>
              <a:rPr sz="2405" b="1" spc="5" dirty="0">
                <a:latin typeface="Arial"/>
                <a:cs typeface="Arial"/>
              </a:rPr>
              <a:t>A</a:t>
            </a:r>
            <a:r>
              <a:rPr sz="2405" b="1" dirty="0">
                <a:latin typeface="宋体"/>
                <a:cs typeface="宋体"/>
              </a:rPr>
              <a:t>芯片中的加密图像。</a:t>
            </a:r>
            <a:endParaRPr sz="24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53</a:t>
            </a:fld>
            <a:endParaRPr spc="-5" dirty="0"/>
          </a:p>
        </p:txBody>
      </p:sp>
      <p:sp>
        <p:nvSpPr>
          <p:cNvPr id="3" name="object 3"/>
          <p:cNvSpPr txBox="1">
            <a:spLocks noGrp="1"/>
          </p:cNvSpPr>
          <p:nvPr>
            <p:ph type="title"/>
          </p:nvPr>
        </p:nvSpPr>
        <p:spPr>
          <a:xfrm>
            <a:off x="920338" y="705997"/>
            <a:ext cx="7405113" cy="526760"/>
          </a:xfrm>
          <a:prstGeom prst="rect">
            <a:avLst/>
          </a:prstGeom>
        </p:spPr>
        <p:txBody>
          <a:bodyPr vert="horz" wrap="square" lIns="0" tIns="0" rIns="0" bIns="0" numCol="1" rtlCol="0" anchor="ctr" anchorCtr="0" compatLnSpc="1">
            <a:prstTxWarp prst="textNoShape">
              <a:avLst/>
            </a:prstTxWarp>
            <a:spAutoFit/>
          </a:bodyPr>
          <a:lstStyle/>
          <a:p>
            <a:pPr marL="12724">
              <a:lnSpc>
                <a:spcPts val="4113"/>
              </a:lnSpc>
            </a:pPr>
            <a:endParaRPr spc="-5" dirty="0"/>
          </a:p>
        </p:txBody>
      </p:sp>
    </p:spTree>
    <p:extLst>
      <p:ext uri="{BB962C8B-B14F-4D97-AF65-F5344CB8AC3E}">
        <p14:creationId xmlns:p14="http://schemas.microsoft.com/office/powerpoint/2010/main" val="3672037348"/>
      </p:ext>
    </p:extLst>
  </p:cSld>
  <p:clrMapOvr>
    <a:masterClrMapping/>
  </p:clrMapOvr>
  <p:transition>
    <p:pull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81808" y="6315857"/>
            <a:ext cx="204213" cy="216294"/>
          </a:xfrm>
          <a:prstGeom prst="rect">
            <a:avLst/>
          </a:prstGeom>
        </p:spPr>
        <p:txBody>
          <a:bodyPr vert="horz" wrap="square" lIns="0" tIns="0" rIns="0" bIns="0" rtlCol="0">
            <a:spAutoFit/>
          </a:bodyPr>
          <a:lstStyle/>
          <a:p>
            <a:pPr marL="12724"/>
            <a:r>
              <a:rPr sz="1403" spc="-5" dirty="0">
                <a:latin typeface="Times New Roman"/>
                <a:cs typeface="Times New Roman"/>
              </a:rPr>
              <a:t>12</a:t>
            </a:r>
            <a:endParaRPr sz="1403">
              <a:latin typeface="Times New Roman"/>
              <a:cs typeface="Times New Roman"/>
            </a:endParaRPr>
          </a:p>
        </p:txBody>
      </p:sp>
      <p:sp>
        <p:nvSpPr>
          <p:cNvPr id="3" name="object 3"/>
          <p:cNvSpPr/>
          <p:nvPr/>
        </p:nvSpPr>
        <p:spPr>
          <a:xfrm>
            <a:off x="4241" y="1"/>
            <a:ext cx="9135518" cy="885813"/>
          </a:xfrm>
          <a:prstGeom prst="rect">
            <a:avLst/>
          </a:prstGeom>
          <a:blipFill>
            <a:blip r:embed="rId2" cstate="print"/>
            <a:stretch>
              <a:fillRect/>
            </a:stretch>
          </a:blipFill>
        </p:spPr>
        <p:txBody>
          <a:bodyPr wrap="square" lIns="0" tIns="0" rIns="0" bIns="0" rtlCol="0"/>
          <a:lstStyle/>
          <a:p>
            <a:endParaRPr sz="1403"/>
          </a:p>
        </p:txBody>
      </p:sp>
      <p:sp>
        <p:nvSpPr>
          <p:cNvPr id="4" name="object 4"/>
          <p:cNvSpPr/>
          <p:nvPr/>
        </p:nvSpPr>
        <p:spPr>
          <a:xfrm>
            <a:off x="171059" y="6251849"/>
            <a:ext cx="648896" cy="604623"/>
          </a:xfrm>
          <a:prstGeom prst="rect">
            <a:avLst/>
          </a:prstGeom>
          <a:blipFill>
            <a:blip r:embed="rId3" cstate="print"/>
            <a:stretch>
              <a:fillRect/>
            </a:stretch>
          </a:blipFill>
        </p:spPr>
        <p:txBody>
          <a:bodyPr wrap="square" lIns="0" tIns="0" rIns="0" bIns="0" rtlCol="0"/>
          <a:lstStyle/>
          <a:p>
            <a:endParaRPr sz="1403"/>
          </a:p>
        </p:txBody>
      </p:sp>
      <p:sp>
        <p:nvSpPr>
          <p:cNvPr id="5" name="object 5"/>
          <p:cNvSpPr/>
          <p:nvPr/>
        </p:nvSpPr>
        <p:spPr>
          <a:xfrm>
            <a:off x="1038292" y="6309105"/>
            <a:ext cx="1587136" cy="548894"/>
          </a:xfrm>
          <a:prstGeom prst="rect">
            <a:avLst/>
          </a:prstGeom>
          <a:blipFill>
            <a:blip r:embed="rId4" cstate="print"/>
            <a:stretch>
              <a:fillRect/>
            </a:stretch>
          </a:blipFill>
        </p:spPr>
        <p:txBody>
          <a:bodyPr wrap="square" lIns="0" tIns="0" rIns="0" bIns="0" rtlCol="0"/>
          <a:lstStyle/>
          <a:p>
            <a:endParaRPr sz="1403"/>
          </a:p>
        </p:txBody>
      </p:sp>
      <p:sp>
        <p:nvSpPr>
          <p:cNvPr id="6" name="object 6"/>
          <p:cNvSpPr txBox="1">
            <a:spLocks noGrp="1"/>
          </p:cNvSpPr>
          <p:nvPr>
            <p:ph type="title"/>
          </p:nvPr>
        </p:nvSpPr>
        <p:spPr>
          <a:xfrm>
            <a:off x="920338" y="757781"/>
            <a:ext cx="7405113" cy="423193"/>
          </a:xfrm>
          <a:prstGeom prst="rect">
            <a:avLst/>
          </a:prstGeom>
        </p:spPr>
        <p:txBody>
          <a:bodyPr vert="horz" wrap="square" lIns="0" tIns="0" rIns="0" bIns="0" numCol="1" rtlCol="0" anchor="ctr" anchorCtr="0" compatLnSpc="1">
            <a:prstTxWarp prst="textNoShape">
              <a:avLst/>
            </a:prstTxWarp>
            <a:spAutoFit/>
          </a:bodyPr>
          <a:lstStyle/>
          <a:p>
            <a:pPr marR="41990">
              <a:lnSpc>
                <a:spcPts val="3301"/>
              </a:lnSpc>
              <a:spcBef>
                <a:spcPts val="366"/>
              </a:spcBef>
            </a:pPr>
            <a:r>
              <a:rPr sz="2805" dirty="0" err="1" smtClean="0">
                <a:solidFill>
                  <a:srgbClr val="000000"/>
                </a:solidFill>
                <a:latin typeface="宋体"/>
                <a:cs typeface="宋体"/>
              </a:rPr>
              <a:t>美国的量子计算机技术</a:t>
            </a:r>
            <a:endParaRPr sz="2805" dirty="0">
              <a:latin typeface="宋体"/>
              <a:cs typeface="宋体"/>
            </a:endParaRPr>
          </a:p>
        </p:txBody>
      </p:sp>
      <p:sp>
        <p:nvSpPr>
          <p:cNvPr id="7" name="object 7"/>
          <p:cNvSpPr/>
          <p:nvPr/>
        </p:nvSpPr>
        <p:spPr>
          <a:xfrm>
            <a:off x="748958" y="4150934"/>
            <a:ext cx="3607129" cy="2162750"/>
          </a:xfrm>
          <a:prstGeom prst="rect">
            <a:avLst/>
          </a:prstGeom>
          <a:blipFill>
            <a:blip r:embed="rId5" cstate="print"/>
            <a:stretch>
              <a:fillRect/>
            </a:stretch>
          </a:blipFill>
        </p:spPr>
        <p:txBody>
          <a:bodyPr wrap="square" lIns="0" tIns="0" rIns="0" bIns="0" rtlCol="0"/>
          <a:lstStyle/>
          <a:p>
            <a:endParaRPr sz="1403"/>
          </a:p>
        </p:txBody>
      </p:sp>
      <p:sp>
        <p:nvSpPr>
          <p:cNvPr id="8" name="object 8"/>
          <p:cNvSpPr/>
          <p:nvPr/>
        </p:nvSpPr>
        <p:spPr>
          <a:xfrm>
            <a:off x="4643895" y="4152462"/>
            <a:ext cx="3752177" cy="2061216"/>
          </a:xfrm>
          <a:prstGeom prst="rect">
            <a:avLst/>
          </a:prstGeom>
          <a:blipFill>
            <a:blip r:embed="rId6" cstate="print"/>
            <a:stretch>
              <a:fillRect/>
            </a:stretch>
          </a:blipFill>
        </p:spPr>
        <p:txBody>
          <a:bodyPr wrap="square" lIns="0" tIns="0" rIns="0" bIns="0" rtlCol="0"/>
          <a:lstStyle/>
          <a:p>
            <a:endParaRPr sz="1403"/>
          </a:p>
        </p:txBody>
      </p:sp>
      <p:sp>
        <p:nvSpPr>
          <p:cNvPr id="9" name="object 9"/>
          <p:cNvSpPr/>
          <p:nvPr/>
        </p:nvSpPr>
        <p:spPr>
          <a:xfrm>
            <a:off x="3346092" y="1889704"/>
            <a:ext cx="2381086" cy="1971897"/>
          </a:xfrm>
          <a:prstGeom prst="rect">
            <a:avLst/>
          </a:prstGeom>
          <a:blipFill>
            <a:blip r:embed="rId7" cstate="print"/>
            <a:stretch>
              <a:fillRect/>
            </a:stretch>
          </a:blipFill>
        </p:spPr>
        <p:txBody>
          <a:bodyPr wrap="square" lIns="0" tIns="0" rIns="0" bIns="0" rtlCol="0"/>
          <a:lstStyle/>
          <a:p>
            <a:endParaRPr sz="1403"/>
          </a:p>
        </p:txBody>
      </p:sp>
      <p:sp>
        <p:nvSpPr>
          <p:cNvPr id="10" name="object 10"/>
          <p:cNvSpPr txBox="1"/>
          <p:nvPr/>
        </p:nvSpPr>
        <p:spPr>
          <a:xfrm>
            <a:off x="2736378" y="6156819"/>
            <a:ext cx="3673292" cy="277963"/>
          </a:xfrm>
          <a:prstGeom prst="rect">
            <a:avLst/>
          </a:prstGeom>
        </p:spPr>
        <p:txBody>
          <a:bodyPr vert="horz" wrap="square" lIns="0" tIns="0" rIns="0" bIns="0" rtlCol="0">
            <a:spAutoFit/>
          </a:bodyPr>
          <a:lstStyle/>
          <a:p>
            <a:pPr marL="12724"/>
            <a:r>
              <a:rPr sz="1803" b="1" dirty="0">
                <a:latin typeface="Arial"/>
                <a:cs typeface="Arial"/>
              </a:rPr>
              <a:t>IBM</a:t>
            </a:r>
            <a:r>
              <a:rPr sz="1803" b="1" dirty="0">
                <a:latin typeface="宋体"/>
                <a:cs typeface="宋体"/>
              </a:rPr>
              <a:t>提升量子计算机规模的关键技术</a:t>
            </a:r>
            <a:endParaRPr sz="1803">
              <a:latin typeface="宋体"/>
              <a:cs typeface="宋体"/>
            </a:endParaRPr>
          </a:p>
        </p:txBody>
      </p:sp>
      <p:sp>
        <p:nvSpPr>
          <p:cNvPr id="11" name="object 11"/>
          <p:cNvSpPr txBox="1"/>
          <p:nvPr/>
        </p:nvSpPr>
        <p:spPr>
          <a:xfrm>
            <a:off x="3360011" y="3842073"/>
            <a:ext cx="2288333" cy="277963"/>
          </a:xfrm>
          <a:prstGeom prst="rect">
            <a:avLst/>
          </a:prstGeom>
        </p:spPr>
        <p:txBody>
          <a:bodyPr vert="horz" wrap="square" lIns="0" tIns="0" rIns="0" bIns="0" rtlCol="0">
            <a:spAutoFit/>
          </a:bodyPr>
          <a:lstStyle/>
          <a:p>
            <a:pPr marL="12724"/>
            <a:r>
              <a:rPr sz="1803" b="1" dirty="0">
                <a:latin typeface="Arial"/>
                <a:cs typeface="Arial"/>
              </a:rPr>
              <a:t>UCS</a:t>
            </a:r>
            <a:r>
              <a:rPr sz="1803" b="1" spc="-5" dirty="0">
                <a:latin typeface="Arial"/>
                <a:cs typeface="Arial"/>
              </a:rPr>
              <a:t>B</a:t>
            </a:r>
            <a:r>
              <a:rPr sz="1803" b="1" dirty="0">
                <a:latin typeface="宋体"/>
                <a:cs typeface="宋体"/>
              </a:rPr>
              <a:t>的量子硬件平台</a:t>
            </a:r>
            <a:endParaRPr sz="1803">
              <a:latin typeface="宋体"/>
              <a:cs typeface="宋体"/>
            </a:endParaRPr>
          </a:p>
        </p:txBody>
      </p:sp>
    </p:spTree>
    <p:extLst>
      <p:ext uri="{BB962C8B-B14F-4D97-AF65-F5344CB8AC3E}">
        <p14:creationId xmlns:p14="http://schemas.microsoft.com/office/powerpoint/2010/main" val="1251115940"/>
      </p:ext>
    </p:extLst>
  </p:cSld>
  <p:clrMapOvr>
    <a:masterClrMapping/>
  </p:clrMapOvr>
  <p:transition>
    <p:pull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62290" y="1832193"/>
            <a:ext cx="8244868" cy="2612475"/>
          </a:xfrm>
          <a:prstGeom prst="rect">
            <a:avLst/>
          </a:prstGeom>
        </p:spPr>
        <p:txBody>
          <a:bodyPr vert="horz" wrap="square" lIns="0" tIns="84739" rIns="0" bIns="0" numCol="1" rtlCol="0" anchor="t" anchorCtr="0" compatLnSpc="1">
            <a:prstTxWarp prst="textNoShape">
              <a:avLst/>
            </a:prstTxWarp>
            <a:spAutoFit/>
          </a:bodyPr>
          <a:lstStyle/>
          <a:p>
            <a:pPr marL="162869"/>
            <a:r>
              <a:rPr spc="-5" dirty="0" err="1" smtClean="0"/>
              <a:t>反华势力的干扰</a:t>
            </a:r>
            <a:endParaRPr spc="-5" dirty="0"/>
          </a:p>
          <a:p>
            <a:pPr marL="61711">
              <a:spcBef>
                <a:spcPts val="596"/>
              </a:spcBef>
            </a:pPr>
            <a:r>
              <a:rPr sz="2405" b="0" spc="691" dirty="0">
                <a:solidFill>
                  <a:srgbClr val="FF0000"/>
                </a:solidFill>
                <a:latin typeface="Wingdings"/>
                <a:cs typeface="Wingdings"/>
              </a:rPr>
              <a:t></a:t>
            </a:r>
            <a:r>
              <a:rPr sz="2405" b="0" spc="691" dirty="0">
                <a:solidFill>
                  <a:srgbClr val="FF0000"/>
                </a:solidFill>
                <a:latin typeface="Times New Roman"/>
                <a:cs typeface="Times New Roman"/>
              </a:rPr>
              <a:t> </a:t>
            </a:r>
            <a:r>
              <a:rPr sz="2405" b="0" spc="-296" dirty="0">
                <a:solidFill>
                  <a:srgbClr val="FF0000"/>
                </a:solidFill>
                <a:latin typeface="Times New Roman"/>
                <a:cs typeface="Times New Roman"/>
              </a:rPr>
              <a:t> </a:t>
            </a:r>
            <a:r>
              <a:rPr sz="2405" dirty="0">
                <a:solidFill>
                  <a:srgbClr val="FF0000"/>
                </a:solidFill>
                <a:latin typeface="Times New Roman"/>
                <a:cs typeface="Times New Roman"/>
              </a:rPr>
              <a:t>2002</a:t>
            </a:r>
            <a:r>
              <a:rPr sz="2405" dirty="0">
                <a:solidFill>
                  <a:srgbClr val="FF0000"/>
                </a:solidFill>
              </a:rPr>
              <a:t>年在江泽民主席</a:t>
            </a:r>
            <a:r>
              <a:rPr sz="2405" spc="-5" dirty="0">
                <a:solidFill>
                  <a:srgbClr val="FF0000"/>
                </a:solidFill>
              </a:rPr>
              <a:t>的</a:t>
            </a:r>
            <a:r>
              <a:rPr sz="2405" dirty="0">
                <a:solidFill>
                  <a:srgbClr val="FF0000"/>
                </a:solidFill>
                <a:latin typeface="Times New Roman"/>
                <a:cs typeface="Times New Roman"/>
              </a:rPr>
              <a:t>76</a:t>
            </a:r>
            <a:r>
              <a:rPr sz="2405" spc="-5" dirty="0">
                <a:solidFill>
                  <a:srgbClr val="FF0000"/>
                </a:solidFill>
                <a:latin typeface="Times New Roman"/>
                <a:cs typeface="Times New Roman"/>
              </a:rPr>
              <a:t>7</a:t>
            </a:r>
            <a:r>
              <a:rPr sz="2405" dirty="0">
                <a:solidFill>
                  <a:srgbClr val="FF0000"/>
                </a:solidFill>
              </a:rPr>
              <a:t>专机上查</a:t>
            </a:r>
            <a:r>
              <a:rPr sz="2405" spc="-10" dirty="0">
                <a:solidFill>
                  <a:srgbClr val="FF0000"/>
                </a:solidFill>
              </a:rPr>
              <a:t>出</a:t>
            </a:r>
            <a:r>
              <a:rPr sz="2405" spc="5" dirty="0">
                <a:solidFill>
                  <a:srgbClr val="FF0000"/>
                </a:solidFill>
                <a:latin typeface="Times New Roman"/>
                <a:cs typeface="Times New Roman"/>
              </a:rPr>
              <a:t>2</a:t>
            </a:r>
            <a:r>
              <a:rPr sz="2405" spc="-5" dirty="0">
                <a:solidFill>
                  <a:srgbClr val="FF0000"/>
                </a:solidFill>
                <a:latin typeface="Times New Roman"/>
                <a:cs typeface="Times New Roman"/>
              </a:rPr>
              <a:t>7</a:t>
            </a:r>
            <a:r>
              <a:rPr sz="2405" dirty="0">
                <a:solidFill>
                  <a:srgbClr val="FF0000"/>
                </a:solidFill>
              </a:rPr>
              <a:t>个窃听器。</a:t>
            </a:r>
            <a:endParaRPr sz="2405" dirty="0">
              <a:latin typeface="Times New Roman"/>
              <a:cs typeface="Times New Roman"/>
            </a:endParaRPr>
          </a:p>
          <a:p>
            <a:pPr marL="405264" marR="7634" indent="-344188">
              <a:lnSpc>
                <a:spcPct val="105400"/>
              </a:lnSpc>
              <a:spcBef>
                <a:spcPts val="415"/>
              </a:spcBef>
            </a:pPr>
            <a:r>
              <a:rPr sz="2405" b="0" spc="691" dirty="0" smtClean="0">
                <a:latin typeface="Wingdings"/>
                <a:cs typeface="Wingdings"/>
              </a:rPr>
              <a:t></a:t>
            </a:r>
            <a:r>
              <a:rPr lang="en-US" sz="2405" b="0" spc="691" dirty="0">
                <a:latin typeface="Times New Roman"/>
                <a:cs typeface="Times New Roman"/>
              </a:rPr>
              <a:t> </a:t>
            </a:r>
            <a:r>
              <a:rPr sz="2405" dirty="0" smtClean="0">
                <a:latin typeface="Times New Roman"/>
                <a:cs typeface="Times New Roman"/>
              </a:rPr>
              <a:t>2002</a:t>
            </a:r>
            <a:r>
              <a:rPr sz="2405" dirty="0"/>
              <a:t>年</a:t>
            </a:r>
            <a:r>
              <a:rPr sz="2405" spc="-5" dirty="0"/>
              <a:t>和</a:t>
            </a:r>
            <a:r>
              <a:rPr sz="2405" dirty="0">
                <a:latin typeface="Times New Roman"/>
                <a:cs typeface="Times New Roman"/>
              </a:rPr>
              <a:t>2003</a:t>
            </a:r>
            <a:r>
              <a:rPr sz="2405" dirty="0"/>
              <a:t>年法轮功分子三次攻击鑫诺卫星，把信息对抗 引入到空间领域。</a:t>
            </a:r>
            <a:endParaRPr sz="2405" dirty="0">
              <a:latin typeface="Times New Roman"/>
              <a:cs typeface="Times New Roman"/>
            </a:endParaRPr>
          </a:p>
          <a:p>
            <a:pPr marL="405264" marR="5090" indent="-343552">
              <a:lnSpc>
                <a:spcPct val="105400"/>
              </a:lnSpc>
              <a:spcBef>
                <a:spcPts val="250"/>
              </a:spcBef>
            </a:pPr>
            <a:r>
              <a:rPr sz="2405" b="0" spc="691" dirty="0">
                <a:latin typeface="Wingdings"/>
                <a:cs typeface="Wingdings"/>
              </a:rPr>
              <a:t></a:t>
            </a:r>
            <a:r>
              <a:rPr sz="2405" b="0" spc="691" dirty="0">
                <a:latin typeface="Times New Roman"/>
                <a:cs typeface="Times New Roman"/>
              </a:rPr>
              <a:t> </a:t>
            </a:r>
            <a:r>
              <a:rPr sz="2405" b="0" spc="-296" dirty="0">
                <a:latin typeface="Times New Roman"/>
                <a:cs typeface="Times New Roman"/>
              </a:rPr>
              <a:t> </a:t>
            </a:r>
            <a:r>
              <a:rPr sz="2405" dirty="0">
                <a:latin typeface="Times New Roman"/>
                <a:cs typeface="Times New Roman"/>
              </a:rPr>
              <a:t>2013</a:t>
            </a:r>
            <a:r>
              <a:rPr sz="2405" dirty="0"/>
              <a:t>美国棱镜计划曝光，美国中情局对中国等许多国家进行 通信、邮件进行信息监控。</a:t>
            </a:r>
            <a:endParaRPr sz="2405" dirty="0">
              <a:latin typeface="Times New Roman"/>
              <a:cs typeface="Times New Roman"/>
            </a:endParaRPr>
          </a:p>
        </p:txBody>
      </p:sp>
      <p:sp>
        <p:nvSpPr>
          <p:cNvPr id="3" name="object 3"/>
          <p:cNvSpPr txBox="1">
            <a:spLocks noGrp="1"/>
          </p:cNvSpPr>
          <p:nvPr>
            <p:ph type="title"/>
          </p:nvPr>
        </p:nvSpPr>
        <p:spPr>
          <a:xfrm>
            <a:off x="920338" y="705997"/>
            <a:ext cx="7405113" cy="526760"/>
          </a:xfrm>
          <a:prstGeom prst="rect">
            <a:avLst/>
          </a:prstGeom>
        </p:spPr>
        <p:txBody>
          <a:bodyPr vert="horz" wrap="square" lIns="0" tIns="0" rIns="0" bIns="0" numCol="1" rtlCol="0" anchor="ctr" anchorCtr="0" compatLnSpc="1">
            <a:prstTxWarp prst="textNoShape">
              <a:avLst/>
            </a:prstTxWarp>
            <a:spAutoFit/>
          </a:bodyPr>
          <a:lstStyle/>
          <a:p>
            <a:pPr marL="701736">
              <a:lnSpc>
                <a:spcPts val="4113"/>
              </a:lnSpc>
            </a:pPr>
            <a:r>
              <a:rPr spc="-5" dirty="0" err="1" smtClean="0"/>
              <a:t>信息安全形势严峻</a:t>
            </a:r>
            <a:endParaRPr spc="-5" dirty="0"/>
          </a:p>
        </p:txBody>
      </p:sp>
      <p:sp>
        <p:nvSpPr>
          <p:cNvPr id="4" name="object 4"/>
          <p:cNvSpPr/>
          <p:nvPr/>
        </p:nvSpPr>
        <p:spPr>
          <a:xfrm>
            <a:off x="5253105" y="4150934"/>
            <a:ext cx="2958227" cy="2228405"/>
          </a:xfrm>
          <a:prstGeom prst="rect">
            <a:avLst/>
          </a:prstGeom>
          <a:blipFill>
            <a:blip r:embed="rId2" cstate="print"/>
            <a:stretch>
              <a:fillRect/>
            </a:stretch>
          </a:blipFill>
        </p:spPr>
        <p:txBody>
          <a:bodyPr wrap="square" lIns="0" tIns="0" rIns="0" bIns="0" rtlCol="0"/>
          <a:lstStyle/>
          <a:p>
            <a:endParaRPr sz="1403"/>
          </a:p>
        </p:txBody>
      </p:sp>
      <p:sp>
        <p:nvSpPr>
          <p:cNvPr id="5" name="object 5"/>
          <p:cNvSpPr/>
          <p:nvPr/>
        </p:nvSpPr>
        <p:spPr>
          <a:xfrm>
            <a:off x="1397865" y="4158569"/>
            <a:ext cx="3710191" cy="2220006"/>
          </a:xfrm>
          <a:prstGeom prst="rect">
            <a:avLst/>
          </a:prstGeom>
          <a:blipFill>
            <a:blip r:embed="rId3" cstate="print"/>
            <a:stretch>
              <a:fillRect/>
            </a:stretch>
          </a:blipFill>
        </p:spPr>
        <p:txBody>
          <a:bodyPr wrap="square" lIns="0" tIns="0" rIns="0" bIns="0" rtlCol="0"/>
          <a:lstStyle/>
          <a:p>
            <a:endParaRPr sz="1403"/>
          </a:p>
        </p:txBody>
      </p:sp>
      <p:sp>
        <p:nvSpPr>
          <p:cNvPr id="6" name="object 6"/>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55</a:t>
            </a:fld>
            <a:endParaRPr spc="-5" dirty="0"/>
          </a:p>
        </p:txBody>
      </p:sp>
    </p:spTree>
    <p:extLst>
      <p:ext uri="{BB962C8B-B14F-4D97-AF65-F5344CB8AC3E}">
        <p14:creationId xmlns:p14="http://schemas.microsoft.com/office/powerpoint/2010/main" val="820432836"/>
      </p:ext>
    </p:extLst>
  </p:cSld>
  <p:clrMapOvr>
    <a:masterClrMapping/>
  </p:clrMapOvr>
  <p:transition>
    <p:pull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7900" y="1498148"/>
            <a:ext cx="8193974" cy="4481383"/>
          </a:xfrm>
          <a:prstGeom prst="rect">
            <a:avLst/>
          </a:prstGeom>
        </p:spPr>
        <p:txBody>
          <a:bodyPr vert="horz" wrap="square" lIns="0" tIns="0" rIns="0" bIns="0" rtlCol="0">
            <a:spAutoFit/>
          </a:bodyPr>
          <a:lstStyle/>
          <a:p>
            <a:pPr marL="14632"/>
            <a:r>
              <a:rPr sz="3206" b="1" spc="-5" dirty="0" err="1" smtClean="0">
                <a:latin typeface="宋体"/>
                <a:cs typeface="宋体"/>
              </a:rPr>
              <a:t>黑客入侵</a:t>
            </a:r>
            <a:endParaRPr sz="3206" dirty="0">
              <a:latin typeface="宋体"/>
              <a:cs typeface="宋体"/>
            </a:endParaRPr>
          </a:p>
          <a:p>
            <a:pPr marL="14632">
              <a:spcBef>
                <a:spcPts val="180"/>
              </a:spcBef>
            </a:pPr>
            <a:r>
              <a:rPr sz="2405" spc="686" dirty="0">
                <a:solidFill>
                  <a:srgbClr val="FF0000"/>
                </a:solidFill>
                <a:latin typeface="Wingdings"/>
                <a:cs typeface="Wingdings"/>
              </a:rPr>
              <a:t></a:t>
            </a:r>
            <a:r>
              <a:rPr sz="2405" b="1" dirty="0">
                <a:solidFill>
                  <a:srgbClr val="FF0000"/>
                </a:solidFill>
                <a:latin typeface="宋体"/>
                <a:cs typeface="宋体"/>
              </a:rPr>
              <a:t>黑客入侵已经成为一种经常性、多发性的信息安全事件</a:t>
            </a:r>
            <a:endParaRPr sz="2405" dirty="0">
              <a:latin typeface="宋体"/>
              <a:cs typeface="宋体"/>
            </a:endParaRPr>
          </a:p>
          <a:p>
            <a:pPr marL="13997" marR="171140">
              <a:lnSpc>
                <a:spcPct val="99500"/>
              </a:lnSpc>
              <a:spcBef>
                <a:spcPts val="1538"/>
              </a:spcBef>
            </a:pPr>
            <a:r>
              <a:rPr sz="2405" spc="686" dirty="0">
                <a:latin typeface="Wingdings"/>
                <a:cs typeface="Wingdings"/>
              </a:rPr>
              <a:t></a:t>
            </a:r>
            <a:r>
              <a:rPr sz="2405" b="1" dirty="0">
                <a:latin typeface="Arial"/>
                <a:cs typeface="Arial"/>
              </a:rPr>
              <a:t>200</a:t>
            </a:r>
            <a:r>
              <a:rPr sz="2405" b="1" spc="5" dirty="0">
                <a:latin typeface="Arial"/>
                <a:cs typeface="Arial"/>
              </a:rPr>
              <a:t>0</a:t>
            </a:r>
            <a:r>
              <a:rPr sz="2405" b="1" dirty="0">
                <a:latin typeface="宋体"/>
                <a:cs typeface="宋体"/>
              </a:rPr>
              <a:t>年</a:t>
            </a:r>
            <a:r>
              <a:rPr sz="2405" b="1" dirty="0">
                <a:latin typeface="Arial"/>
                <a:cs typeface="Arial"/>
              </a:rPr>
              <a:t>2</a:t>
            </a:r>
            <a:r>
              <a:rPr sz="2405" b="1" dirty="0">
                <a:latin typeface="宋体"/>
                <a:cs typeface="宋体"/>
              </a:rPr>
              <a:t>月</a:t>
            </a:r>
            <a:r>
              <a:rPr sz="2405" b="1" dirty="0">
                <a:latin typeface="Arial"/>
                <a:cs typeface="Arial"/>
              </a:rPr>
              <a:t>7</a:t>
            </a:r>
            <a:r>
              <a:rPr sz="2405" b="1" dirty="0">
                <a:latin typeface="宋体"/>
                <a:cs typeface="宋体"/>
              </a:rPr>
              <a:t>日起的一周内，黑客对美国的雅互等著名网站 发动攻击，致使这些网战瘫痪，造成直接经济损</a:t>
            </a:r>
            <a:r>
              <a:rPr sz="2405" b="1" spc="-10" dirty="0">
                <a:latin typeface="宋体"/>
                <a:cs typeface="宋体"/>
              </a:rPr>
              <a:t>失</a:t>
            </a:r>
            <a:r>
              <a:rPr sz="2405" b="1" spc="5" dirty="0">
                <a:latin typeface="Times New Roman"/>
                <a:cs typeface="Times New Roman"/>
              </a:rPr>
              <a:t>1</a:t>
            </a:r>
            <a:r>
              <a:rPr sz="2405" b="1" spc="-5" dirty="0">
                <a:latin typeface="Times New Roman"/>
                <a:cs typeface="Times New Roman"/>
              </a:rPr>
              <a:t>2</a:t>
            </a:r>
            <a:r>
              <a:rPr sz="2405" b="1" dirty="0">
                <a:latin typeface="宋体"/>
                <a:cs typeface="宋体"/>
              </a:rPr>
              <a:t>亿美 元。我国</a:t>
            </a:r>
            <a:r>
              <a:rPr sz="2405" b="1" spc="-10" dirty="0">
                <a:latin typeface="宋体"/>
                <a:cs typeface="宋体"/>
              </a:rPr>
              <a:t>的</a:t>
            </a:r>
            <a:r>
              <a:rPr sz="2405" b="1" dirty="0">
                <a:latin typeface="Times New Roman"/>
                <a:cs typeface="Times New Roman"/>
              </a:rPr>
              <a:t>163</a:t>
            </a:r>
            <a:r>
              <a:rPr sz="2405" b="1" dirty="0">
                <a:latin typeface="宋体"/>
                <a:cs typeface="宋体"/>
              </a:rPr>
              <a:t>网战也陷入困境。</a:t>
            </a:r>
            <a:endParaRPr sz="2405" dirty="0">
              <a:latin typeface="宋体"/>
              <a:cs typeface="宋体"/>
            </a:endParaRPr>
          </a:p>
          <a:p>
            <a:pPr marL="12724" marR="20995" indent="636">
              <a:lnSpc>
                <a:spcPct val="102699"/>
              </a:lnSpc>
              <a:spcBef>
                <a:spcPts val="1593"/>
              </a:spcBef>
              <a:tabLst>
                <a:tab pos="5557264" algn="l"/>
              </a:tabLst>
            </a:pPr>
            <a:r>
              <a:rPr sz="2405" spc="686" dirty="0">
                <a:latin typeface="Wingdings"/>
                <a:cs typeface="Wingdings"/>
              </a:rPr>
              <a:t></a:t>
            </a:r>
            <a:r>
              <a:rPr sz="2405" b="1" dirty="0">
                <a:latin typeface="Arial"/>
                <a:cs typeface="Arial"/>
              </a:rPr>
              <a:t>200</a:t>
            </a:r>
            <a:r>
              <a:rPr sz="2405" b="1" spc="5" dirty="0">
                <a:latin typeface="Arial"/>
                <a:cs typeface="Arial"/>
              </a:rPr>
              <a:t>1</a:t>
            </a:r>
            <a:r>
              <a:rPr sz="2405" b="1" dirty="0">
                <a:latin typeface="宋体"/>
                <a:cs typeface="宋体"/>
              </a:rPr>
              <a:t>年</a:t>
            </a:r>
            <a:r>
              <a:rPr sz="2405" b="1" dirty="0">
                <a:latin typeface="Arial"/>
                <a:cs typeface="Arial"/>
              </a:rPr>
              <a:t>5</a:t>
            </a:r>
            <a:r>
              <a:rPr sz="2405" b="1" dirty="0">
                <a:latin typeface="宋体"/>
                <a:cs typeface="宋体"/>
              </a:rPr>
              <a:t>月</a:t>
            </a:r>
            <a:r>
              <a:rPr sz="2405" b="1" dirty="0">
                <a:latin typeface="Arial"/>
                <a:cs typeface="Arial"/>
              </a:rPr>
              <a:t>1</a:t>
            </a:r>
            <a:r>
              <a:rPr sz="2405" b="1" dirty="0">
                <a:latin typeface="宋体"/>
                <a:cs typeface="宋体"/>
              </a:rPr>
              <a:t>日前后，发生了一场网</a:t>
            </a:r>
            <a:r>
              <a:rPr sz="2405" b="1" spc="-10" dirty="0">
                <a:latin typeface="宋体"/>
                <a:cs typeface="宋体"/>
              </a:rPr>
              <a:t>上</a:t>
            </a:r>
            <a:r>
              <a:rPr sz="2405" b="1" dirty="0">
                <a:solidFill>
                  <a:srgbClr val="FF0000"/>
                </a:solidFill>
                <a:latin typeface="Times New Roman"/>
                <a:cs typeface="Times New Roman"/>
              </a:rPr>
              <a:t>“	</a:t>
            </a:r>
            <a:r>
              <a:rPr sz="2405" b="1" dirty="0">
                <a:solidFill>
                  <a:srgbClr val="FF0000"/>
                </a:solidFill>
                <a:latin typeface="宋体"/>
                <a:cs typeface="宋体"/>
              </a:rPr>
              <a:t>中美黑客大</a:t>
            </a:r>
            <a:r>
              <a:rPr sz="2405" b="1" spc="-10" dirty="0">
                <a:solidFill>
                  <a:srgbClr val="FF0000"/>
                </a:solidFill>
                <a:latin typeface="宋体"/>
                <a:cs typeface="宋体"/>
              </a:rPr>
              <a:t>战</a:t>
            </a:r>
            <a:r>
              <a:rPr sz="2405" b="1" dirty="0">
                <a:solidFill>
                  <a:srgbClr val="FF0000"/>
                </a:solidFill>
                <a:latin typeface="Times New Roman"/>
                <a:cs typeface="Times New Roman"/>
              </a:rPr>
              <a:t>”</a:t>
            </a:r>
            <a:r>
              <a:rPr sz="2405" b="1" dirty="0">
                <a:latin typeface="宋体"/>
                <a:cs typeface="宋体"/>
              </a:rPr>
              <a:t>，双 方互相攻击对方的网站，双方都有很大损失。这场网上大 战，给我们留下深刻的思考。</a:t>
            </a:r>
            <a:endParaRPr sz="2405" dirty="0">
              <a:latin typeface="宋体"/>
              <a:cs typeface="宋体"/>
            </a:endParaRPr>
          </a:p>
          <a:p>
            <a:pPr marL="12724" marR="5090">
              <a:spcBef>
                <a:spcPts val="1523"/>
              </a:spcBef>
            </a:pPr>
            <a:r>
              <a:rPr sz="2405" spc="686" dirty="0">
                <a:latin typeface="Wingdings"/>
                <a:cs typeface="Wingdings"/>
              </a:rPr>
              <a:t></a:t>
            </a:r>
            <a:r>
              <a:rPr sz="2405" b="1" dirty="0">
                <a:latin typeface="Arial"/>
                <a:cs typeface="Arial"/>
              </a:rPr>
              <a:t>200</a:t>
            </a:r>
            <a:r>
              <a:rPr sz="2405" b="1" spc="5" dirty="0">
                <a:latin typeface="Arial"/>
                <a:cs typeface="Arial"/>
              </a:rPr>
              <a:t>3</a:t>
            </a:r>
            <a:r>
              <a:rPr sz="2405" b="1" dirty="0">
                <a:latin typeface="宋体"/>
                <a:cs typeface="宋体"/>
              </a:rPr>
              <a:t>年</a:t>
            </a:r>
            <a:r>
              <a:rPr sz="2405" b="1" dirty="0">
                <a:latin typeface="Arial"/>
                <a:cs typeface="Arial"/>
              </a:rPr>
              <a:t>1</a:t>
            </a:r>
            <a:r>
              <a:rPr sz="2405" b="1" dirty="0">
                <a:latin typeface="宋体"/>
                <a:cs typeface="宋体"/>
              </a:rPr>
              <a:t>月</a:t>
            </a:r>
            <a:r>
              <a:rPr sz="2405" b="1" dirty="0">
                <a:latin typeface="Arial"/>
                <a:cs typeface="Arial"/>
              </a:rPr>
              <a:t>25</a:t>
            </a:r>
            <a:r>
              <a:rPr sz="2405" b="1" dirty="0">
                <a:latin typeface="宋体"/>
                <a:cs typeface="宋体"/>
              </a:rPr>
              <a:t>日</a:t>
            </a:r>
            <a:r>
              <a:rPr sz="2405" b="1" dirty="0">
                <a:latin typeface="Arial"/>
                <a:cs typeface="Arial"/>
              </a:rPr>
              <a:t>13</a:t>
            </a:r>
            <a:r>
              <a:rPr sz="2405" b="1" dirty="0">
                <a:latin typeface="宋体"/>
                <a:cs typeface="宋体"/>
              </a:rPr>
              <a:t>时</a:t>
            </a:r>
            <a:r>
              <a:rPr sz="2405" b="1" dirty="0">
                <a:latin typeface="Arial"/>
                <a:cs typeface="Arial"/>
              </a:rPr>
              <a:t>30</a:t>
            </a:r>
            <a:r>
              <a:rPr sz="2405" b="1" dirty="0">
                <a:latin typeface="宋体"/>
                <a:cs typeface="宋体"/>
              </a:rPr>
              <a:t>分到</a:t>
            </a:r>
            <a:r>
              <a:rPr sz="2405" b="1" dirty="0">
                <a:latin typeface="Arial"/>
                <a:cs typeface="Arial"/>
              </a:rPr>
              <a:t>19</a:t>
            </a:r>
            <a:r>
              <a:rPr sz="2405" b="1" dirty="0">
                <a:latin typeface="宋体"/>
                <a:cs typeface="宋体"/>
              </a:rPr>
              <a:t>时</a:t>
            </a:r>
            <a:r>
              <a:rPr sz="2405" b="1" dirty="0">
                <a:latin typeface="Arial"/>
                <a:cs typeface="Arial"/>
              </a:rPr>
              <a:t>30</a:t>
            </a:r>
            <a:r>
              <a:rPr sz="2405" b="1" dirty="0">
                <a:latin typeface="宋体"/>
                <a:cs typeface="宋体"/>
              </a:rPr>
              <a:t>分的</a:t>
            </a:r>
            <a:r>
              <a:rPr sz="2405" b="1" dirty="0">
                <a:latin typeface="Arial"/>
                <a:cs typeface="Arial"/>
              </a:rPr>
              <a:t>6</a:t>
            </a:r>
            <a:r>
              <a:rPr sz="2405" b="1" dirty="0">
                <a:latin typeface="宋体"/>
                <a:cs typeface="宋体"/>
              </a:rPr>
              <a:t>个小时内，亚洲、 北美和欧洲的</a:t>
            </a:r>
            <a:r>
              <a:rPr sz="2405" b="1" dirty="0">
                <a:latin typeface="Arial"/>
                <a:cs typeface="Arial"/>
              </a:rPr>
              <a:t>NTERNE</a:t>
            </a:r>
            <a:r>
              <a:rPr sz="2405" b="1" spc="-5" dirty="0">
                <a:latin typeface="Arial"/>
                <a:cs typeface="Arial"/>
              </a:rPr>
              <a:t>T</a:t>
            </a:r>
            <a:r>
              <a:rPr sz="2405" b="1" dirty="0">
                <a:latin typeface="宋体"/>
                <a:cs typeface="宋体"/>
              </a:rPr>
              <a:t>网络全部陷入瘫痪和半瘫痪状态。</a:t>
            </a:r>
            <a:endParaRPr sz="2405" dirty="0">
              <a:latin typeface="宋体"/>
              <a:cs typeface="宋体"/>
            </a:endParaRPr>
          </a:p>
        </p:txBody>
      </p:sp>
      <p:sp>
        <p:nvSpPr>
          <p:cNvPr id="4" name="object 4"/>
          <p:cNvSpPr txBox="1">
            <a:spLocks noGrp="1"/>
          </p:cNvSpPr>
          <p:nvPr>
            <p:ph type="sldNum" sz="quarter" idx="4294967295"/>
          </p:nvPr>
        </p:nvSpPr>
        <p:spPr>
          <a:xfrm>
            <a:off x="4241" y="1"/>
            <a:ext cx="0" cy="647530"/>
          </a:xfrm>
          <a:prstGeom prst="rect">
            <a:avLst/>
          </a:prstGeom>
        </p:spPr>
        <p:txBody>
          <a:bodyPr vert="horz" wrap="square" lIns="0" tIns="0" rIns="0" bIns="0" rtlCol="0">
            <a:spAutoFit/>
          </a:bodyPr>
          <a:lstStyle/>
          <a:p>
            <a:pPr marL="25448"/>
            <a:fld id="{81D60167-4931-47E6-BA6A-407CBD079E47}" type="slidenum">
              <a:rPr spc="-5" dirty="0"/>
              <a:pPr marL="25448"/>
              <a:t>56</a:t>
            </a:fld>
            <a:endParaRPr spc="-5" dirty="0"/>
          </a:p>
        </p:txBody>
      </p:sp>
      <p:sp>
        <p:nvSpPr>
          <p:cNvPr id="3" name="object 3"/>
          <p:cNvSpPr txBox="1">
            <a:spLocks noGrp="1"/>
          </p:cNvSpPr>
          <p:nvPr>
            <p:ph type="title"/>
          </p:nvPr>
        </p:nvSpPr>
        <p:spPr>
          <a:xfrm>
            <a:off x="920338" y="705997"/>
            <a:ext cx="7405113" cy="526760"/>
          </a:xfrm>
          <a:prstGeom prst="rect">
            <a:avLst/>
          </a:prstGeom>
        </p:spPr>
        <p:txBody>
          <a:bodyPr vert="horz" wrap="square" lIns="0" tIns="0" rIns="0" bIns="0" numCol="1" rtlCol="0" anchor="ctr" anchorCtr="0" compatLnSpc="1">
            <a:prstTxWarp prst="textNoShape">
              <a:avLst/>
            </a:prstTxWarp>
            <a:spAutoFit/>
          </a:bodyPr>
          <a:lstStyle/>
          <a:p>
            <a:pPr marL="701736">
              <a:lnSpc>
                <a:spcPts val="4113"/>
              </a:lnSpc>
            </a:pPr>
            <a:r>
              <a:rPr spc="-5" dirty="0" err="1" smtClean="0"/>
              <a:t>信息安全形势严峻</a:t>
            </a:r>
            <a:endParaRPr spc="-5" dirty="0"/>
          </a:p>
        </p:txBody>
      </p:sp>
    </p:spTree>
    <p:extLst>
      <p:ext uri="{BB962C8B-B14F-4D97-AF65-F5344CB8AC3E}">
        <p14:creationId xmlns:p14="http://schemas.microsoft.com/office/powerpoint/2010/main" val="2569487365"/>
      </p:ext>
    </p:extLst>
  </p:cSld>
  <p:clrMapOvr>
    <a:masterClrMapping/>
  </p:clrMapOvr>
  <p:transition>
    <p:pull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3071018"/>
            <a:ext cx="7391400" cy="563563"/>
          </a:xfrm>
        </p:spPr>
        <p:txBody>
          <a:bodyPr/>
          <a:lstStyle/>
          <a:p>
            <a:r>
              <a:rPr lang="zh-CN" altLang="en-US" dirty="0" smtClean="0"/>
              <a:t>相关影视作品</a:t>
            </a:r>
            <a:endParaRPr lang="zh-CN" altLang="en-US" dirty="0"/>
          </a:p>
        </p:txBody>
      </p:sp>
      <p:sp>
        <p:nvSpPr>
          <p:cNvPr id="4" name="日期占位符 3"/>
          <p:cNvSpPr>
            <a:spLocks noGrp="1"/>
          </p:cNvSpPr>
          <p:nvPr>
            <p:ph type="dt" sz="half" idx="10"/>
          </p:nvPr>
        </p:nvSpPr>
        <p:spPr/>
        <p:txBody>
          <a:bodyPr/>
          <a:lstStyle/>
          <a:p>
            <a:fld id="{0BAA4AD5-4566-4520-84F2-9A1AA1BCC085}"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57</a:t>
            </a:fld>
            <a:endParaRPr lang="en-US" altLang="zh-CN" dirty="0"/>
          </a:p>
        </p:txBody>
      </p:sp>
      <p:pic>
        <p:nvPicPr>
          <p:cNvPr id="7" name="Picture 4" descr="a75fb6d34b7ea904970a16b7">
            <a:hlinkClick r:id="rId2"/>
          </p:cNvPr>
          <p:cNvPicPr>
            <a:picLocks noChangeAspect="1" noChangeArrowheads="1"/>
          </p:cNvPicPr>
          <p:nvPr/>
        </p:nvPicPr>
        <p:blipFill>
          <a:blip r:embed="rId3" cstate="print"/>
          <a:srcRect/>
          <a:stretch>
            <a:fillRect/>
          </a:stretch>
        </p:blipFill>
        <p:spPr bwMode="auto">
          <a:xfrm>
            <a:off x="2895600" y="0"/>
            <a:ext cx="2743200" cy="2962124"/>
          </a:xfrm>
          <a:prstGeom prst="rect">
            <a:avLst/>
          </a:prstGeom>
          <a:noFill/>
        </p:spPr>
      </p:pic>
      <p:pic>
        <p:nvPicPr>
          <p:cNvPr id="8" name="Picture 5" descr="s2008-04-08-10-37-17">
            <a:hlinkClick r:id="rId4"/>
          </p:cNvPr>
          <p:cNvPicPr>
            <a:picLocks noChangeAspect="1" noChangeArrowheads="1"/>
          </p:cNvPicPr>
          <p:nvPr/>
        </p:nvPicPr>
        <p:blipFill>
          <a:blip r:embed="rId5" cstate="print"/>
          <a:srcRect/>
          <a:stretch>
            <a:fillRect/>
          </a:stretch>
        </p:blipFill>
        <p:spPr bwMode="auto">
          <a:xfrm>
            <a:off x="6477000" y="174106"/>
            <a:ext cx="2667000" cy="2945094"/>
          </a:xfrm>
          <a:prstGeom prst="rect">
            <a:avLst/>
          </a:prstGeom>
          <a:noFill/>
        </p:spPr>
      </p:pic>
      <p:pic>
        <p:nvPicPr>
          <p:cNvPr id="9" name="图片 8" descr="东风雨.jpg"/>
          <p:cNvPicPr>
            <a:picLocks noChangeAspect="1"/>
          </p:cNvPicPr>
          <p:nvPr/>
        </p:nvPicPr>
        <p:blipFill>
          <a:blip r:embed="rId6" cstate="print"/>
          <a:stretch>
            <a:fillRect/>
          </a:stretch>
        </p:blipFill>
        <p:spPr>
          <a:xfrm>
            <a:off x="228600" y="3715122"/>
            <a:ext cx="3733800" cy="2486711"/>
          </a:xfrm>
          <a:prstGeom prst="rect">
            <a:avLst/>
          </a:prstGeom>
        </p:spPr>
      </p:pic>
      <p:pic>
        <p:nvPicPr>
          <p:cNvPr id="10" name="图片 9" descr="潜伏.jpg"/>
          <p:cNvPicPr>
            <a:picLocks noChangeAspect="1"/>
          </p:cNvPicPr>
          <p:nvPr/>
        </p:nvPicPr>
        <p:blipFill>
          <a:blip r:embed="rId7" cstate="print"/>
          <a:stretch>
            <a:fillRect/>
          </a:stretch>
        </p:blipFill>
        <p:spPr>
          <a:xfrm>
            <a:off x="0" y="0"/>
            <a:ext cx="2286000" cy="2948940"/>
          </a:xfrm>
          <a:prstGeom prst="rect">
            <a:avLst/>
          </a:prstGeom>
        </p:spPr>
      </p:pic>
      <p:pic>
        <p:nvPicPr>
          <p:cNvPr id="5124" name="Picture 4" descr="https://timgsa.baidu.com/timg?image&amp;quality=80&amp;size=b9999_10000&amp;sec=1510890284745&amp;di=6ea0b802bc8d65905b893b14c1058d82&amp;imgtype=0&amp;src=http%3A%2F%2Fimage14.m1905.cn%2Fuploadfile%2F2008%2F0825%2F1087834467.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0" y="3166525"/>
            <a:ext cx="2324100" cy="335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83524"/>
      </p:ext>
    </p:extLst>
  </p:cSld>
  <p:clrMapOvr>
    <a:masterClrMapping/>
  </p:clrMapOvr>
  <p:transition>
    <p:pull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相关阅读</a:t>
            </a:r>
            <a:endParaRPr lang="zh-CN" altLang="en-US" dirty="0"/>
          </a:p>
        </p:txBody>
      </p:sp>
      <p:pic>
        <p:nvPicPr>
          <p:cNvPr id="7" name="内容占位符 6" descr="密码传奇.gif"/>
          <p:cNvPicPr>
            <a:picLocks noGrp="1" noChangeAspect="1"/>
          </p:cNvPicPr>
          <p:nvPr>
            <p:ph idx="1"/>
          </p:nvPr>
        </p:nvPicPr>
        <p:blipFill>
          <a:blip r:embed="rId2" cstate="print"/>
          <a:stretch>
            <a:fillRect/>
          </a:stretch>
        </p:blipFill>
        <p:spPr>
          <a:xfrm>
            <a:off x="4495894" y="1935163"/>
            <a:ext cx="2249182" cy="3313795"/>
          </a:xfrm>
        </p:spPr>
      </p:pic>
      <p:sp>
        <p:nvSpPr>
          <p:cNvPr id="4" name="日期占位符 3"/>
          <p:cNvSpPr>
            <a:spLocks noGrp="1"/>
          </p:cNvSpPr>
          <p:nvPr>
            <p:ph type="dt" sz="half" idx="10"/>
          </p:nvPr>
        </p:nvSpPr>
        <p:spPr/>
        <p:txBody>
          <a:bodyPr/>
          <a:lstStyle/>
          <a:p>
            <a:fld id="{86FB6341-8F6A-4FBF-9CDB-131A660C70D8}"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58</a:t>
            </a:fld>
            <a:endParaRPr lang="en-US" altLang="zh-CN" dirty="0"/>
          </a:p>
        </p:txBody>
      </p:sp>
      <p:pic>
        <p:nvPicPr>
          <p:cNvPr id="9" name="Picture 7" descr="20046750-1_o"/>
          <p:cNvPicPr>
            <a:picLocks noChangeAspect="1" noChangeArrowheads="1"/>
          </p:cNvPicPr>
          <p:nvPr/>
        </p:nvPicPr>
        <p:blipFill>
          <a:blip r:embed="rId3" cstate="print"/>
          <a:srcRect/>
          <a:stretch>
            <a:fillRect/>
          </a:stretch>
        </p:blipFill>
        <p:spPr bwMode="auto">
          <a:xfrm>
            <a:off x="6749704" y="3620150"/>
            <a:ext cx="2131435" cy="3046999"/>
          </a:xfrm>
          <a:prstGeom prst="rect">
            <a:avLst/>
          </a:prstGeom>
          <a:noFill/>
        </p:spPr>
      </p:pic>
      <p:pic>
        <p:nvPicPr>
          <p:cNvPr id="10" name="Picture 15">
            <a:hlinkClick r:id="rId4"/>
          </p:cNvPr>
          <p:cNvPicPr>
            <a:picLocks noChangeAspect="1" noChangeArrowheads="1"/>
          </p:cNvPicPr>
          <p:nvPr/>
        </p:nvPicPr>
        <p:blipFill>
          <a:blip r:embed="rId5" cstate="print"/>
          <a:srcRect/>
          <a:stretch>
            <a:fillRect/>
          </a:stretch>
        </p:blipFill>
        <p:spPr bwMode="auto">
          <a:xfrm>
            <a:off x="6749704" y="0"/>
            <a:ext cx="2239731" cy="3620150"/>
          </a:xfrm>
          <a:prstGeom prst="rect">
            <a:avLst/>
          </a:prstGeom>
          <a:noFill/>
        </p:spPr>
      </p:pic>
      <p:sp>
        <p:nvSpPr>
          <p:cNvPr id="11" name="TextBox 10"/>
          <p:cNvSpPr txBox="1"/>
          <p:nvPr/>
        </p:nvSpPr>
        <p:spPr>
          <a:xfrm>
            <a:off x="152400" y="1687420"/>
            <a:ext cx="4114800" cy="4154984"/>
          </a:xfrm>
          <a:prstGeom prst="rect">
            <a:avLst/>
          </a:prstGeom>
          <a:noFill/>
        </p:spPr>
        <p:txBody>
          <a:bodyPr wrap="square" rtlCol="0">
            <a:spAutoFit/>
          </a:bodyPr>
          <a:lstStyle/>
          <a:p>
            <a:r>
              <a:rPr lang="en-US" altLang="zh-CN" sz="2400" b="1" dirty="0" smtClean="0">
                <a:solidFill>
                  <a:srgbClr val="FF0000"/>
                </a:solidFill>
              </a:rPr>
              <a:t>Code Breaking</a:t>
            </a:r>
            <a:r>
              <a:rPr lang="en-US" altLang="zh-CN" sz="2400" dirty="0" smtClean="0"/>
              <a:t>, Rudolf </a:t>
            </a:r>
            <a:r>
              <a:rPr lang="en-US" altLang="zh-CN" sz="2400" dirty="0" err="1" smtClean="0"/>
              <a:t>Kippenhahn</a:t>
            </a:r>
            <a:r>
              <a:rPr lang="en-US" altLang="zh-CN" sz="2400" dirty="0" smtClean="0"/>
              <a:t>, the Overlook Press;</a:t>
            </a:r>
          </a:p>
          <a:p>
            <a:endParaRPr lang="en-US" altLang="zh-CN" sz="2400" dirty="0" smtClean="0"/>
          </a:p>
          <a:p>
            <a:r>
              <a:rPr lang="zh-CN" altLang="en-US" sz="2400" b="1" dirty="0" smtClean="0">
                <a:solidFill>
                  <a:srgbClr val="FF0000"/>
                </a:solidFill>
              </a:rPr>
              <a:t>密码故事</a:t>
            </a:r>
            <a:r>
              <a:rPr lang="zh-CN" altLang="en-US" sz="2400" dirty="0" smtClean="0"/>
              <a:t>（</a:t>
            </a:r>
            <a:r>
              <a:rPr lang="en-US" altLang="zh-CN" sz="2400" dirty="0" smtClean="0"/>
              <a:t>The Code Book</a:t>
            </a:r>
            <a:r>
              <a:rPr lang="zh-CN" altLang="en-US" sz="2400" dirty="0" smtClean="0"/>
              <a:t>），西蒙</a:t>
            </a:r>
            <a:r>
              <a:rPr lang="en-US" altLang="zh-CN" sz="2400" dirty="0" smtClean="0"/>
              <a:t>·</a:t>
            </a:r>
            <a:r>
              <a:rPr lang="zh-CN" altLang="en-US" sz="2400" dirty="0" smtClean="0"/>
              <a:t>辛格，海南出版社；</a:t>
            </a:r>
            <a:endParaRPr lang="en-US" altLang="zh-CN" sz="2400" dirty="0" smtClean="0"/>
          </a:p>
          <a:p>
            <a:endParaRPr lang="en-US" altLang="zh-CN" sz="2400" dirty="0" smtClean="0"/>
          </a:p>
          <a:p>
            <a:r>
              <a:rPr lang="zh-CN" altLang="en-US" sz="2400" b="1" dirty="0" smtClean="0">
                <a:solidFill>
                  <a:srgbClr val="FF0000"/>
                </a:solidFill>
              </a:rPr>
              <a:t>破译者</a:t>
            </a:r>
            <a:r>
              <a:rPr lang="zh-CN" altLang="en-US" sz="2400" dirty="0" smtClean="0"/>
              <a:t>（</a:t>
            </a:r>
            <a:r>
              <a:rPr lang="en-US" altLang="zh-CN" sz="2400" dirty="0" smtClean="0"/>
              <a:t>The </a:t>
            </a:r>
            <a:r>
              <a:rPr lang="en-US" altLang="zh-CN" sz="2400" dirty="0" err="1" smtClean="0"/>
              <a:t>Codebreakers</a:t>
            </a:r>
            <a:r>
              <a:rPr lang="zh-CN" altLang="en-US" sz="2400" dirty="0" smtClean="0"/>
              <a:t>），戴维</a:t>
            </a:r>
            <a:r>
              <a:rPr lang="en-US" altLang="zh-CN" sz="2400" dirty="0" smtClean="0"/>
              <a:t>·</a:t>
            </a:r>
            <a:r>
              <a:rPr lang="zh-CN" altLang="en-US" sz="2400" dirty="0" smtClean="0"/>
              <a:t>卡恩，群众出版社</a:t>
            </a:r>
            <a:endParaRPr lang="zh-CN" altLang="en-US" sz="2400" dirty="0"/>
          </a:p>
        </p:txBody>
      </p:sp>
    </p:spTree>
    <p:extLst>
      <p:ext uri="{BB962C8B-B14F-4D97-AF65-F5344CB8AC3E}">
        <p14:creationId xmlns:p14="http://schemas.microsoft.com/office/powerpoint/2010/main" val="251754443"/>
      </p:ext>
    </p:extLst>
  </p:cSld>
  <p:clrMapOvr>
    <a:masterClrMapping/>
  </p:clrMapOvr>
  <p:transition>
    <p:pull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密码学的基本概念</a:t>
            </a:r>
            <a:r>
              <a:rPr lang="en-US" altLang="zh-CN" dirty="0" smtClean="0"/>
              <a:t> </a:t>
            </a:r>
            <a:endParaRPr lang="zh-CN" altLang="en-US" dirty="0"/>
          </a:p>
        </p:txBody>
      </p:sp>
      <p:sp>
        <p:nvSpPr>
          <p:cNvPr id="4" name="日期占位符 3"/>
          <p:cNvSpPr>
            <a:spLocks noGrp="1"/>
          </p:cNvSpPr>
          <p:nvPr>
            <p:ph type="dt" sz="half" idx="10"/>
          </p:nvPr>
        </p:nvSpPr>
        <p:spPr/>
        <p:txBody>
          <a:bodyPr/>
          <a:lstStyle/>
          <a:p>
            <a:fld id="{B06615D8-7320-439A-9D01-454C83411D32}"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59</a:t>
            </a:fld>
            <a:endParaRPr lang="en-US" altLang="zh-CN" dirty="0"/>
          </a:p>
        </p:txBody>
      </p:sp>
      <p:sp>
        <p:nvSpPr>
          <p:cNvPr id="8" name="内容占位符 7"/>
          <p:cNvSpPr>
            <a:spLocks noGrp="1"/>
          </p:cNvSpPr>
          <p:nvPr>
            <p:ph idx="1"/>
          </p:nvPr>
        </p:nvSpPr>
        <p:spPr>
          <a:xfrm>
            <a:off x="215900" y="1635146"/>
            <a:ext cx="8699500" cy="4495800"/>
          </a:xfrm>
        </p:spPr>
        <p:txBody>
          <a:bodyPr/>
          <a:lstStyle/>
          <a:p>
            <a:r>
              <a:rPr lang="zh-CN" altLang="en-US" dirty="0" smtClean="0">
                <a:solidFill>
                  <a:srgbClr val="990033"/>
                </a:solidFill>
                <a:latin typeface="黑体" pitchFamily="2" charset="-122"/>
                <a:ea typeface="黑体" pitchFamily="2" charset="-122"/>
              </a:rPr>
              <a:t>密码学（</a:t>
            </a:r>
            <a:r>
              <a:rPr lang="en-US" altLang="zh-CN" dirty="0" smtClean="0">
                <a:solidFill>
                  <a:srgbClr val="990033"/>
                </a:solidFill>
                <a:latin typeface="黑体" pitchFamily="2" charset="-122"/>
                <a:ea typeface="黑体" pitchFamily="2" charset="-122"/>
              </a:rPr>
              <a:t>Cryptology</a:t>
            </a:r>
            <a:r>
              <a:rPr lang="zh-CN" altLang="en-US" dirty="0" smtClean="0">
                <a:solidFill>
                  <a:srgbClr val="990033"/>
                </a:solidFill>
                <a:latin typeface="黑体" pitchFamily="2" charset="-122"/>
                <a:ea typeface="黑体" pitchFamily="2" charset="-122"/>
              </a:rPr>
              <a:t>）：</a:t>
            </a:r>
            <a:r>
              <a:rPr lang="zh-CN" altLang="en-US" dirty="0">
                <a:latin typeface="黑体" pitchFamily="2" charset="-122"/>
                <a:ea typeface="黑体" pitchFamily="2" charset="-122"/>
              </a:rPr>
              <a:t>是结合数学、计算机科学、电子与通讯等诸多学科于一体的交叉学科，是研究信息系统安全保密的一门科学</a:t>
            </a:r>
            <a:endParaRPr lang="en-US" altLang="zh-CN" dirty="0">
              <a:latin typeface="黑体" pitchFamily="2" charset="-122"/>
              <a:ea typeface="黑体" pitchFamily="2" charset="-122"/>
            </a:endParaRPr>
          </a:p>
          <a:p>
            <a:pPr lvl="1"/>
            <a:r>
              <a:rPr lang="zh-CN" altLang="en-US" dirty="0" smtClean="0">
                <a:solidFill>
                  <a:srgbClr val="FF0000"/>
                </a:solidFill>
              </a:rPr>
              <a:t>密码编码学（</a:t>
            </a:r>
            <a:r>
              <a:rPr lang="en-US" altLang="zh-CN" dirty="0" smtClean="0">
                <a:solidFill>
                  <a:srgbClr val="FF0000"/>
                </a:solidFill>
              </a:rPr>
              <a:t>Cryptography</a:t>
            </a:r>
            <a:r>
              <a:rPr lang="zh-CN" altLang="en-US" dirty="0" smtClean="0">
                <a:solidFill>
                  <a:srgbClr val="FF0000"/>
                </a:solidFill>
              </a:rPr>
              <a:t>）</a:t>
            </a:r>
            <a:r>
              <a:rPr lang="zh-CN" altLang="en-US" dirty="0" smtClean="0"/>
              <a:t>：</a:t>
            </a:r>
            <a:r>
              <a:rPr kumimoji="1" lang="zh-CN" altLang="en-US" dirty="0" smtClean="0"/>
              <a:t>研究密码编制的科学</a:t>
            </a:r>
            <a:r>
              <a:rPr lang="zh-CN" altLang="en-US" dirty="0" smtClean="0"/>
              <a:t> </a:t>
            </a:r>
            <a:endParaRPr lang="en-US" altLang="zh-CN" dirty="0" smtClean="0"/>
          </a:p>
          <a:p>
            <a:pPr lvl="1"/>
            <a:r>
              <a:rPr lang="zh-CN" altLang="en-US" dirty="0" smtClean="0">
                <a:solidFill>
                  <a:srgbClr val="FF0000"/>
                </a:solidFill>
              </a:rPr>
              <a:t>密码分析学（</a:t>
            </a:r>
            <a:r>
              <a:rPr lang="en-US" altLang="zh-CN" dirty="0" smtClean="0">
                <a:solidFill>
                  <a:srgbClr val="FF0000"/>
                </a:solidFill>
              </a:rPr>
              <a:t>Cryptanalysis</a:t>
            </a:r>
            <a:r>
              <a:rPr lang="zh-CN" altLang="en-US" dirty="0" smtClean="0">
                <a:solidFill>
                  <a:srgbClr val="FF0000"/>
                </a:solidFill>
              </a:rPr>
              <a:t>）</a:t>
            </a:r>
            <a:r>
              <a:rPr lang="zh-CN" altLang="en-US" dirty="0" smtClean="0"/>
              <a:t>：</a:t>
            </a:r>
            <a:r>
              <a:rPr kumimoji="1" lang="zh-CN" altLang="en-US" dirty="0" smtClean="0"/>
              <a:t>研究密码破译的科学</a:t>
            </a:r>
            <a:endParaRPr kumimoji="1" lang="en-US" altLang="zh-CN" dirty="0" smtClean="0"/>
          </a:p>
          <a:p>
            <a:pPr lvl="1"/>
            <a:endParaRPr kumimoji="1" lang="en-US" altLang="zh-CN" dirty="0" smtClean="0"/>
          </a:p>
        </p:txBody>
      </p:sp>
      <p:pic>
        <p:nvPicPr>
          <p:cNvPr id="3" name="图片 2"/>
          <p:cNvPicPr>
            <a:picLocks noChangeAspect="1"/>
          </p:cNvPicPr>
          <p:nvPr/>
        </p:nvPicPr>
        <p:blipFill>
          <a:blip r:embed="rId2" cstate="print"/>
          <a:stretch>
            <a:fillRect/>
          </a:stretch>
        </p:blipFill>
        <p:spPr>
          <a:xfrm>
            <a:off x="2276475" y="3933825"/>
            <a:ext cx="4667250" cy="2924175"/>
          </a:xfrm>
          <a:prstGeom prst="rect">
            <a:avLst/>
          </a:prstGeom>
        </p:spPr>
      </p:pic>
    </p:spTree>
    <p:extLst>
      <p:ext uri="{BB962C8B-B14F-4D97-AF65-F5344CB8AC3E}">
        <p14:creationId xmlns:p14="http://schemas.microsoft.com/office/powerpoint/2010/main" val="1187068754"/>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b="1"/>
              <a:t>研究内容</a:t>
            </a:r>
          </a:p>
        </p:txBody>
      </p:sp>
      <p:sp>
        <p:nvSpPr>
          <p:cNvPr id="82947" name="Rectangle 3"/>
          <p:cNvSpPr>
            <a:spLocks noGrp="1" noChangeArrowheads="1"/>
          </p:cNvSpPr>
          <p:nvPr>
            <p:ph type="body" idx="1"/>
          </p:nvPr>
        </p:nvSpPr>
        <p:spPr>
          <a:xfrm>
            <a:off x="1116013" y="1600200"/>
            <a:ext cx="7875587" cy="5257800"/>
          </a:xfrm>
        </p:spPr>
        <p:txBody>
          <a:bodyPr/>
          <a:lstStyle/>
          <a:p>
            <a:pPr>
              <a:lnSpc>
                <a:spcPct val="90000"/>
              </a:lnSpc>
            </a:pPr>
            <a:r>
              <a:rPr lang="zh-CN" altLang="en-US" b="1" dirty="0"/>
              <a:t>密码学是跨学科科目，从很多领域衍生而来：</a:t>
            </a:r>
          </a:p>
          <a:p>
            <a:pPr lvl="1">
              <a:lnSpc>
                <a:spcPct val="90000"/>
              </a:lnSpc>
            </a:pPr>
            <a:r>
              <a:rPr lang="zh-CN" altLang="en-US" b="1" dirty="0"/>
              <a:t>它可以被看作是信息理论，却使用了大量的数学领域的工具。</a:t>
            </a:r>
          </a:p>
          <a:p>
            <a:pPr lvl="1">
              <a:lnSpc>
                <a:spcPct val="90000"/>
              </a:lnSpc>
            </a:pPr>
            <a:r>
              <a:rPr lang="zh-CN" altLang="en-US" b="1" dirty="0"/>
              <a:t>密码学也可以说是 工程学的一个分支，不同的是它必须应对一些活动频繁的，高度智慧的，有恶意的敌人的攻击（ 密码工程学 和 安全工程学</a:t>
            </a:r>
            <a:r>
              <a:rPr lang="en-US" altLang="zh-CN" b="1" dirty="0"/>
              <a:t>)</a:t>
            </a:r>
            <a:r>
              <a:rPr lang="zh-CN" altLang="en-US" b="1" dirty="0"/>
              <a:t>。</a:t>
            </a:r>
          </a:p>
        </p:txBody>
      </p:sp>
    </p:spTree>
  </p:cSld>
  <p:clrMapOvr>
    <a:masterClrMapping/>
  </p:clrMapOvr>
  <p:transition>
    <p:pull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03AE605-33C9-4EFF-A46B-6731C0D6F4A5}"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60</a:t>
            </a:fld>
            <a:endParaRPr lang="en-US" altLang="zh-CN" dirty="0"/>
          </a:p>
        </p:txBody>
      </p:sp>
      <p:sp>
        <p:nvSpPr>
          <p:cNvPr id="7" name="AutoShape 4"/>
          <p:cNvSpPr>
            <a:spLocks noChangeArrowheads="1"/>
          </p:cNvSpPr>
          <p:nvPr/>
        </p:nvSpPr>
        <p:spPr bwMode="gray">
          <a:xfrm>
            <a:off x="381000" y="3200400"/>
            <a:ext cx="1828800" cy="609600"/>
          </a:xfrm>
          <a:prstGeom prst="can">
            <a:avLst>
              <a:gd name="adj" fmla="val 27866"/>
            </a:avLst>
          </a:prstGeom>
          <a:gradFill rotWithShape="1">
            <a:gsLst>
              <a:gs pos="0">
                <a:schemeClr val="hlink">
                  <a:gamma/>
                  <a:shade val="46275"/>
                  <a:invGamma/>
                </a:schemeClr>
              </a:gs>
              <a:gs pos="50000">
                <a:schemeClr val="hlink"/>
              </a:gs>
              <a:gs pos="100000">
                <a:schemeClr val="hlink">
                  <a:gamma/>
                  <a:shade val="46275"/>
                  <a:invGamma/>
                </a:schemeClr>
              </a:gs>
            </a:gsLst>
            <a:lin ang="0" scaled="1"/>
          </a:gradFill>
          <a:ln>
            <a:noFill/>
          </a:ln>
          <a:effectLst/>
          <a:extLst/>
        </p:spPr>
        <p:txBody>
          <a:bodyPr wrap="none" anchor="ctr"/>
          <a:lstStyle/>
          <a:p>
            <a:pPr algn="ctr" eaLnBrk="1" hangingPunct="1">
              <a:defRPr/>
            </a:pPr>
            <a:r>
              <a:rPr lang="zh-CN" altLang="en-US" b="1">
                <a:solidFill>
                  <a:srgbClr val="FFFF00"/>
                </a:solidFill>
              </a:rPr>
              <a:t>密码编码学 </a:t>
            </a:r>
          </a:p>
        </p:txBody>
      </p:sp>
      <p:sp>
        <p:nvSpPr>
          <p:cNvPr id="8" name="AutoShape 5"/>
          <p:cNvSpPr>
            <a:spLocks noChangeArrowheads="1"/>
          </p:cNvSpPr>
          <p:nvPr/>
        </p:nvSpPr>
        <p:spPr bwMode="gray">
          <a:xfrm>
            <a:off x="381000" y="5422605"/>
            <a:ext cx="1905000" cy="609600"/>
          </a:xfrm>
          <a:prstGeom prst="can">
            <a:avLst>
              <a:gd name="adj" fmla="val 32032"/>
            </a:avLst>
          </a:prstGeom>
          <a:gradFill rotWithShape="1">
            <a:gsLst>
              <a:gs pos="0">
                <a:srgbClr val="1F571E"/>
              </a:gs>
              <a:gs pos="50000">
                <a:srgbClr val="44BD41"/>
              </a:gs>
              <a:gs pos="100000">
                <a:srgbClr val="1F571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FF00"/>
                </a:solidFill>
              </a:rPr>
              <a:t>密码分析学 </a:t>
            </a:r>
          </a:p>
        </p:txBody>
      </p:sp>
      <p:grpSp>
        <p:nvGrpSpPr>
          <p:cNvPr id="9" name="Group 6"/>
          <p:cNvGrpSpPr>
            <a:grpSpLocks/>
          </p:cNvGrpSpPr>
          <p:nvPr/>
        </p:nvGrpSpPr>
        <p:grpSpPr bwMode="auto">
          <a:xfrm>
            <a:off x="3276600" y="2514600"/>
            <a:ext cx="2209800" cy="1828800"/>
            <a:chOff x="672" y="1252"/>
            <a:chExt cx="1363" cy="1800"/>
          </a:xfrm>
        </p:grpSpPr>
        <p:sp>
          <p:nvSpPr>
            <p:cNvPr id="10" name="AutoShape 7"/>
            <p:cNvSpPr>
              <a:spLocks noChangeArrowheads="1"/>
            </p:cNvSpPr>
            <p:nvPr/>
          </p:nvSpPr>
          <p:spPr bwMode="gray">
            <a:xfrm>
              <a:off x="672" y="1252"/>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AutoShape 8"/>
            <p:cNvSpPr>
              <a:spLocks noChangeArrowheads="1"/>
            </p:cNvSpPr>
            <p:nvPr/>
          </p:nvSpPr>
          <p:spPr bwMode="gray">
            <a:xfrm>
              <a:off x="693" y="1257"/>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AutoShape 9"/>
            <p:cNvSpPr>
              <a:spLocks noChangeArrowheads="1"/>
            </p:cNvSpPr>
            <p:nvPr/>
          </p:nvSpPr>
          <p:spPr bwMode="gray">
            <a:xfrm>
              <a:off x="704" y="2557"/>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10"/>
            <p:cNvSpPr>
              <a:spLocks noChangeArrowheads="1"/>
            </p:cNvSpPr>
            <p:nvPr/>
          </p:nvSpPr>
          <p:spPr bwMode="gray">
            <a:xfrm>
              <a:off x="704" y="1271"/>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Text Box 11"/>
            <p:cNvSpPr txBox="1">
              <a:spLocks noChangeArrowheads="1"/>
            </p:cNvSpPr>
            <p:nvPr/>
          </p:nvSpPr>
          <p:spPr bwMode="gray">
            <a:xfrm>
              <a:off x="720" y="1538"/>
              <a:ext cx="1296" cy="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CCCC"/>
                  </a:solidFill>
                </a:rPr>
                <a:t>高安全或新型密码算法与协议的设计理论、方法与技术</a:t>
              </a:r>
              <a:endParaRPr lang="en-US" altLang="zh-CN" sz="2000" b="1">
                <a:solidFill>
                  <a:srgbClr val="FFCCCC"/>
                </a:solidFill>
              </a:endParaRPr>
            </a:p>
          </p:txBody>
        </p:sp>
      </p:grpSp>
      <p:grpSp>
        <p:nvGrpSpPr>
          <p:cNvPr id="15" name="Group 12"/>
          <p:cNvGrpSpPr>
            <a:grpSpLocks/>
          </p:cNvGrpSpPr>
          <p:nvPr/>
        </p:nvGrpSpPr>
        <p:grpSpPr bwMode="auto">
          <a:xfrm>
            <a:off x="3352800" y="4508205"/>
            <a:ext cx="2209800" cy="1828800"/>
            <a:chOff x="672" y="1252"/>
            <a:chExt cx="1363" cy="1800"/>
          </a:xfrm>
        </p:grpSpPr>
        <p:sp>
          <p:nvSpPr>
            <p:cNvPr id="16" name="AutoShape 13"/>
            <p:cNvSpPr>
              <a:spLocks noChangeArrowheads="1"/>
            </p:cNvSpPr>
            <p:nvPr/>
          </p:nvSpPr>
          <p:spPr bwMode="gray">
            <a:xfrm>
              <a:off x="672" y="1252"/>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14"/>
            <p:cNvSpPr>
              <a:spLocks noChangeArrowheads="1"/>
            </p:cNvSpPr>
            <p:nvPr/>
          </p:nvSpPr>
          <p:spPr bwMode="gray">
            <a:xfrm>
              <a:off x="693" y="1257"/>
              <a:ext cx="1322" cy="1766"/>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AutoShape 15"/>
            <p:cNvSpPr>
              <a:spLocks noChangeArrowheads="1"/>
            </p:cNvSpPr>
            <p:nvPr/>
          </p:nvSpPr>
          <p:spPr bwMode="gray">
            <a:xfrm>
              <a:off x="704" y="2557"/>
              <a:ext cx="1304" cy="447"/>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AutoShape 16"/>
            <p:cNvSpPr>
              <a:spLocks noChangeArrowheads="1"/>
            </p:cNvSpPr>
            <p:nvPr/>
          </p:nvSpPr>
          <p:spPr bwMode="gray">
            <a:xfrm>
              <a:off x="704" y="1271"/>
              <a:ext cx="1304" cy="446"/>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Text Box 17"/>
            <p:cNvSpPr txBox="1">
              <a:spLocks noChangeArrowheads="1"/>
            </p:cNvSpPr>
            <p:nvPr/>
          </p:nvSpPr>
          <p:spPr bwMode="gray">
            <a:xfrm>
              <a:off x="720" y="1538"/>
              <a:ext cx="1296" cy="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CCCC"/>
                  </a:solidFill>
                </a:rPr>
                <a:t>破译密码算法与协议或伪造认证信息的理论、方法与技术</a:t>
              </a:r>
              <a:endParaRPr lang="en-US" altLang="zh-CN" sz="2000" b="1">
                <a:solidFill>
                  <a:srgbClr val="FFCCCC"/>
                </a:solidFill>
              </a:endParaRPr>
            </a:p>
          </p:txBody>
        </p:sp>
      </p:grpSp>
      <p:grpSp>
        <p:nvGrpSpPr>
          <p:cNvPr id="21" name="Group 18"/>
          <p:cNvGrpSpPr>
            <a:grpSpLocks/>
          </p:cNvGrpSpPr>
          <p:nvPr/>
        </p:nvGrpSpPr>
        <p:grpSpPr bwMode="auto">
          <a:xfrm>
            <a:off x="6400800" y="2514600"/>
            <a:ext cx="2163763" cy="1746250"/>
            <a:chOff x="2160" y="1252"/>
            <a:chExt cx="1363" cy="1800"/>
          </a:xfrm>
        </p:grpSpPr>
        <p:sp>
          <p:nvSpPr>
            <p:cNvPr id="22" name="AutoShape 19"/>
            <p:cNvSpPr>
              <a:spLocks noChangeArrowheads="1"/>
            </p:cNvSpPr>
            <p:nvPr/>
          </p:nvSpPr>
          <p:spPr bwMode="gray">
            <a:xfrm>
              <a:off x="2160" y="1252"/>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AutoShape 20"/>
            <p:cNvSpPr>
              <a:spLocks noChangeArrowheads="1"/>
            </p:cNvSpPr>
            <p:nvPr/>
          </p:nvSpPr>
          <p:spPr bwMode="gray">
            <a:xfrm>
              <a:off x="2181" y="1257"/>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AutoShape 21"/>
            <p:cNvSpPr>
              <a:spLocks noChangeArrowheads="1"/>
            </p:cNvSpPr>
            <p:nvPr/>
          </p:nvSpPr>
          <p:spPr bwMode="gray">
            <a:xfrm>
              <a:off x="2192" y="2557"/>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AutoShape 22"/>
            <p:cNvSpPr>
              <a:spLocks noChangeArrowheads="1"/>
            </p:cNvSpPr>
            <p:nvPr/>
          </p:nvSpPr>
          <p:spPr bwMode="gray">
            <a:xfrm>
              <a:off x="2192" y="1271"/>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Text Box 23"/>
            <p:cNvSpPr txBox="1">
              <a:spLocks noChangeArrowheads="1"/>
            </p:cNvSpPr>
            <p:nvPr/>
          </p:nvSpPr>
          <p:spPr bwMode="gray">
            <a:xfrm>
              <a:off x="2208" y="1538"/>
              <a:ext cx="1296"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tx2"/>
                  </a:solidFill>
                </a:rPr>
                <a:t>新的应用驱动</a:t>
              </a:r>
            </a:p>
            <a:p>
              <a:pPr eaLnBrk="1" hangingPunct="1"/>
              <a:r>
                <a:rPr lang="zh-CN" altLang="en-US" sz="2000" b="1">
                  <a:solidFill>
                    <a:schemeClr val="tx2"/>
                  </a:solidFill>
                </a:rPr>
                <a:t>标准化的需求</a:t>
              </a:r>
            </a:p>
            <a:p>
              <a:pPr eaLnBrk="1" hangingPunct="1"/>
              <a:r>
                <a:rPr lang="zh-CN" altLang="en-US" sz="2000" b="1">
                  <a:solidFill>
                    <a:schemeClr val="tx2"/>
                  </a:solidFill>
                </a:rPr>
                <a:t>新技术的出现</a:t>
              </a:r>
            </a:p>
            <a:p>
              <a:pPr eaLnBrk="1" hangingPunct="1"/>
              <a:r>
                <a:rPr lang="zh-CN" altLang="en-US" sz="2000" b="1">
                  <a:solidFill>
                    <a:schemeClr val="tx2"/>
                  </a:solidFill>
                </a:rPr>
                <a:t>分析技术的发展</a:t>
              </a:r>
              <a:endParaRPr lang="en-US" altLang="zh-CN" sz="2000" b="1">
                <a:solidFill>
                  <a:schemeClr val="tx2"/>
                </a:solidFill>
              </a:endParaRPr>
            </a:p>
          </p:txBody>
        </p:sp>
      </p:grpSp>
      <p:grpSp>
        <p:nvGrpSpPr>
          <p:cNvPr id="27" name="Group 24"/>
          <p:cNvGrpSpPr>
            <a:grpSpLocks/>
          </p:cNvGrpSpPr>
          <p:nvPr/>
        </p:nvGrpSpPr>
        <p:grpSpPr bwMode="auto">
          <a:xfrm>
            <a:off x="6400800" y="4432005"/>
            <a:ext cx="2163763" cy="1746250"/>
            <a:chOff x="2160" y="1252"/>
            <a:chExt cx="1363" cy="1800"/>
          </a:xfrm>
        </p:grpSpPr>
        <p:sp>
          <p:nvSpPr>
            <p:cNvPr id="28" name="AutoShape 25"/>
            <p:cNvSpPr>
              <a:spLocks noChangeArrowheads="1"/>
            </p:cNvSpPr>
            <p:nvPr/>
          </p:nvSpPr>
          <p:spPr bwMode="gray">
            <a:xfrm>
              <a:off x="2160" y="1252"/>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AutoShape 26"/>
            <p:cNvSpPr>
              <a:spLocks noChangeArrowheads="1"/>
            </p:cNvSpPr>
            <p:nvPr/>
          </p:nvSpPr>
          <p:spPr bwMode="gray">
            <a:xfrm>
              <a:off x="2181" y="1257"/>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AutoShape 27"/>
            <p:cNvSpPr>
              <a:spLocks noChangeArrowheads="1"/>
            </p:cNvSpPr>
            <p:nvPr/>
          </p:nvSpPr>
          <p:spPr bwMode="gray">
            <a:xfrm>
              <a:off x="2192" y="2557"/>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AutoShape 28"/>
            <p:cNvSpPr>
              <a:spLocks noChangeArrowheads="1"/>
            </p:cNvSpPr>
            <p:nvPr/>
          </p:nvSpPr>
          <p:spPr bwMode="gray">
            <a:xfrm>
              <a:off x="2192" y="1271"/>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29"/>
            <p:cNvSpPr txBox="1">
              <a:spLocks noChangeArrowheads="1"/>
            </p:cNvSpPr>
            <p:nvPr/>
          </p:nvSpPr>
          <p:spPr bwMode="gray">
            <a:xfrm>
              <a:off x="2208" y="1538"/>
              <a:ext cx="1296"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tx2"/>
                  </a:solidFill>
                </a:rPr>
                <a:t>新型计算技术</a:t>
              </a:r>
            </a:p>
            <a:p>
              <a:pPr eaLnBrk="1" hangingPunct="1"/>
              <a:r>
                <a:rPr lang="zh-CN" altLang="en-US" sz="2000" b="1">
                  <a:solidFill>
                    <a:schemeClr val="tx2"/>
                  </a:solidFill>
                </a:rPr>
                <a:t>存储技术</a:t>
              </a:r>
            </a:p>
            <a:p>
              <a:pPr eaLnBrk="1" hangingPunct="1"/>
              <a:r>
                <a:rPr lang="zh-CN" altLang="en-US" sz="2000" b="1">
                  <a:solidFill>
                    <a:schemeClr val="tx2"/>
                  </a:solidFill>
                </a:rPr>
                <a:t>编码技术的发展</a:t>
              </a:r>
            </a:p>
          </p:txBody>
        </p:sp>
      </p:grpSp>
      <p:sp>
        <p:nvSpPr>
          <p:cNvPr id="33" name="AutoShape 30"/>
          <p:cNvSpPr>
            <a:spLocks noChangeArrowheads="1"/>
          </p:cNvSpPr>
          <p:nvPr/>
        </p:nvSpPr>
        <p:spPr bwMode="gray">
          <a:xfrm>
            <a:off x="228600" y="1600200"/>
            <a:ext cx="2286000" cy="574675"/>
          </a:xfrm>
          <a:prstGeom prst="roundRect">
            <a:avLst>
              <a:gd name="adj" fmla="val 50000"/>
            </a:avLst>
          </a:prstGeom>
          <a:gradFill rotWithShape="1">
            <a:gsLst>
              <a:gs pos="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endParaRPr lang="en-US" altLang="zh-CN" sz="2800" b="1">
              <a:solidFill>
                <a:schemeClr val="bg1"/>
              </a:solidFill>
            </a:endParaRPr>
          </a:p>
        </p:txBody>
      </p:sp>
      <p:sp>
        <p:nvSpPr>
          <p:cNvPr id="34" name="AutoShape 31"/>
          <p:cNvSpPr>
            <a:spLocks noChangeArrowheads="1"/>
          </p:cNvSpPr>
          <p:nvPr/>
        </p:nvSpPr>
        <p:spPr bwMode="gray">
          <a:xfrm>
            <a:off x="2819400" y="1600200"/>
            <a:ext cx="2971800" cy="574675"/>
          </a:xfrm>
          <a:prstGeom prst="roundRect">
            <a:avLst>
              <a:gd name="adj" fmla="val 50000"/>
            </a:avLst>
          </a:prstGeom>
          <a:gradFill rotWithShape="1">
            <a:gsLst>
              <a:gs pos="0">
                <a:schemeClr val="hlink"/>
              </a:gs>
              <a:gs pos="100000">
                <a:schemeClr val="hlink">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1" hangingPunct="1">
              <a:defRPr/>
            </a:pPr>
            <a:endParaRPr lang="en-US" altLang="zh-CN" sz="2800" b="1">
              <a:solidFill>
                <a:schemeClr val="bg1"/>
              </a:solidFill>
            </a:endParaRPr>
          </a:p>
        </p:txBody>
      </p:sp>
      <p:sp>
        <p:nvSpPr>
          <p:cNvPr id="35" name="AutoShape 32"/>
          <p:cNvSpPr>
            <a:spLocks noChangeArrowheads="1"/>
          </p:cNvSpPr>
          <p:nvPr/>
        </p:nvSpPr>
        <p:spPr bwMode="gray">
          <a:xfrm>
            <a:off x="6324600" y="1600200"/>
            <a:ext cx="2286000" cy="574675"/>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1" hangingPunct="1">
              <a:defRPr/>
            </a:pPr>
            <a:endParaRPr lang="en-US" altLang="zh-CN" sz="2800" b="1">
              <a:solidFill>
                <a:schemeClr val="bg1"/>
              </a:solidFill>
            </a:endParaRPr>
          </a:p>
        </p:txBody>
      </p:sp>
      <p:grpSp>
        <p:nvGrpSpPr>
          <p:cNvPr id="36" name="Group 33"/>
          <p:cNvGrpSpPr>
            <a:grpSpLocks/>
          </p:cNvGrpSpPr>
          <p:nvPr/>
        </p:nvGrpSpPr>
        <p:grpSpPr bwMode="auto">
          <a:xfrm>
            <a:off x="2390775" y="3200400"/>
            <a:ext cx="504825" cy="496888"/>
            <a:chOff x="1872" y="2352"/>
            <a:chExt cx="240" cy="240"/>
          </a:xfrm>
        </p:grpSpPr>
        <p:grpSp>
          <p:nvGrpSpPr>
            <p:cNvPr id="37" name="Group 34"/>
            <p:cNvGrpSpPr>
              <a:grpSpLocks/>
            </p:cNvGrpSpPr>
            <p:nvPr/>
          </p:nvGrpSpPr>
          <p:grpSpPr bwMode="auto">
            <a:xfrm>
              <a:off x="1968" y="2352"/>
              <a:ext cx="144" cy="240"/>
              <a:chOff x="1968" y="2352"/>
              <a:chExt cx="144" cy="240"/>
            </a:xfrm>
          </p:grpSpPr>
          <p:sp>
            <p:nvSpPr>
              <p:cNvPr id="44" name="Oval 35"/>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Oval 36"/>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37"/>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38"/>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Oval 39"/>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8" name="Group 40"/>
            <p:cNvGrpSpPr>
              <a:grpSpLocks/>
            </p:cNvGrpSpPr>
            <p:nvPr/>
          </p:nvGrpSpPr>
          <p:grpSpPr bwMode="auto">
            <a:xfrm>
              <a:off x="1872" y="2352"/>
              <a:ext cx="144" cy="240"/>
              <a:chOff x="1968" y="2352"/>
              <a:chExt cx="144" cy="240"/>
            </a:xfrm>
          </p:grpSpPr>
          <p:sp>
            <p:nvSpPr>
              <p:cNvPr id="39" name="Oval 41"/>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Oval 42"/>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43"/>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Oval 44"/>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Oval 45"/>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49" name="Group 46"/>
          <p:cNvGrpSpPr>
            <a:grpSpLocks/>
          </p:cNvGrpSpPr>
          <p:nvPr/>
        </p:nvGrpSpPr>
        <p:grpSpPr bwMode="auto">
          <a:xfrm>
            <a:off x="5819775" y="3160713"/>
            <a:ext cx="504825" cy="496887"/>
            <a:chOff x="1872" y="2352"/>
            <a:chExt cx="240" cy="240"/>
          </a:xfrm>
        </p:grpSpPr>
        <p:grpSp>
          <p:nvGrpSpPr>
            <p:cNvPr id="50" name="Group 47"/>
            <p:cNvGrpSpPr>
              <a:grpSpLocks/>
            </p:cNvGrpSpPr>
            <p:nvPr/>
          </p:nvGrpSpPr>
          <p:grpSpPr bwMode="auto">
            <a:xfrm>
              <a:off x="1968" y="2352"/>
              <a:ext cx="144" cy="240"/>
              <a:chOff x="1968" y="2352"/>
              <a:chExt cx="144" cy="240"/>
            </a:xfrm>
          </p:grpSpPr>
          <p:sp>
            <p:nvSpPr>
              <p:cNvPr id="57" name="Oval 48"/>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Oval 49"/>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Oval 50"/>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Oval 51"/>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Oval 52"/>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1" name="Group 53"/>
            <p:cNvGrpSpPr>
              <a:grpSpLocks/>
            </p:cNvGrpSpPr>
            <p:nvPr/>
          </p:nvGrpSpPr>
          <p:grpSpPr bwMode="auto">
            <a:xfrm>
              <a:off x="1872" y="2352"/>
              <a:ext cx="144" cy="240"/>
              <a:chOff x="1968" y="2352"/>
              <a:chExt cx="144" cy="240"/>
            </a:xfrm>
          </p:grpSpPr>
          <p:sp>
            <p:nvSpPr>
              <p:cNvPr id="52" name="Oval 54"/>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55"/>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Oval 56"/>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57"/>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58"/>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62" name="Group 59"/>
          <p:cNvGrpSpPr>
            <a:grpSpLocks/>
          </p:cNvGrpSpPr>
          <p:nvPr/>
        </p:nvGrpSpPr>
        <p:grpSpPr bwMode="auto">
          <a:xfrm>
            <a:off x="2362200" y="5459118"/>
            <a:ext cx="504825" cy="496887"/>
            <a:chOff x="1872" y="2352"/>
            <a:chExt cx="240" cy="240"/>
          </a:xfrm>
        </p:grpSpPr>
        <p:grpSp>
          <p:nvGrpSpPr>
            <p:cNvPr id="63" name="Group 60"/>
            <p:cNvGrpSpPr>
              <a:grpSpLocks/>
            </p:cNvGrpSpPr>
            <p:nvPr/>
          </p:nvGrpSpPr>
          <p:grpSpPr bwMode="auto">
            <a:xfrm>
              <a:off x="1968" y="2352"/>
              <a:ext cx="144" cy="240"/>
              <a:chOff x="1968" y="2352"/>
              <a:chExt cx="144" cy="240"/>
            </a:xfrm>
          </p:grpSpPr>
          <p:sp>
            <p:nvSpPr>
              <p:cNvPr id="70" name="Oval 61"/>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Oval 62"/>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Oval 63"/>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Oval 64"/>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Oval 65"/>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4" name="Group 66"/>
            <p:cNvGrpSpPr>
              <a:grpSpLocks/>
            </p:cNvGrpSpPr>
            <p:nvPr/>
          </p:nvGrpSpPr>
          <p:grpSpPr bwMode="auto">
            <a:xfrm>
              <a:off x="1872" y="2352"/>
              <a:ext cx="144" cy="240"/>
              <a:chOff x="1968" y="2352"/>
              <a:chExt cx="144" cy="240"/>
            </a:xfrm>
          </p:grpSpPr>
          <p:sp>
            <p:nvSpPr>
              <p:cNvPr id="65" name="Oval 67"/>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Oval 68"/>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Oval 69"/>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Oval 70"/>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Oval 71"/>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75" name="Group 72"/>
          <p:cNvGrpSpPr>
            <a:grpSpLocks/>
          </p:cNvGrpSpPr>
          <p:nvPr/>
        </p:nvGrpSpPr>
        <p:grpSpPr bwMode="auto">
          <a:xfrm>
            <a:off x="5791200" y="5498805"/>
            <a:ext cx="504825" cy="496888"/>
            <a:chOff x="1872" y="2352"/>
            <a:chExt cx="240" cy="240"/>
          </a:xfrm>
        </p:grpSpPr>
        <p:grpSp>
          <p:nvGrpSpPr>
            <p:cNvPr id="76" name="Group 73"/>
            <p:cNvGrpSpPr>
              <a:grpSpLocks/>
            </p:cNvGrpSpPr>
            <p:nvPr/>
          </p:nvGrpSpPr>
          <p:grpSpPr bwMode="auto">
            <a:xfrm>
              <a:off x="1968" y="2352"/>
              <a:ext cx="144" cy="240"/>
              <a:chOff x="1968" y="2352"/>
              <a:chExt cx="144" cy="240"/>
            </a:xfrm>
          </p:grpSpPr>
          <p:sp>
            <p:nvSpPr>
              <p:cNvPr id="83" name="Oval 74"/>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75"/>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76"/>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Oval 77"/>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Oval 78"/>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77" name="Group 79"/>
            <p:cNvGrpSpPr>
              <a:grpSpLocks/>
            </p:cNvGrpSpPr>
            <p:nvPr/>
          </p:nvGrpSpPr>
          <p:grpSpPr bwMode="auto">
            <a:xfrm>
              <a:off x="1872" y="2352"/>
              <a:ext cx="144" cy="240"/>
              <a:chOff x="1968" y="2352"/>
              <a:chExt cx="144" cy="240"/>
            </a:xfrm>
          </p:grpSpPr>
          <p:sp>
            <p:nvSpPr>
              <p:cNvPr id="78" name="Oval 80"/>
              <p:cNvSpPr>
                <a:spLocks noChangeArrowheads="1"/>
              </p:cNvSpPr>
              <p:nvPr/>
            </p:nvSpPr>
            <p:spPr bwMode="gray">
              <a:xfrm>
                <a:off x="1968" y="2352"/>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Oval 81"/>
              <p:cNvSpPr>
                <a:spLocks noChangeArrowheads="1"/>
              </p:cNvSpPr>
              <p:nvPr/>
            </p:nvSpPr>
            <p:spPr bwMode="gray">
              <a:xfrm>
                <a:off x="2016" y="2400"/>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Oval 82"/>
              <p:cNvSpPr>
                <a:spLocks noChangeArrowheads="1"/>
              </p:cNvSpPr>
              <p:nvPr/>
            </p:nvSpPr>
            <p:spPr bwMode="gray">
              <a:xfrm>
                <a:off x="2064" y="2448"/>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Oval 83"/>
              <p:cNvSpPr>
                <a:spLocks noChangeArrowheads="1"/>
              </p:cNvSpPr>
              <p:nvPr/>
            </p:nvSpPr>
            <p:spPr bwMode="gray">
              <a:xfrm>
                <a:off x="2016" y="2496"/>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Oval 84"/>
              <p:cNvSpPr>
                <a:spLocks noChangeArrowheads="1"/>
              </p:cNvSpPr>
              <p:nvPr/>
            </p:nvSpPr>
            <p:spPr bwMode="gray">
              <a:xfrm>
                <a:off x="1968" y="2544"/>
                <a:ext cx="48"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8" name="Rectangle 85"/>
          <p:cNvSpPr>
            <a:spLocks noChangeArrowheads="1"/>
          </p:cNvSpPr>
          <p:nvPr/>
        </p:nvSpPr>
        <p:spPr bwMode="gray">
          <a:xfrm>
            <a:off x="533400" y="1600200"/>
            <a:ext cx="1792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chemeClr val="bg1"/>
                </a:solidFill>
                <a:latin typeface="宋体" panose="02010600030101010101" pitchFamily="2" charset="-122"/>
              </a:rPr>
              <a:t>研究分支</a:t>
            </a:r>
            <a:r>
              <a:rPr lang="zh-CN" altLang="en-US" sz="2800" b="1">
                <a:latin typeface="宋体" panose="02010600030101010101" pitchFamily="2" charset="-122"/>
              </a:rPr>
              <a:t> </a:t>
            </a:r>
            <a:endParaRPr lang="en-US" altLang="zh-CN" sz="2800" b="1">
              <a:latin typeface="宋体" panose="02010600030101010101" pitchFamily="2" charset="-122"/>
            </a:endParaRPr>
          </a:p>
        </p:txBody>
      </p:sp>
      <p:sp>
        <p:nvSpPr>
          <p:cNvPr id="89" name="Rectangle 86"/>
          <p:cNvSpPr>
            <a:spLocks noChangeArrowheads="1"/>
          </p:cNvSpPr>
          <p:nvPr/>
        </p:nvSpPr>
        <p:spPr bwMode="gray">
          <a:xfrm>
            <a:off x="3132138" y="1600200"/>
            <a:ext cx="2506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chemeClr val="bg1"/>
                </a:solidFill>
                <a:latin typeface="宋体" panose="02010600030101010101" pitchFamily="2" charset="-122"/>
              </a:rPr>
              <a:t>核心研究内容</a:t>
            </a:r>
            <a:r>
              <a:rPr lang="zh-CN" altLang="en-US" sz="2800" b="1">
                <a:latin typeface="宋体" panose="02010600030101010101" pitchFamily="2" charset="-122"/>
              </a:rPr>
              <a:t> </a:t>
            </a:r>
            <a:endParaRPr lang="en-US" altLang="zh-CN" sz="2800" b="1">
              <a:latin typeface="宋体" panose="02010600030101010101" pitchFamily="2" charset="-122"/>
            </a:endParaRPr>
          </a:p>
        </p:txBody>
      </p:sp>
      <p:sp>
        <p:nvSpPr>
          <p:cNvPr id="90" name="Rectangle 87"/>
          <p:cNvSpPr>
            <a:spLocks noChangeArrowheads="1"/>
          </p:cNvSpPr>
          <p:nvPr/>
        </p:nvSpPr>
        <p:spPr bwMode="gray">
          <a:xfrm>
            <a:off x="6589713" y="1600200"/>
            <a:ext cx="1792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chemeClr val="bg1"/>
                </a:solidFill>
                <a:latin typeface="宋体" panose="02010600030101010101" pitchFamily="2" charset="-122"/>
              </a:rPr>
              <a:t>内在驱动</a:t>
            </a:r>
            <a:r>
              <a:rPr lang="zh-CN" altLang="en-US" sz="2800" b="1">
                <a:latin typeface="宋体" panose="02010600030101010101" pitchFamily="2" charset="-122"/>
              </a:rPr>
              <a:t> </a:t>
            </a:r>
            <a:endParaRPr lang="en-US" altLang="zh-CN" sz="2800" b="1">
              <a:latin typeface="宋体" panose="02010600030101010101" pitchFamily="2" charset="-122"/>
            </a:endParaRPr>
          </a:p>
        </p:txBody>
      </p:sp>
    </p:spTree>
    <p:extLst>
      <p:ext uri="{BB962C8B-B14F-4D97-AF65-F5344CB8AC3E}">
        <p14:creationId xmlns:p14="http://schemas.microsoft.com/office/powerpoint/2010/main" val="2292085530"/>
      </p:ext>
    </p:extLst>
  </p:cSld>
  <p:clrMapOvr>
    <a:masterClrMapping/>
  </p:clrMapOvr>
  <p:transition>
    <p:pull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90000"/>
              </a:lnSpc>
            </a:pPr>
            <a:r>
              <a:rPr lang="zh-CN" altLang="en-US" dirty="0" smtClean="0">
                <a:latin typeface="黑体" pitchFamily="2" charset="-122"/>
                <a:ea typeface="黑体" pitchFamily="2" charset="-122"/>
              </a:rPr>
              <a:t>密码学的基本思想是</a:t>
            </a:r>
            <a:r>
              <a:rPr lang="zh-CN" altLang="en-US" dirty="0" smtClean="0">
                <a:solidFill>
                  <a:srgbClr val="FF0000"/>
                </a:solidFill>
                <a:latin typeface="黑体" pitchFamily="2" charset="-122"/>
                <a:ea typeface="黑体" pitchFamily="2" charset="-122"/>
              </a:rPr>
              <a:t>伪装信息</a:t>
            </a:r>
            <a:r>
              <a:rPr lang="zh-CN" altLang="en-US" dirty="0" smtClean="0">
                <a:latin typeface="黑体" pitchFamily="2" charset="-122"/>
                <a:ea typeface="黑体" pitchFamily="2" charset="-122"/>
              </a:rPr>
              <a:t>，使未授权者不能理解它的含义</a:t>
            </a:r>
            <a:endParaRPr lang="en-US" altLang="zh-CN" dirty="0" smtClean="0">
              <a:latin typeface="黑体" pitchFamily="2" charset="-122"/>
              <a:ea typeface="黑体" pitchFamily="2" charset="-122"/>
            </a:endParaRPr>
          </a:p>
          <a:p>
            <a:pPr lvl="1">
              <a:lnSpc>
                <a:spcPct val="90000"/>
              </a:lnSpc>
            </a:pPr>
            <a:r>
              <a:rPr lang="zh-CN" altLang="en-US" dirty="0" smtClean="0">
                <a:solidFill>
                  <a:srgbClr val="990033"/>
                </a:solidFill>
                <a:latin typeface="黑体" pitchFamily="2" charset="-122"/>
                <a:ea typeface="黑体" pitchFamily="2" charset="-122"/>
              </a:rPr>
              <a:t>明文</a:t>
            </a:r>
            <a:r>
              <a:rPr lang="en-US" altLang="zh-CN" dirty="0" smtClean="0">
                <a:latin typeface="宋体" charset="-122"/>
              </a:rPr>
              <a:t>(</a:t>
            </a:r>
            <a:r>
              <a:rPr lang="en-US" altLang="zh-CN" b="1" dirty="0" err="1" smtClean="0">
                <a:solidFill>
                  <a:srgbClr val="FF0000"/>
                </a:solidFill>
                <a:latin typeface="宋体" charset="-122"/>
              </a:rPr>
              <a:t>P</a:t>
            </a:r>
            <a:r>
              <a:rPr lang="en-US" altLang="zh-CN" dirty="0" err="1" smtClean="0">
                <a:latin typeface="宋体" charset="-122"/>
              </a:rPr>
              <a:t>laintext,Message</a:t>
            </a:r>
            <a:r>
              <a:rPr lang="en-US" altLang="zh-CN" dirty="0" smtClean="0">
                <a:latin typeface="宋体" charset="-122"/>
              </a:rPr>
              <a:t>)</a:t>
            </a:r>
            <a:r>
              <a:rPr lang="zh-CN" altLang="en-US" dirty="0" smtClean="0">
                <a:latin typeface="宋体" charset="-122"/>
              </a:rPr>
              <a:t>：伪装前的原始数据</a:t>
            </a:r>
          </a:p>
          <a:p>
            <a:pPr lvl="1">
              <a:lnSpc>
                <a:spcPct val="90000"/>
              </a:lnSpc>
            </a:pPr>
            <a:r>
              <a:rPr lang="zh-CN" altLang="en-US" dirty="0" smtClean="0">
                <a:solidFill>
                  <a:srgbClr val="990033"/>
                </a:solidFill>
                <a:latin typeface="黑体" pitchFamily="2" charset="-122"/>
                <a:ea typeface="黑体" pitchFamily="2" charset="-122"/>
              </a:rPr>
              <a:t>密文</a:t>
            </a:r>
            <a:r>
              <a:rPr lang="en-US" altLang="zh-CN" dirty="0" smtClean="0">
                <a:latin typeface="宋体" charset="-122"/>
              </a:rPr>
              <a:t>(</a:t>
            </a:r>
            <a:r>
              <a:rPr lang="en-US" altLang="zh-CN" b="1" dirty="0" err="1" smtClean="0">
                <a:solidFill>
                  <a:srgbClr val="FF0000"/>
                </a:solidFill>
                <a:latin typeface="宋体" charset="-122"/>
              </a:rPr>
              <a:t>C</a:t>
            </a:r>
            <a:r>
              <a:rPr lang="en-US" altLang="zh-CN" dirty="0" err="1" smtClean="0">
                <a:latin typeface="宋体" charset="-122"/>
              </a:rPr>
              <a:t>iphertext</a:t>
            </a:r>
            <a:r>
              <a:rPr lang="en-US" altLang="zh-CN" dirty="0" smtClean="0">
                <a:latin typeface="宋体" charset="-122"/>
              </a:rPr>
              <a:t>)</a:t>
            </a:r>
            <a:r>
              <a:rPr lang="zh-CN" altLang="en-US" dirty="0" smtClean="0">
                <a:latin typeface="宋体" charset="-122"/>
              </a:rPr>
              <a:t> ：伪装后的数据</a:t>
            </a:r>
          </a:p>
          <a:p>
            <a:pPr lvl="1">
              <a:lnSpc>
                <a:spcPct val="90000"/>
              </a:lnSpc>
            </a:pPr>
            <a:r>
              <a:rPr lang="zh-CN" altLang="en-US" dirty="0" smtClean="0">
                <a:solidFill>
                  <a:srgbClr val="990033"/>
                </a:solidFill>
                <a:latin typeface="黑体" pitchFamily="2" charset="-122"/>
                <a:ea typeface="黑体" pitchFamily="2" charset="-122"/>
              </a:rPr>
              <a:t>密钥</a:t>
            </a:r>
            <a:r>
              <a:rPr lang="en-US" altLang="zh-CN" dirty="0" smtClean="0">
                <a:latin typeface="宋体" charset="-122"/>
              </a:rPr>
              <a:t>(</a:t>
            </a:r>
            <a:r>
              <a:rPr lang="en-US" altLang="zh-CN" b="1" dirty="0" smtClean="0">
                <a:solidFill>
                  <a:srgbClr val="FF0000"/>
                </a:solidFill>
                <a:latin typeface="宋体" charset="-122"/>
              </a:rPr>
              <a:t>K</a:t>
            </a:r>
            <a:r>
              <a:rPr lang="en-US" altLang="zh-CN" dirty="0" smtClean="0">
                <a:latin typeface="宋体" charset="-122"/>
              </a:rPr>
              <a:t>ey) </a:t>
            </a:r>
            <a:r>
              <a:rPr lang="zh-CN" altLang="en-US" dirty="0" smtClean="0">
                <a:latin typeface="宋体" charset="-122"/>
              </a:rPr>
              <a:t>：参与密码变换的参数</a:t>
            </a:r>
          </a:p>
          <a:p>
            <a:pPr lvl="1">
              <a:lnSpc>
                <a:spcPct val="90000"/>
              </a:lnSpc>
            </a:pPr>
            <a:r>
              <a:rPr lang="zh-CN" altLang="en-US" dirty="0" smtClean="0">
                <a:solidFill>
                  <a:srgbClr val="990033"/>
                </a:solidFill>
                <a:latin typeface="黑体" pitchFamily="2" charset="-122"/>
                <a:ea typeface="黑体" pitchFamily="2" charset="-122"/>
              </a:rPr>
              <a:t>加密</a:t>
            </a:r>
            <a:r>
              <a:rPr lang="en-US" altLang="zh-CN" dirty="0" smtClean="0">
                <a:latin typeface="宋体" charset="-122"/>
              </a:rPr>
              <a:t>(</a:t>
            </a:r>
            <a:r>
              <a:rPr lang="en-US" altLang="zh-CN" b="1" dirty="0" smtClean="0">
                <a:solidFill>
                  <a:srgbClr val="FF0000"/>
                </a:solidFill>
                <a:latin typeface="宋体" charset="-122"/>
              </a:rPr>
              <a:t>E</a:t>
            </a:r>
            <a:r>
              <a:rPr lang="en-US" altLang="zh-CN" dirty="0" smtClean="0">
                <a:latin typeface="宋体" charset="-122"/>
              </a:rPr>
              <a:t>ncrypt) </a:t>
            </a:r>
            <a:r>
              <a:rPr lang="zh-CN" altLang="en-US" dirty="0" smtClean="0">
                <a:latin typeface="宋体" charset="-122"/>
              </a:rPr>
              <a:t>：伪装的过程</a:t>
            </a:r>
          </a:p>
          <a:p>
            <a:pPr lvl="1">
              <a:lnSpc>
                <a:spcPct val="90000"/>
              </a:lnSpc>
            </a:pPr>
            <a:r>
              <a:rPr lang="zh-CN" altLang="en-US" dirty="0" smtClean="0">
                <a:solidFill>
                  <a:srgbClr val="990033"/>
                </a:solidFill>
                <a:latin typeface="黑体" pitchFamily="2" charset="-122"/>
                <a:ea typeface="黑体" pitchFamily="2" charset="-122"/>
              </a:rPr>
              <a:t>加密算法</a:t>
            </a:r>
            <a:r>
              <a:rPr lang="zh-CN" altLang="en-US" dirty="0" smtClean="0">
                <a:latin typeface="宋体" charset="-122"/>
              </a:rPr>
              <a:t>：用于对数据加密的一组数学变换 </a:t>
            </a:r>
          </a:p>
          <a:p>
            <a:pPr lvl="1">
              <a:lnSpc>
                <a:spcPct val="90000"/>
              </a:lnSpc>
            </a:pPr>
            <a:r>
              <a:rPr lang="zh-CN" altLang="en-US" dirty="0" smtClean="0">
                <a:solidFill>
                  <a:srgbClr val="990033"/>
                </a:solidFill>
                <a:latin typeface="黑体" pitchFamily="2" charset="-122"/>
                <a:ea typeface="黑体" pitchFamily="2" charset="-122"/>
              </a:rPr>
              <a:t>解密</a:t>
            </a:r>
            <a:r>
              <a:rPr lang="en-US" altLang="zh-CN" dirty="0" smtClean="0">
                <a:latin typeface="宋体" charset="-122"/>
              </a:rPr>
              <a:t>(</a:t>
            </a:r>
            <a:r>
              <a:rPr lang="en-US" altLang="zh-CN" b="1" dirty="0" smtClean="0">
                <a:solidFill>
                  <a:srgbClr val="FF0000"/>
                </a:solidFill>
                <a:latin typeface="宋体" charset="-122"/>
              </a:rPr>
              <a:t>D</a:t>
            </a:r>
            <a:r>
              <a:rPr lang="en-US" altLang="zh-CN" dirty="0" smtClean="0">
                <a:latin typeface="宋体" charset="-122"/>
              </a:rPr>
              <a:t>ecrypt)</a:t>
            </a:r>
            <a:r>
              <a:rPr lang="zh-CN" altLang="en-US" dirty="0" smtClean="0">
                <a:latin typeface="宋体" charset="-122"/>
              </a:rPr>
              <a:t> ：将密文恢复为明文</a:t>
            </a:r>
          </a:p>
          <a:p>
            <a:pPr lvl="1">
              <a:lnSpc>
                <a:spcPct val="90000"/>
              </a:lnSpc>
            </a:pPr>
            <a:r>
              <a:rPr lang="zh-CN" altLang="en-US" dirty="0" smtClean="0">
                <a:solidFill>
                  <a:srgbClr val="990033"/>
                </a:solidFill>
                <a:latin typeface="黑体" pitchFamily="2" charset="-122"/>
                <a:ea typeface="黑体" pitchFamily="2" charset="-122"/>
              </a:rPr>
              <a:t>解密算法</a:t>
            </a:r>
            <a:r>
              <a:rPr lang="zh-CN" altLang="en-US" b="1" dirty="0" smtClean="0">
                <a:latin typeface="宋体" charset="-122"/>
              </a:rPr>
              <a:t>：</a:t>
            </a:r>
            <a:r>
              <a:rPr lang="zh-CN" altLang="en-US" dirty="0" smtClean="0">
                <a:latin typeface="宋体" charset="-122"/>
              </a:rPr>
              <a:t>用于解密的一组数学变换 </a:t>
            </a:r>
          </a:p>
          <a:p>
            <a:endParaRPr lang="zh-CN" altLang="en-US" dirty="0"/>
          </a:p>
        </p:txBody>
      </p:sp>
      <p:sp>
        <p:nvSpPr>
          <p:cNvPr id="4" name="日期占位符 3"/>
          <p:cNvSpPr>
            <a:spLocks noGrp="1"/>
          </p:cNvSpPr>
          <p:nvPr>
            <p:ph type="dt" sz="half" idx="10"/>
          </p:nvPr>
        </p:nvSpPr>
        <p:spPr/>
        <p:txBody>
          <a:bodyPr/>
          <a:lstStyle/>
          <a:p>
            <a:fld id="{E9E2D4A3-9C21-47C4-AEA1-22D750F0239C}"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61</a:t>
            </a:fld>
            <a:endParaRPr lang="en-US" altLang="zh-CN" dirty="0"/>
          </a:p>
        </p:txBody>
      </p:sp>
    </p:spTree>
    <p:extLst>
      <p:ext uri="{BB962C8B-B14F-4D97-AF65-F5344CB8AC3E}">
        <p14:creationId xmlns:p14="http://schemas.microsoft.com/office/powerpoint/2010/main" val="3978910418"/>
      </p:ext>
    </p:extLst>
  </p:cSld>
  <p:clrMapOvr>
    <a:masterClrMapping/>
  </p:clrMapOvr>
  <p:transition>
    <p:pull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3733800"/>
            <a:ext cx="8229600" cy="2590800"/>
          </a:xfrm>
        </p:spPr>
        <p:txBody>
          <a:bodyPr/>
          <a:lstStyle/>
          <a:p>
            <a:pPr algn="ctr">
              <a:buNone/>
            </a:pPr>
            <a:r>
              <a:rPr lang="zh-CN" altLang="en-US" dirty="0" smtClean="0">
                <a:latin typeface="Wide Latin" pitchFamily="18" charset="0"/>
              </a:rPr>
              <a:t>加密：</a:t>
            </a:r>
            <a:r>
              <a:rPr lang="en-US" altLang="zh-CN" dirty="0" smtClean="0">
                <a:latin typeface="Wide Latin" pitchFamily="18" charset="0"/>
              </a:rPr>
              <a:t>E(P)=C</a:t>
            </a:r>
          </a:p>
          <a:p>
            <a:pPr algn="ctr">
              <a:buNone/>
            </a:pPr>
            <a:r>
              <a:rPr lang="zh-CN" altLang="en-US" dirty="0" smtClean="0">
                <a:latin typeface="Wide Latin" pitchFamily="18" charset="0"/>
              </a:rPr>
              <a:t>解密：</a:t>
            </a:r>
            <a:r>
              <a:rPr lang="en-US" altLang="zh-CN" dirty="0" smtClean="0">
                <a:latin typeface="Wide Latin" pitchFamily="18" charset="0"/>
              </a:rPr>
              <a:t>D(C)=P</a:t>
            </a:r>
          </a:p>
          <a:p>
            <a:pPr>
              <a:buNone/>
            </a:pPr>
            <a:r>
              <a:rPr lang="zh-CN" altLang="en-US" dirty="0" smtClean="0">
                <a:latin typeface="Wide Latin" pitchFamily="18" charset="0"/>
              </a:rPr>
              <a:t>先加密，后解密：</a:t>
            </a:r>
            <a:endParaRPr lang="en-US" altLang="zh-CN" dirty="0" smtClean="0">
              <a:latin typeface="Wide Latin" pitchFamily="18" charset="0"/>
            </a:endParaRPr>
          </a:p>
          <a:p>
            <a:pPr algn="ctr">
              <a:buNone/>
            </a:pPr>
            <a:r>
              <a:rPr lang="en-US" altLang="zh-CN" dirty="0" smtClean="0">
                <a:solidFill>
                  <a:srgbClr val="FF0000"/>
                </a:solidFill>
                <a:latin typeface="Wide Latin" pitchFamily="18" charset="0"/>
              </a:rPr>
              <a:t>D(E(P))=P</a:t>
            </a:r>
            <a:endParaRPr lang="zh-CN" altLang="en-US" dirty="0">
              <a:solidFill>
                <a:srgbClr val="FF0000"/>
              </a:solidFill>
              <a:latin typeface="Wide Latin" pitchFamily="18" charset="0"/>
            </a:endParaRPr>
          </a:p>
        </p:txBody>
      </p:sp>
      <p:sp>
        <p:nvSpPr>
          <p:cNvPr id="4" name="日期占位符 3"/>
          <p:cNvSpPr>
            <a:spLocks noGrp="1"/>
          </p:cNvSpPr>
          <p:nvPr>
            <p:ph type="dt" sz="half" idx="10"/>
          </p:nvPr>
        </p:nvSpPr>
        <p:spPr/>
        <p:txBody>
          <a:bodyPr/>
          <a:lstStyle/>
          <a:p>
            <a:fld id="{7BBF58F6-C752-415A-8B8D-5A89916AB683}"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62</a:t>
            </a:fld>
            <a:endParaRPr lang="en-US" altLang="zh-CN" dirty="0"/>
          </a:p>
        </p:txBody>
      </p:sp>
      <p:grpSp>
        <p:nvGrpSpPr>
          <p:cNvPr id="30" name="组合 29"/>
          <p:cNvGrpSpPr/>
          <p:nvPr/>
        </p:nvGrpSpPr>
        <p:grpSpPr>
          <a:xfrm>
            <a:off x="914400" y="1524000"/>
            <a:ext cx="7162800" cy="2136577"/>
            <a:chOff x="914400" y="1143000"/>
            <a:chExt cx="7162800" cy="2136577"/>
          </a:xfrm>
        </p:grpSpPr>
        <p:grpSp>
          <p:nvGrpSpPr>
            <p:cNvPr id="10" name="组合 9"/>
            <p:cNvGrpSpPr/>
            <p:nvPr/>
          </p:nvGrpSpPr>
          <p:grpSpPr>
            <a:xfrm>
              <a:off x="990600" y="1905000"/>
              <a:ext cx="914400" cy="1066800"/>
              <a:chOff x="990600" y="1905000"/>
              <a:chExt cx="914400" cy="1066800"/>
            </a:xfrm>
          </p:grpSpPr>
          <p:sp>
            <p:nvSpPr>
              <p:cNvPr id="8" name="流程图: 文档 7"/>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9" name="TextBox 8"/>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11" name="组合 10"/>
            <p:cNvGrpSpPr/>
            <p:nvPr/>
          </p:nvGrpSpPr>
          <p:grpSpPr>
            <a:xfrm>
              <a:off x="3886200" y="1143000"/>
              <a:ext cx="914400" cy="1066800"/>
              <a:chOff x="990600" y="1905000"/>
              <a:chExt cx="914400" cy="1066800"/>
            </a:xfrm>
          </p:grpSpPr>
          <p:sp>
            <p:nvSpPr>
              <p:cNvPr id="12" name="流程图: 文档 11"/>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3" name="TextBox 12"/>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4" name="组合 13"/>
            <p:cNvGrpSpPr/>
            <p:nvPr/>
          </p:nvGrpSpPr>
          <p:grpSpPr>
            <a:xfrm>
              <a:off x="6934200" y="1905000"/>
              <a:ext cx="914400" cy="1066800"/>
              <a:chOff x="990600" y="1905000"/>
              <a:chExt cx="914400" cy="1066800"/>
            </a:xfrm>
          </p:grpSpPr>
          <p:sp>
            <p:nvSpPr>
              <p:cNvPr id="15" name="流程图: 文档 14"/>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6" name="TextBox 15"/>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7" name="矩形 16"/>
            <p:cNvSpPr/>
            <p:nvPr/>
          </p:nvSpPr>
          <p:spPr bwMode="auto">
            <a:xfrm>
              <a:off x="2286000" y="19812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8" name="矩形 17"/>
            <p:cNvSpPr/>
            <p:nvPr/>
          </p:nvSpPr>
          <p:spPr bwMode="auto">
            <a:xfrm>
              <a:off x="5334000" y="19812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20" name="直接箭头连接符 19"/>
            <p:cNvCxnSpPr>
              <a:stCxn id="9" idx="3"/>
              <a:endCxn id="17" idx="1"/>
            </p:cNvCxnSpPr>
            <p:nvPr/>
          </p:nvCxnSpPr>
          <p:spPr bwMode="auto">
            <a:xfrm flipV="1">
              <a:off x="1905000" y="22860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直接箭头连接符 20"/>
            <p:cNvCxnSpPr>
              <a:endCxn id="18" idx="1"/>
            </p:cNvCxnSpPr>
            <p:nvPr/>
          </p:nvCxnSpPr>
          <p:spPr bwMode="auto">
            <a:xfrm flipV="1">
              <a:off x="3429000" y="22860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5" name="直接箭头连接符 24"/>
            <p:cNvCxnSpPr>
              <a:stCxn id="18" idx="3"/>
              <a:endCxn id="16" idx="1"/>
            </p:cNvCxnSpPr>
            <p:nvPr/>
          </p:nvCxnSpPr>
          <p:spPr bwMode="auto">
            <a:xfrm>
              <a:off x="6477000" y="22860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6" name="TextBox 25"/>
            <p:cNvSpPr txBox="1"/>
            <p:nvPr/>
          </p:nvSpPr>
          <p:spPr>
            <a:xfrm>
              <a:off x="3810000" y="23622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27" name="TextBox 26"/>
            <p:cNvSpPr txBox="1"/>
            <p:nvPr/>
          </p:nvSpPr>
          <p:spPr>
            <a:xfrm>
              <a:off x="914400" y="29718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8" name="TextBox 27"/>
            <p:cNvSpPr txBox="1"/>
            <p:nvPr/>
          </p:nvSpPr>
          <p:spPr>
            <a:xfrm>
              <a:off x="6934200" y="29718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9" name="TextBox 28"/>
            <p:cNvSpPr txBox="1"/>
            <p:nvPr/>
          </p:nvSpPr>
          <p:spPr>
            <a:xfrm>
              <a:off x="4572000" y="15240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grpSp>
    </p:spTree>
    <p:extLst>
      <p:ext uri="{BB962C8B-B14F-4D97-AF65-F5344CB8AC3E}">
        <p14:creationId xmlns:p14="http://schemas.microsoft.com/office/powerpoint/2010/main" val="2146358153"/>
      </p:ext>
    </p:extLst>
  </p:cSld>
  <p:clrMapOvr>
    <a:masterClrMapping/>
  </p:clrMapOvr>
  <p:transition>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现代密码学中密码算法是公开的，那如何实现保密哪？</a:t>
            </a:r>
            <a:r>
              <a:rPr lang="en-US" altLang="zh-CN" dirty="0" smtClean="0">
                <a:sym typeface="Wingdings" pitchFamily="2" charset="2"/>
              </a:rPr>
              <a:t></a:t>
            </a:r>
            <a:r>
              <a:rPr lang="zh-CN" altLang="en-US" dirty="0" smtClean="0">
                <a:solidFill>
                  <a:srgbClr val="FF0000"/>
                </a:solidFill>
                <a:sym typeface="Wingdings" pitchFamily="2" charset="2"/>
              </a:rPr>
              <a:t>密钥（</a:t>
            </a:r>
            <a:r>
              <a:rPr lang="en-US" altLang="zh-CN" dirty="0" smtClean="0">
                <a:solidFill>
                  <a:srgbClr val="FF0000"/>
                </a:solidFill>
                <a:sym typeface="Wingdings" pitchFamily="2" charset="2"/>
              </a:rPr>
              <a:t>Key</a:t>
            </a:r>
            <a:r>
              <a:rPr lang="zh-CN" altLang="en-US" dirty="0" smtClean="0">
                <a:solidFill>
                  <a:srgbClr val="FF0000"/>
                </a:solidFill>
                <a:sym typeface="Wingdings" pitchFamily="2" charset="2"/>
              </a:rPr>
              <a:t>）</a:t>
            </a:r>
            <a:endParaRPr lang="zh-CN" altLang="en-US" dirty="0">
              <a:solidFill>
                <a:srgbClr val="FF0000"/>
              </a:solidFill>
            </a:endParaRPr>
          </a:p>
        </p:txBody>
      </p:sp>
      <p:sp>
        <p:nvSpPr>
          <p:cNvPr id="4" name="日期占位符 3"/>
          <p:cNvSpPr>
            <a:spLocks noGrp="1"/>
          </p:cNvSpPr>
          <p:nvPr>
            <p:ph type="dt" sz="half" idx="10"/>
          </p:nvPr>
        </p:nvSpPr>
        <p:spPr/>
        <p:txBody>
          <a:bodyPr/>
          <a:lstStyle/>
          <a:p>
            <a:fld id="{FDAED075-DA51-406A-BE70-2031B345E23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63</a:t>
            </a:fld>
            <a:endParaRPr lang="en-US" altLang="zh-CN" dirty="0"/>
          </a:p>
        </p:txBody>
      </p:sp>
      <p:grpSp>
        <p:nvGrpSpPr>
          <p:cNvPr id="33" name="组合 32"/>
          <p:cNvGrpSpPr/>
          <p:nvPr/>
        </p:nvGrpSpPr>
        <p:grpSpPr>
          <a:xfrm>
            <a:off x="914400" y="3886200"/>
            <a:ext cx="7162800" cy="2438400"/>
            <a:chOff x="914400" y="3886200"/>
            <a:chExt cx="7162800" cy="2438400"/>
          </a:xfrm>
        </p:grpSpPr>
        <p:grpSp>
          <p:nvGrpSpPr>
            <p:cNvPr id="7" name="组合 6"/>
            <p:cNvGrpSpPr/>
            <p:nvPr/>
          </p:nvGrpSpPr>
          <p:grpSpPr>
            <a:xfrm>
              <a:off x="990600" y="4648200"/>
              <a:ext cx="914400" cy="1066800"/>
              <a:chOff x="990600" y="1905000"/>
              <a:chExt cx="914400" cy="1066800"/>
            </a:xfrm>
          </p:grpSpPr>
          <p:sp>
            <p:nvSpPr>
              <p:cNvPr id="8" name="流程图: 文档 7"/>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9" name="TextBox 8"/>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10" name="组合 9"/>
            <p:cNvGrpSpPr/>
            <p:nvPr/>
          </p:nvGrpSpPr>
          <p:grpSpPr>
            <a:xfrm>
              <a:off x="3886200" y="3886200"/>
              <a:ext cx="914400" cy="1066800"/>
              <a:chOff x="990600" y="1905000"/>
              <a:chExt cx="914400" cy="1066800"/>
            </a:xfrm>
          </p:grpSpPr>
          <p:sp>
            <p:nvSpPr>
              <p:cNvPr id="11" name="流程图: 文档 10"/>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2" name="TextBox 11"/>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3" name="组合 12"/>
            <p:cNvGrpSpPr/>
            <p:nvPr/>
          </p:nvGrpSpPr>
          <p:grpSpPr>
            <a:xfrm>
              <a:off x="6934200" y="4648200"/>
              <a:ext cx="914400" cy="1066800"/>
              <a:chOff x="990600" y="1905000"/>
              <a:chExt cx="914400" cy="1066800"/>
            </a:xfrm>
          </p:grpSpPr>
          <p:sp>
            <p:nvSpPr>
              <p:cNvPr id="14" name="流程图: 文档 13"/>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15" name="TextBox 14"/>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6" name="矩形 15"/>
            <p:cNvSpPr/>
            <p:nvPr/>
          </p:nvSpPr>
          <p:spPr bwMode="auto">
            <a:xfrm>
              <a:off x="2286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7" name="矩形 16"/>
            <p:cNvSpPr/>
            <p:nvPr/>
          </p:nvSpPr>
          <p:spPr bwMode="auto">
            <a:xfrm>
              <a:off x="5334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18" name="直接箭头连接符 17"/>
            <p:cNvCxnSpPr>
              <a:endCxn id="16" idx="1"/>
            </p:cNvCxnSpPr>
            <p:nvPr/>
          </p:nvCxnSpPr>
          <p:spPr bwMode="auto">
            <a:xfrm flipV="1">
              <a:off x="1905000" y="50292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9" name="直接箭头连接符 18"/>
            <p:cNvCxnSpPr>
              <a:endCxn id="17" idx="1"/>
            </p:cNvCxnSpPr>
            <p:nvPr/>
          </p:nvCxnSpPr>
          <p:spPr bwMode="auto">
            <a:xfrm flipV="1">
              <a:off x="3429000" y="50292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0" name="直接箭头连接符 19"/>
            <p:cNvCxnSpPr>
              <a:stCxn id="17" idx="3"/>
            </p:cNvCxnSpPr>
            <p:nvPr/>
          </p:nvCxnSpPr>
          <p:spPr bwMode="auto">
            <a:xfrm>
              <a:off x="6477000" y="50292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3810000" y="51054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22" name="TextBox 21"/>
            <p:cNvSpPr txBox="1"/>
            <p:nvPr/>
          </p:nvSpPr>
          <p:spPr>
            <a:xfrm>
              <a:off x="9144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3" name="TextBox 22"/>
            <p:cNvSpPr txBox="1"/>
            <p:nvPr/>
          </p:nvSpPr>
          <p:spPr>
            <a:xfrm>
              <a:off x="69342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24" name="TextBox 23"/>
            <p:cNvSpPr txBox="1"/>
            <p:nvPr/>
          </p:nvSpPr>
          <p:spPr>
            <a:xfrm>
              <a:off x="4648200" y="43434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sp>
          <p:nvSpPr>
            <p:cNvPr id="25" name="矩形 24"/>
            <p:cNvSpPr/>
            <p:nvPr/>
          </p:nvSpPr>
          <p:spPr bwMode="auto">
            <a:xfrm>
              <a:off x="2895600" y="5943600"/>
              <a:ext cx="3048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solidFill>
                    <a:srgbClr val="FF0000"/>
                  </a:solidFill>
                  <a:latin typeface="Arial" charset="0"/>
                  <a:ea typeface="宋体" pitchFamily="2" charset="-122"/>
                </a:rPr>
                <a:t>使用一个密钥的加密</a:t>
              </a:r>
              <a:r>
                <a:rPr lang="en-US" altLang="zh-CN" sz="1800" dirty="0" smtClean="0">
                  <a:solidFill>
                    <a:srgbClr val="FF0000"/>
                  </a:solidFill>
                  <a:latin typeface="Arial" charset="0"/>
                  <a:ea typeface="宋体" pitchFamily="2" charset="-122"/>
                </a:rPr>
                <a:t>/</a:t>
              </a:r>
              <a:r>
                <a:rPr lang="zh-CN" altLang="en-US" sz="1800" dirty="0" smtClean="0">
                  <a:solidFill>
                    <a:srgbClr val="FF0000"/>
                  </a:solidFill>
                  <a:latin typeface="Arial" charset="0"/>
                  <a:ea typeface="宋体" pitchFamily="2" charset="-122"/>
                </a:rPr>
                <a:t>解密</a:t>
              </a:r>
              <a:endParaRPr kumimoji="0" lang="zh-CN" altLang="en-US" sz="1800" b="0" i="0" u="none" strike="noStrike" cap="none" normalizeH="0" baseline="0" dirty="0" smtClean="0">
                <a:ln>
                  <a:noFill/>
                </a:ln>
                <a:solidFill>
                  <a:srgbClr val="FF0000"/>
                </a:solidFill>
                <a:effectLst/>
                <a:latin typeface="Arial" charset="0"/>
                <a:ea typeface="宋体" pitchFamily="2" charset="-122"/>
              </a:endParaRPr>
            </a:p>
          </p:txBody>
        </p:sp>
      </p:grpSp>
      <p:grpSp>
        <p:nvGrpSpPr>
          <p:cNvPr id="34" name="组合 33"/>
          <p:cNvGrpSpPr/>
          <p:nvPr/>
        </p:nvGrpSpPr>
        <p:grpSpPr>
          <a:xfrm>
            <a:off x="2209800" y="3124200"/>
            <a:ext cx="4419600" cy="1600200"/>
            <a:chOff x="2209800" y="3124200"/>
            <a:chExt cx="4419600" cy="1600200"/>
          </a:xfrm>
        </p:grpSpPr>
        <p:pic>
          <p:nvPicPr>
            <p:cNvPr id="26" name="Picture 11"/>
            <p:cNvPicPr>
              <a:picLocks noChangeArrowheads="1"/>
            </p:cNvPicPr>
            <p:nvPr/>
          </p:nvPicPr>
          <p:blipFill>
            <a:blip r:embed="rId2" cstate="print"/>
            <a:srcRect/>
            <a:stretch>
              <a:fillRect/>
            </a:stretch>
          </p:blipFill>
          <p:spPr bwMode="auto">
            <a:xfrm>
              <a:off x="2209800" y="3429000"/>
              <a:ext cx="1035050" cy="469900"/>
            </a:xfrm>
            <a:prstGeom prst="rect">
              <a:avLst/>
            </a:prstGeom>
            <a:noFill/>
            <a:ln w="9525">
              <a:noFill/>
              <a:miter lim="800000"/>
              <a:headEnd/>
              <a:tailEnd/>
            </a:ln>
          </p:spPr>
        </p:pic>
        <p:pic>
          <p:nvPicPr>
            <p:cNvPr id="27" name="Picture 11"/>
            <p:cNvPicPr>
              <a:picLocks noChangeArrowheads="1"/>
            </p:cNvPicPr>
            <p:nvPr/>
          </p:nvPicPr>
          <p:blipFill>
            <a:blip r:embed="rId2" cstate="print"/>
            <a:srcRect/>
            <a:stretch>
              <a:fillRect/>
            </a:stretch>
          </p:blipFill>
          <p:spPr bwMode="auto">
            <a:xfrm>
              <a:off x="5486400" y="3429000"/>
              <a:ext cx="1035050" cy="469900"/>
            </a:xfrm>
            <a:prstGeom prst="rect">
              <a:avLst/>
            </a:prstGeom>
            <a:noFill/>
            <a:ln w="9525">
              <a:noFill/>
              <a:miter lim="800000"/>
              <a:headEnd/>
              <a:tailEnd/>
            </a:ln>
          </p:spPr>
        </p:pic>
        <p:sp>
          <p:nvSpPr>
            <p:cNvPr id="28" name="TextBox 27"/>
            <p:cNvSpPr txBox="1"/>
            <p:nvPr/>
          </p:nvSpPr>
          <p:spPr>
            <a:xfrm>
              <a:off x="2362200" y="3200400"/>
              <a:ext cx="11430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zh-CN" altLang="en-US" dirty="0" smtClean="0"/>
                <a:t>（</a:t>
              </a:r>
              <a:r>
                <a:rPr lang="en-US" altLang="zh-CN" dirty="0" smtClean="0"/>
                <a:t>Key</a:t>
              </a:r>
              <a:r>
                <a:rPr lang="zh-CN" altLang="en-US" dirty="0" smtClean="0"/>
                <a:t>）</a:t>
              </a:r>
              <a:endParaRPr lang="zh-CN" altLang="en-US" dirty="0"/>
            </a:p>
          </p:txBody>
        </p:sp>
        <p:sp>
          <p:nvSpPr>
            <p:cNvPr id="29" name="TextBox 28"/>
            <p:cNvSpPr txBox="1"/>
            <p:nvPr/>
          </p:nvSpPr>
          <p:spPr>
            <a:xfrm>
              <a:off x="5486400" y="3124200"/>
              <a:ext cx="11430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zh-CN" altLang="en-US" dirty="0" smtClean="0"/>
                <a:t>（</a:t>
              </a:r>
              <a:r>
                <a:rPr lang="en-US" altLang="zh-CN" dirty="0" smtClean="0"/>
                <a:t>Key</a:t>
              </a:r>
              <a:r>
                <a:rPr lang="zh-CN" altLang="en-US" dirty="0" smtClean="0"/>
                <a:t>）</a:t>
              </a:r>
              <a:endParaRPr lang="zh-CN" altLang="en-US" dirty="0"/>
            </a:p>
          </p:txBody>
        </p:sp>
        <p:cxnSp>
          <p:nvCxnSpPr>
            <p:cNvPr id="31" name="直接箭头连接符 30"/>
            <p:cNvCxnSpPr>
              <a:stCxn id="26" idx="2"/>
            </p:cNvCxnSpPr>
            <p:nvPr/>
          </p:nvCxnSpPr>
          <p:spPr bwMode="auto">
            <a:xfrm rot="16200000" flipH="1">
              <a:off x="2322512" y="4303712"/>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2" name="直接箭头连接符 31"/>
            <p:cNvCxnSpPr/>
            <p:nvPr/>
          </p:nvCxnSpPr>
          <p:spPr bwMode="auto">
            <a:xfrm rot="16200000" flipH="1">
              <a:off x="5538788" y="4291013"/>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135947359"/>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71F88BF5-D357-4360-A9B4-DD766CCDC59B}"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64</a:t>
            </a:fld>
            <a:endParaRPr lang="en-US" altLang="zh-CN" dirty="0"/>
          </a:p>
        </p:txBody>
      </p:sp>
      <p:grpSp>
        <p:nvGrpSpPr>
          <p:cNvPr id="7" name="组合 6"/>
          <p:cNvGrpSpPr/>
          <p:nvPr/>
        </p:nvGrpSpPr>
        <p:grpSpPr>
          <a:xfrm>
            <a:off x="914400" y="2133600"/>
            <a:ext cx="7162800" cy="2438400"/>
            <a:chOff x="914400" y="3886200"/>
            <a:chExt cx="7162800" cy="2438400"/>
          </a:xfrm>
        </p:grpSpPr>
        <p:grpSp>
          <p:nvGrpSpPr>
            <p:cNvPr id="8" name="组合 6"/>
            <p:cNvGrpSpPr/>
            <p:nvPr/>
          </p:nvGrpSpPr>
          <p:grpSpPr>
            <a:xfrm>
              <a:off x="990600" y="4648200"/>
              <a:ext cx="914400" cy="1066800"/>
              <a:chOff x="990600" y="1905000"/>
              <a:chExt cx="914400" cy="1066800"/>
            </a:xfrm>
          </p:grpSpPr>
          <p:sp>
            <p:nvSpPr>
              <p:cNvPr id="25" name="流程图: 文档 24"/>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6" name="TextBox 25"/>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grpSp>
          <p:nvGrpSpPr>
            <p:cNvPr id="9" name="组合 9"/>
            <p:cNvGrpSpPr/>
            <p:nvPr/>
          </p:nvGrpSpPr>
          <p:grpSpPr>
            <a:xfrm>
              <a:off x="3886200" y="3886200"/>
              <a:ext cx="914400" cy="1066800"/>
              <a:chOff x="990600" y="1905000"/>
              <a:chExt cx="914400" cy="1066800"/>
            </a:xfrm>
          </p:grpSpPr>
          <p:sp>
            <p:nvSpPr>
              <p:cNvPr id="23" name="流程图: 文档 22"/>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4" name="TextBox 23"/>
              <p:cNvSpPr txBox="1"/>
              <p:nvPr/>
            </p:nvSpPr>
            <p:spPr>
              <a:xfrm>
                <a:off x="990600" y="2133600"/>
                <a:ext cx="914400" cy="523220"/>
              </a:xfrm>
              <a:prstGeom prst="rect">
                <a:avLst/>
              </a:prstGeom>
              <a:noFill/>
            </p:spPr>
            <p:txBody>
              <a:bodyPr wrap="square" rtlCol="0">
                <a:spAutoFit/>
              </a:bodyPr>
              <a:lstStyle/>
              <a:p>
                <a:r>
                  <a:rPr lang="en-US" altLang="zh-CN" dirty="0" smtClean="0"/>
                  <a:t>45#</a:t>
                </a:r>
                <a:r>
                  <a:rPr lang="zh-CN" altLang="en-US" dirty="0" smtClean="0"/>
                  <a:t>￥</a:t>
                </a:r>
                <a:r>
                  <a:rPr lang="en-US" altLang="zh-CN" dirty="0" smtClean="0"/>
                  <a:t>%=-</a:t>
                </a:r>
                <a:r>
                  <a:rPr lang="zh-CN" altLang="en-US" dirty="0" smtClean="0"/>
                  <a:t>！</a:t>
                </a:r>
                <a:r>
                  <a:rPr lang="en-US" altLang="zh-CN" dirty="0" smtClean="0"/>
                  <a:t>~&amp;*</a:t>
                </a:r>
                <a:endParaRPr lang="zh-CN" altLang="en-US" dirty="0"/>
              </a:p>
            </p:txBody>
          </p:sp>
        </p:grpSp>
        <p:grpSp>
          <p:nvGrpSpPr>
            <p:cNvPr id="10" name="组合 12"/>
            <p:cNvGrpSpPr/>
            <p:nvPr/>
          </p:nvGrpSpPr>
          <p:grpSpPr>
            <a:xfrm>
              <a:off x="6934200" y="4648200"/>
              <a:ext cx="914400" cy="1066800"/>
              <a:chOff x="990600" y="1905000"/>
              <a:chExt cx="914400" cy="1066800"/>
            </a:xfrm>
          </p:grpSpPr>
          <p:sp>
            <p:nvSpPr>
              <p:cNvPr id="21" name="流程图: 文档 20"/>
              <p:cNvSpPr/>
              <p:nvPr/>
            </p:nvSpPr>
            <p:spPr bwMode="auto">
              <a:xfrm>
                <a:off x="990600" y="1905000"/>
                <a:ext cx="914400" cy="1066800"/>
              </a:xfrm>
              <a:prstGeom prst="flowChartDocument">
                <a:avLst/>
              </a:prstGeom>
              <a:solidFill>
                <a:schemeClr val="accent1">
                  <a:lumMod val="40000"/>
                  <a:lumOff val="6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solidFill>
                      <a:schemeClr val="accent5">
                        <a:lumMod val="50000"/>
                      </a:schemeClr>
                    </a:solidFill>
                  </a:ln>
                  <a:solidFill>
                    <a:schemeClr val="tx1"/>
                  </a:solidFill>
                  <a:effectLst/>
                  <a:latin typeface="Arial" charset="0"/>
                  <a:ea typeface="宋体" pitchFamily="2" charset="-122"/>
                </a:endParaRPr>
              </a:p>
            </p:txBody>
          </p:sp>
          <p:sp>
            <p:nvSpPr>
              <p:cNvPr id="22" name="TextBox 21"/>
              <p:cNvSpPr txBox="1"/>
              <p:nvPr/>
            </p:nvSpPr>
            <p:spPr>
              <a:xfrm>
                <a:off x="990600" y="2133600"/>
                <a:ext cx="914400" cy="307777"/>
              </a:xfrm>
              <a:prstGeom prst="rect">
                <a:avLst/>
              </a:prstGeom>
              <a:noFill/>
            </p:spPr>
            <p:txBody>
              <a:bodyPr wrap="square" rtlCol="0">
                <a:spAutoFit/>
              </a:bodyPr>
              <a:lstStyle/>
              <a:p>
                <a:r>
                  <a:rPr lang="en-US" altLang="zh-CN" dirty="0" smtClean="0"/>
                  <a:t>Message</a:t>
                </a:r>
                <a:endParaRPr lang="zh-CN" altLang="en-US" dirty="0"/>
              </a:p>
            </p:txBody>
          </p:sp>
        </p:grpSp>
        <p:sp>
          <p:nvSpPr>
            <p:cNvPr id="11" name="矩形 10"/>
            <p:cNvSpPr/>
            <p:nvPr/>
          </p:nvSpPr>
          <p:spPr bwMode="auto">
            <a:xfrm>
              <a:off x="2286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加密</a:t>
              </a:r>
              <a:r>
                <a:rPr kumimoji="0" lang="en-US" altLang="zh-CN" sz="1400" b="0" i="0" u="none" strike="noStrike" cap="none" normalizeH="0" baseline="0" dirty="0" smtClean="0">
                  <a:ln>
                    <a:noFill/>
                  </a:ln>
                  <a:solidFill>
                    <a:schemeClr val="tx1"/>
                  </a:solidFill>
                  <a:effectLst/>
                  <a:latin typeface="Arial" charset="0"/>
                  <a:ea typeface="宋体" pitchFamily="2" charset="-122"/>
                </a:rPr>
                <a:t>E</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sp>
          <p:nvSpPr>
            <p:cNvPr id="12" name="矩形 11"/>
            <p:cNvSpPr/>
            <p:nvPr/>
          </p:nvSpPr>
          <p:spPr bwMode="auto">
            <a:xfrm>
              <a:off x="5334000" y="4724400"/>
              <a:ext cx="1143000" cy="6096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宋体" pitchFamily="2" charset="-122"/>
                </a:rPr>
                <a:t>解密</a:t>
              </a:r>
              <a:r>
                <a:rPr kumimoji="0" lang="en-US" altLang="zh-CN" sz="1400" b="0" i="0" u="none" strike="noStrike" cap="none" normalizeH="0" baseline="0" dirty="0" smtClean="0">
                  <a:ln>
                    <a:noFill/>
                  </a:ln>
                  <a:solidFill>
                    <a:schemeClr val="tx1"/>
                  </a:solidFill>
                  <a:effectLst/>
                  <a:latin typeface="Arial" charset="0"/>
                  <a:ea typeface="宋体" pitchFamily="2" charset="-122"/>
                </a:rPr>
                <a:t>D</a:t>
              </a:r>
              <a:endParaRPr kumimoji="0" lang="zh-CN" altLang="en-US" sz="1400" b="0" i="0" u="none" strike="noStrike" cap="none" normalizeH="0" baseline="0" dirty="0" smtClean="0">
                <a:ln>
                  <a:noFill/>
                </a:ln>
                <a:solidFill>
                  <a:schemeClr val="tx1"/>
                </a:solidFill>
                <a:effectLst/>
                <a:latin typeface="Arial" charset="0"/>
                <a:ea typeface="宋体" pitchFamily="2" charset="-122"/>
              </a:endParaRPr>
            </a:p>
          </p:txBody>
        </p:sp>
        <p:cxnSp>
          <p:nvCxnSpPr>
            <p:cNvPr id="13" name="直接箭头连接符 12"/>
            <p:cNvCxnSpPr>
              <a:endCxn id="11" idx="1"/>
            </p:cNvCxnSpPr>
            <p:nvPr/>
          </p:nvCxnSpPr>
          <p:spPr bwMode="auto">
            <a:xfrm flipV="1">
              <a:off x="1905000" y="5029200"/>
              <a:ext cx="3810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4" name="直接箭头连接符 13"/>
            <p:cNvCxnSpPr>
              <a:endCxn id="12" idx="1"/>
            </p:cNvCxnSpPr>
            <p:nvPr/>
          </p:nvCxnSpPr>
          <p:spPr bwMode="auto">
            <a:xfrm flipV="1">
              <a:off x="3429000" y="5029200"/>
              <a:ext cx="1905000" cy="149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stCxn id="12" idx="3"/>
            </p:cNvCxnSpPr>
            <p:nvPr/>
          </p:nvCxnSpPr>
          <p:spPr bwMode="auto">
            <a:xfrm>
              <a:off x="6477000" y="5029200"/>
              <a:ext cx="457200" cy="1489"/>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3810000" y="5105400"/>
              <a:ext cx="1143000" cy="307777"/>
            </a:xfrm>
            <a:prstGeom prst="rect">
              <a:avLst/>
            </a:prstGeom>
            <a:noFill/>
          </p:spPr>
          <p:txBody>
            <a:bodyPr wrap="square" rtlCol="0">
              <a:spAutoFit/>
            </a:bodyPr>
            <a:lstStyle/>
            <a:p>
              <a:r>
                <a:rPr lang="zh-CN" altLang="en-US" dirty="0" smtClean="0"/>
                <a:t>公共信道</a:t>
              </a:r>
              <a:endParaRPr lang="zh-CN" altLang="en-US" dirty="0"/>
            </a:p>
          </p:txBody>
        </p:sp>
        <p:sp>
          <p:nvSpPr>
            <p:cNvPr id="17" name="TextBox 16"/>
            <p:cNvSpPr txBox="1"/>
            <p:nvPr/>
          </p:nvSpPr>
          <p:spPr>
            <a:xfrm>
              <a:off x="9144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18" name="TextBox 17"/>
            <p:cNvSpPr txBox="1"/>
            <p:nvPr/>
          </p:nvSpPr>
          <p:spPr>
            <a:xfrm>
              <a:off x="6934200" y="5715000"/>
              <a:ext cx="1143000" cy="307777"/>
            </a:xfrm>
            <a:prstGeom prst="rect">
              <a:avLst/>
            </a:prstGeom>
            <a:noFill/>
          </p:spPr>
          <p:txBody>
            <a:bodyPr wrap="square" rtlCol="0">
              <a:spAutoFit/>
            </a:bodyPr>
            <a:lstStyle/>
            <a:p>
              <a:pPr algn="ctr"/>
              <a:r>
                <a:rPr lang="zh-CN" altLang="en-US" dirty="0" smtClean="0"/>
                <a:t>明文</a:t>
              </a:r>
              <a:r>
                <a:rPr lang="en-US" altLang="zh-CN" dirty="0" smtClean="0"/>
                <a:t>P</a:t>
              </a:r>
              <a:endParaRPr lang="zh-CN" altLang="en-US" dirty="0"/>
            </a:p>
          </p:txBody>
        </p:sp>
        <p:sp>
          <p:nvSpPr>
            <p:cNvPr id="19" name="TextBox 18"/>
            <p:cNvSpPr txBox="1"/>
            <p:nvPr/>
          </p:nvSpPr>
          <p:spPr>
            <a:xfrm>
              <a:off x="4572000" y="4267200"/>
              <a:ext cx="1143000" cy="307777"/>
            </a:xfrm>
            <a:prstGeom prst="rect">
              <a:avLst/>
            </a:prstGeom>
            <a:noFill/>
          </p:spPr>
          <p:txBody>
            <a:bodyPr wrap="square" rtlCol="0">
              <a:spAutoFit/>
            </a:bodyPr>
            <a:lstStyle/>
            <a:p>
              <a:pPr algn="ctr"/>
              <a:r>
                <a:rPr lang="zh-CN" altLang="en-US" dirty="0" smtClean="0"/>
                <a:t>密文</a:t>
              </a:r>
              <a:r>
                <a:rPr lang="en-US" altLang="zh-CN" dirty="0" smtClean="0"/>
                <a:t>C</a:t>
              </a:r>
              <a:endParaRPr lang="zh-CN" altLang="en-US" dirty="0"/>
            </a:p>
          </p:txBody>
        </p:sp>
        <p:sp>
          <p:nvSpPr>
            <p:cNvPr id="20" name="矩形 19"/>
            <p:cNvSpPr/>
            <p:nvPr/>
          </p:nvSpPr>
          <p:spPr bwMode="auto">
            <a:xfrm>
              <a:off x="2895600" y="5943600"/>
              <a:ext cx="3048000" cy="3810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800" dirty="0" smtClean="0">
                  <a:solidFill>
                    <a:srgbClr val="FF0000"/>
                  </a:solidFill>
                  <a:latin typeface="Arial" charset="0"/>
                  <a:ea typeface="宋体" pitchFamily="2" charset="-122"/>
                </a:rPr>
                <a:t>使用两个密钥的加密</a:t>
              </a:r>
              <a:r>
                <a:rPr lang="en-US" altLang="zh-CN" sz="1800" dirty="0" smtClean="0">
                  <a:solidFill>
                    <a:srgbClr val="FF0000"/>
                  </a:solidFill>
                  <a:latin typeface="Arial" charset="0"/>
                  <a:ea typeface="宋体" pitchFamily="2" charset="-122"/>
                </a:rPr>
                <a:t>/</a:t>
              </a:r>
              <a:r>
                <a:rPr lang="zh-CN" altLang="en-US" sz="1800" dirty="0" smtClean="0">
                  <a:solidFill>
                    <a:srgbClr val="FF0000"/>
                  </a:solidFill>
                  <a:latin typeface="Arial" charset="0"/>
                  <a:ea typeface="宋体" pitchFamily="2" charset="-122"/>
                </a:rPr>
                <a:t>解密</a:t>
              </a:r>
              <a:endParaRPr kumimoji="0" lang="zh-CN" altLang="en-US" sz="1800" b="0" i="0" u="none" strike="noStrike" cap="none" normalizeH="0" baseline="0" dirty="0" smtClean="0">
                <a:ln>
                  <a:noFill/>
                </a:ln>
                <a:solidFill>
                  <a:srgbClr val="FF0000"/>
                </a:solidFill>
                <a:effectLst/>
                <a:latin typeface="Arial" charset="0"/>
                <a:ea typeface="宋体" pitchFamily="2" charset="-122"/>
              </a:endParaRPr>
            </a:p>
          </p:txBody>
        </p:sp>
      </p:grpSp>
      <p:grpSp>
        <p:nvGrpSpPr>
          <p:cNvPr id="35" name="组合 34"/>
          <p:cNvGrpSpPr/>
          <p:nvPr/>
        </p:nvGrpSpPr>
        <p:grpSpPr>
          <a:xfrm>
            <a:off x="2209800" y="1524000"/>
            <a:ext cx="4079105" cy="1447800"/>
            <a:chOff x="2209800" y="1676400"/>
            <a:chExt cx="4079105" cy="1447800"/>
          </a:xfrm>
        </p:grpSpPr>
        <p:grpSp>
          <p:nvGrpSpPr>
            <p:cNvPr id="27" name="组合 26"/>
            <p:cNvGrpSpPr/>
            <p:nvPr/>
          </p:nvGrpSpPr>
          <p:grpSpPr>
            <a:xfrm>
              <a:off x="2209800" y="1676400"/>
              <a:ext cx="4038600" cy="1447800"/>
              <a:chOff x="2209800" y="3276600"/>
              <a:chExt cx="4038600" cy="1447800"/>
            </a:xfrm>
          </p:grpSpPr>
          <p:pic>
            <p:nvPicPr>
              <p:cNvPr id="28" name="Picture 11"/>
              <p:cNvPicPr>
                <a:picLocks noChangeArrowheads="1"/>
              </p:cNvPicPr>
              <p:nvPr/>
            </p:nvPicPr>
            <p:blipFill>
              <a:blip r:embed="rId3" cstate="print"/>
              <a:srcRect/>
              <a:stretch>
                <a:fillRect/>
              </a:stretch>
            </p:blipFill>
            <p:spPr bwMode="auto">
              <a:xfrm>
                <a:off x="2209800" y="3429000"/>
                <a:ext cx="1035050" cy="469900"/>
              </a:xfrm>
              <a:prstGeom prst="rect">
                <a:avLst/>
              </a:prstGeom>
              <a:noFill/>
              <a:ln w="9525">
                <a:noFill/>
                <a:miter lim="800000"/>
                <a:headEnd/>
                <a:tailEnd/>
              </a:ln>
            </p:spPr>
          </p:pic>
          <p:sp>
            <p:nvSpPr>
              <p:cNvPr id="30" name="TextBox 29"/>
              <p:cNvSpPr txBox="1"/>
              <p:nvPr/>
            </p:nvSpPr>
            <p:spPr>
              <a:xfrm>
                <a:off x="2743200" y="3276600"/>
                <a:ext cx="12192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en-US" altLang="zh-CN" baseline="-25000" dirty="0" smtClean="0">
                    <a:solidFill>
                      <a:srgbClr val="FF0000"/>
                    </a:solidFill>
                  </a:rPr>
                  <a:t>1</a:t>
                </a:r>
                <a:r>
                  <a:rPr lang="zh-CN" altLang="en-US" dirty="0" smtClean="0"/>
                  <a:t>（</a:t>
                </a:r>
                <a:r>
                  <a:rPr lang="en-US" altLang="zh-CN" dirty="0" smtClean="0"/>
                  <a:t>Key</a:t>
                </a:r>
                <a:r>
                  <a:rPr lang="zh-CN" altLang="en-US" dirty="0" smtClean="0"/>
                  <a:t>）</a:t>
                </a:r>
                <a:endParaRPr lang="zh-CN" altLang="en-US" dirty="0"/>
              </a:p>
            </p:txBody>
          </p:sp>
          <p:sp>
            <p:nvSpPr>
              <p:cNvPr id="31" name="TextBox 30"/>
              <p:cNvSpPr txBox="1"/>
              <p:nvPr/>
            </p:nvSpPr>
            <p:spPr>
              <a:xfrm>
                <a:off x="4953000" y="3276600"/>
                <a:ext cx="1295400" cy="307777"/>
              </a:xfrm>
              <a:prstGeom prst="rect">
                <a:avLst/>
              </a:prstGeom>
              <a:noFill/>
            </p:spPr>
            <p:txBody>
              <a:bodyPr wrap="square" rtlCol="0">
                <a:spAutoFit/>
              </a:bodyPr>
              <a:lstStyle/>
              <a:p>
                <a:r>
                  <a:rPr lang="zh-CN" altLang="en-US" dirty="0" smtClean="0"/>
                  <a:t>密钥</a:t>
                </a:r>
                <a:r>
                  <a:rPr lang="en-US" altLang="zh-CN" dirty="0" smtClean="0">
                    <a:solidFill>
                      <a:srgbClr val="FF0000"/>
                    </a:solidFill>
                  </a:rPr>
                  <a:t>k</a:t>
                </a:r>
                <a:r>
                  <a:rPr lang="en-US" altLang="zh-CN" baseline="-25000" dirty="0" smtClean="0">
                    <a:solidFill>
                      <a:srgbClr val="FF0000"/>
                    </a:solidFill>
                  </a:rPr>
                  <a:t>2</a:t>
                </a:r>
                <a:r>
                  <a:rPr lang="zh-CN" altLang="en-US" dirty="0" smtClean="0"/>
                  <a:t>（</a:t>
                </a:r>
                <a:r>
                  <a:rPr lang="en-US" altLang="zh-CN" dirty="0" smtClean="0"/>
                  <a:t>Key</a:t>
                </a:r>
                <a:r>
                  <a:rPr lang="zh-CN" altLang="en-US" dirty="0" smtClean="0"/>
                  <a:t>）</a:t>
                </a:r>
                <a:endParaRPr lang="zh-CN" altLang="en-US" dirty="0"/>
              </a:p>
            </p:txBody>
          </p:sp>
          <p:cxnSp>
            <p:nvCxnSpPr>
              <p:cNvPr id="32" name="直接箭头连接符 31"/>
              <p:cNvCxnSpPr>
                <a:stCxn id="28" idx="2"/>
              </p:cNvCxnSpPr>
              <p:nvPr/>
            </p:nvCxnSpPr>
            <p:spPr bwMode="auto">
              <a:xfrm rot="16200000" flipH="1">
                <a:off x="2322512" y="4303712"/>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33" name="直接箭头连接符 32"/>
              <p:cNvCxnSpPr/>
              <p:nvPr/>
            </p:nvCxnSpPr>
            <p:spPr bwMode="auto">
              <a:xfrm rot="16200000" flipH="1">
                <a:off x="5538788" y="4291013"/>
                <a:ext cx="825500" cy="15875"/>
              </a:xfrm>
              <a:prstGeom prst="straightConnector1">
                <a:avLst/>
              </a:prstGeom>
              <a:ln>
                <a:solidFill>
                  <a:srgbClr val="692AA2"/>
                </a:solidFill>
                <a:headEnd type="none" w="med" len="med"/>
                <a:tailEnd type="arrow"/>
              </a:ln>
            </p:spPr>
            <p:style>
              <a:lnRef idx="3">
                <a:schemeClr val="accent4"/>
              </a:lnRef>
              <a:fillRef idx="0">
                <a:schemeClr val="accent4"/>
              </a:fillRef>
              <a:effectRef idx="2">
                <a:schemeClr val="accent4"/>
              </a:effectRef>
              <a:fontRef idx="minor">
                <a:schemeClr val="tx1"/>
              </a:fontRef>
            </p:style>
          </p:cxnSp>
        </p:grpSp>
        <p:pic>
          <p:nvPicPr>
            <p:cNvPr id="3074" name="Picture 2" descr="C:\Documents and Settings\Benxiaohai\Local Settings\Temporary Internet Files\Content.IE5\RIJUDNAB\dglxasset[1].aspx"/>
            <p:cNvPicPr>
              <a:picLocks noChangeAspect="1" noChangeArrowheads="1"/>
            </p:cNvPicPr>
            <p:nvPr/>
          </p:nvPicPr>
          <p:blipFill>
            <a:blip r:embed="rId4" cstate="print"/>
            <a:srcRect/>
            <a:stretch>
              <a:fillRect/>
            </a:stretch>
          </p:blipFill>
          <p:spPr bwMode="auto">
            <a:xfrm>
              <a:off x="5562600" y="1828800"/>
              <a:ext cx="726305" cy="581406"/>
            </a:xfrm>
            <a:prstGeom prst="rect">
              <a:avLst/>
            </a:prstGeom>
            <a:noFill/>
          </p:spPr>
        </p:pic>
      </p:grpSp>
      <p:sp>
        <p:nvSpPr>
          <p:cNvPr id="36" name="内容占位符 2"/>
          <p:cNvSpPr txBox="1">
            <a:spLocks/>
          </p:cNvSpPr>
          <p:nvPr/>
        </p:nvSpPr>
        <p:spPr bwMode="auto">
          <a:xfrm>
            <a:off x="533400" y="4572000"/>
            <a:ext cx="8229600" cy="2057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加密：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E  </a:t>
            </a:r>
            <a:r>
              <a:rPr kumimoji="0" lang="en-US" altLang="zh-CN" sz="2400" b="0" i="0" u="none" strike="noStrike" kern="0" cap="none" spc="0" normalizeH="0" baseline="-25000" noProof="0" dirty="0" smtClean="0">
                <a:ln>
                  <a:noFill/>
                </a:ln>
                <a:solidFill>
                  <a:schemeClr val="tx1"/>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(P)=C</a:t>
            </a:r>
          </a:p>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解密：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D  </a:t>
            </a:r>
            <a:r>
              <a:rPr kumimoji="0" lang="en-US" altLang="zh-CN" sz="2400" b="0" i="0" u="none" strike="noStrike" kern="0" cap="none" spc="0" normalizeH="0" baseline="-25000" noProof="0" dirty="0" smtClean="0">
                <a:ln>
                  <a:noFill/>
                </a:ln>
                <a:solidFill>
                  <a:schemeClr val="tx1"/>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rPr>
              <a:t>(C)=P</a:t>
            </a:r>
          </a:p>
          <a:p>
            <a:pPr marL="342900" marR="0" lvl="0" indent="-342900"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endParaRPr kumimoji="0" lang="en-US" altLang="zh-CN" sz="2400" b="0" i="0" u="none" strike="noStrike" kern="0" cap="none" spc="0" normalizeH="0" baseline="0" noProof="0" dirty="0" smtClean="0">
              <a:ln>
                <a:noFill/>
              </a:ln>
              <a:solidFill>
                <a:schemeClr val="tx1"/>
              </a:solidFill>
              <a:effectLst/>
              <a:uLnTx/>
              <a:uFillTx/>
              <a:latin typeface="Wide Latin"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None/>
              <a:tabLst/>
              <a:defRPr/>
            </a:pPr>
            <a:r>
              <a:rPr kumimoji="0" lang="zh-CN" altLang="en-US" sz="2400" b="0" i="0" u="none" strike="noStrike" kern="0" cap="none" spc="0" normalizeH="0" baseline="0" noProof="0" dirty="0" smtClean="0">
                <a:ln>
                  <a:noFill/>
                </a:ln>
                <a:solidFill>
                  <a:schemeClr val="tx1"/>
                </a:solidFill>
                <a:effectLst/>
                <a:uLnTx/>
                <a:uFillTx/>
                <a:latin typeface="Wide Latin" pitchFamily="18" charset="0"/>
                <a:ea typeface="+mn-ea"/>
                <a:cs typeface="+mn-cs"/>
              </a:rPr>
              <a:t>先加密，后解密：</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D  </a:t>
            </a:r>
            <a:r>
              <a:rPr kumimoji="0" lang="en-US" altLang="zh-CN" sz="2400" b="0" i="0" u="none" strike="noStrike" kern="0" cap="none" spc="0" normalizeH="0" baseline="-25000" noProof="0" dirty="0" smtClean="0">
                <a:ln>
                  <a:noFill/>
                </a:ln>
                <a:solidFill>
                  <a:srgbClr val="FF0000"/>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(E  </a:t>
            </a:r>
            <a:r>
              <a:rPr kumimoji="0" lang="en-US" altLang="zh-CN" sz="2400" b="0" i="0" u="none" strike="noStrike" kern="0" cap="none" spc="0" normalizeH="0" baseline="-25000" noProof="0" dirty="0" smtClean="0">
                <a:ln>
                  <a:noFill/>
                </a:ln>
                <a:solidFill>
                  <a:srgbClr val="FF0000"/>
                </a:solidFill>
                <a:effectLst/>
                <a:uLnTx/>
                <a:uFillTx/>
                <a:latin typeface="Wide Latin" pitchFamily="18" charset="0"/>
                <a:ea typeface="+mn-ea"/>
                <a:cs typeface="+mn-cs"/>
              </a:rPr>
              <a:t> </a:t>
            </a:r>
            <a:r>
              <a:rPr kumimoji="0" lang="en-US" altLang="zh-CN" sz="2400" b="0" i="0" u="none" strike="noStrike" kern="0" cap="none" spc="0" normalizeH="0" baseline="0" noProof="0" dirty="0" smtClean="0">
                <a:ln>
                  <a:noFill/>
                </a:ln>
                <a:solidFill>
                  <a:srgbClr val="FF0000"/>
                </a:solidFill>
                <a:effectLst/>
                <a:uLnTx/>
                <a:uFillTx/>
                <a:latin typeface="Wide Latin" pitchFamily="18" charset="0"/>
                <a:ea typeface="+mn-ea"/>
                <a:cs typeface="+mn-cs"/>
              </a:rPr>
              <a:t>(P))=P</a:t>
            </a:r>
            <a:endParaRPr kumimoji="0" lang="zh-CN" altLang="en-US" sz="2400" b="0" i="0" u="none" strike="noStrike" kern="0" cap="none" spc="0" normalizeH="0" baseline="0" noProof="0" dirty="0">
              <a:ln>
                <a:noFill/>
              </a:ln>
              <a:solidFill>
                <a:srgbClr val="FF0000"/>
              </a:solidFill>
              <a:effectLst/>
              <a:uLnTx/>
              <a:uFillTx/>
              <a:latin typeface="Wide Latin" pitchFamily="18" charset="0"/>
              <a:ea typeface="+mn-ea"/>
              <a:cs typeface="+mn-cs"/>
            </a:endParaRPr>
          </a:p>
        </p:txBody>
      </p:sp>
      <p:graphicFrame>
        <p:nvGraphicFramePr>
          <p:cNvPr id="37" name="对象 36"/>
          <p:cNvGraphicFramePr>
            <a:graphicFrameLocks noChangeAspect="1"/>
          </p:cNvGraphicFramePr>
          <p:nvPr/>
        </p:nvGraphicFramePr>
        <p:xfrm>
          <a:off x="3429000" y="4800600"/>
          <a:ext cx="245035" cy="260350"/>
        </p:xfrm>
        <a:graphic>
          <a:graphicData uri="http://schemas.openxmlformats.org/presentationml/2006/ole">
            <mc:AlternateContent xmlns:mc="http://schemas.openxmlformats.org/markup-compatibility/2006">
              <mc:Choice xmlns:v="urn:schemas-microsoft-com:vml" Requires="v">
                <p:oleObj spid="_x0000_s59418" name="Equation" r:id="rId5" imgW="203024" imgH="215713" progId="">
                  <p:embed/>
                </p:oleObj>
              </mc:Choice>
              <mc:Fallback>
                <p:oleObj name="Equation" r:id="rId5" imgW="203024" imgH="215713" progId="">
                  <p:embed/>
                  <p:pic>
                    <p:nvPicPr>
                      <p:cNvPr id="37" name="对象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800600"/>
                        <a:ext cx="24503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421063" y="5181600"/>
          <a:ext cx="260350" cy="260350"/>
        </p:xfrm>
        <a:graphic>
          <a:graphicData uri="http://schemas.openxmlformats.org/presentationml/2006/ole">
            <mc:AlternateContent xmlns:mc="http://schemas.openxmlformats.org/markup-compatibility/2006">
              <mc:Choice xmlns:v="urn:schemas-microsoft-com:vml" Requires="v">
                <p:oleObj spid="_x0000_s59419" name="Equation" r:id="rId7" imgW="215619" imgH="215619" progId="">
                  <p:embed/>
                </p:oleObj>
              </mc:Choice>
              <mc:Fallback>
                <p:oleObj name="Equation" r:id="rId7" imgW="215619" imgH="215619" progId="">
                  <p:embed/>
                  <p:pic>
                    <p:nvPicPr>
                      <p:cNvPr id="30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063" y="5181600"/>
                        <a:ext cx="26035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3497263" y="6096000"/>
          <a:ext cx="260350" cy="260350"/>
        </p:xfrm>
        <a:graphic>
          <a:graphicData uri="http://schemas.openxmlformats.org/presentationml/2006/ole">
            <mc:AlternateContent xmlns:mc="http://schemas.openxmlformats.org/markup-compatibility/2006">
              <mc:Choice xmlns:v="urn:schemas-microsoft-com:vml" Requires="v">
                <p:oleObj spid="_x0000_s59420" name="Equation" r:id="rId9" imgW="215619" imgH="215619" progId="">
                  <p:embed/>
                </p:oleObj>
              </mc:Choice>
              <mc:Fallback>
                <p:oleObj name="Equation" r:id="rId9" imgW="215619" imgH="215619" progId="">
                  <p:embed/>
                  <p:pic>
                    <p:nvPicPr>
                      <p:cNvPr id="30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7263" y="6096000"/>
                        <a:ext cx="26035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8" name="Object 6"/>
          <p:cNvGraphicFramePr>
            <a:graphicFrameLocks noChangeAspect="1"/>
          </p:cNvGraphicFramePr>
          <p:nvPr/>
        </p:nvGraphicFramePr>
        <p:xfrm>
          <a:off x="4343400" y="6096000"/>
          <a:ext cx="244475" cy="260350"/>
        </p:xfrm>
        <a:graphic>
          <a:graphicData uri="http://schemas.openxmlformats.org/presentationml/2006/ole">
            <mc:AlternateContent xmlns:mc="http://schemas.openxmlformats.org/markup-compatibility/2006">
              <mc:Choice xmlns:v="urn:schemas-microsoft-com:vml" Requires="v">
                <p:oleObj spid="_x0000_s59421" name="Equation" r:id="rId11" imgW="203024" imgH="215713" progId="">
                  <p:embed/>
                </p:oleObj>
              </mc:Choice>
              <mc:Fallback>
                <p:oleObj name="Equation" r:id="rId11" imgW="203024" imgH="215713" progId="">
                  <p:embed/>
                  <p:pic>
                    <p:nvPicPr>
                      <p:cNvPr id="307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6096000"/>
                        <a:ext cx="244475"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579918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密码体制</a:t>
            </a:r>
            <a:endParaRPr lang="zh-CN" altLang="en-US" dirty="0"/>
          </a:p>
        </p:txBody>
      </p:sp>
      <p:sp>
        <p:nvSpPr>
          <p:cNvPr id="3" name="内容占位符 2"/>
          <p:cNvSpPr>
            <a:spLocks noGrp="1"/>
          </p:cNvSpPr>
          <p:nvPr>
            <p:ph idx="1"/>
          </p:nvPr>
        </p:nvSpPr>
        <p:spPr>
          <a:xfrm>
            <a:off x="228600" y="1828800"/>
            <a:ext cx="8686800" cy="4495800"/>
          </a:xfrm>
        </p:spPr>
        <p:txBody>
          <a:bodyPr/>
          <a:lstStyle/>
          <a:p>
            <a:pPr>
              <a:lnSpc>
                <a:spcPct val="90000"/>
              </a:lnSpc>
            </a:pPr>
            <a:r>
              <a:rPr kumimoji="1" lang="zh-CN" altLang="en-US" b="1" dirty="0" smtClean="0">
                <a:solidFill>
                  <a:srgbClr val="FF0000"/>
                </a:solidFill>
              </a:rPr>
              <a:t>密码体制</a:t>
            </a:r>
            <a:r>
              <a:rPr kumimoji="1" lang="zh-CN" altLang="en-US" dirty="0" smtClean="0"/>
              <a:t>，也称</a:t>
            </a:r>
            <a:r>
              <a:rPr kumimoji="1" lang="zh-CN" altLang="en-US" b="1" dirty="0" smtClean="0">
                <a:solidFill>
                  <a:srgbClr val="C00000"/>
                </a:solidFill>
              </a:rPr>
              <a:t>密码系统</a:t>
            </a:r>
            <a:r>
              <a:rPr kumimoji="1" lang="en-US" altLang="zh-CN" b="1" dirty="0" smtClean="0">
                <a:solidFill>
                  <a:srgbClr val="FF0000"/>
                </a:solidFill>
              </a:rPr>
              <a:t>(Cryptosystem)</a:t>
            </a:r>
            <a:r>
              <a:rPr kumimoji="1" lang="zh-CN" altLang="en-US" dirty="0" smtClean="0"/>
              <a:t>，由五部分组成：</a:t>
            </a:r>
          </a:p>
          <a:p>
            <a:pPr marL="914400" lvl="1" indent="-514350">
              <a:spcAft>
                <a:spcPts val="600"/>
              </a:spcAft>
              <a:buFont typeface="+mj-lt"/>
              <a:buAutoNum type="arabicPeriod"/>
            </a:pPr>
            <a:r>
              <a:rPr kumimoji="1" lang="zh-CN" altLang="en-US" dirty="0" smtClean="0">
                <a:solidFill>
                  <a:srgbClr val="FF00FF"/>
                </a:solidFill>
                <a:latin typeface="微软雅黑" pitchFamily="34" charset="-122"/>
                <a:ea typeface="微软雅黑" pitchFamily="34" charset="-122"/>
              </a:rPr>
              <a:t>明文空间</a:t>
            </a:r>
            <a:r>
              <a:rPr kumimoji="1" lang="en-US" altLang="zh-CN" dirty="0" smtClean="0">
                <a:solidFill>
                  <a:srgbClr val="FF00FF"/>
                </a:solidFill>
                <a:latin typeface="微软雅黑" pitchFamily="34" charset="-122"/>
                <a:ea typeface="微软雅黑" pitchFamily="34" charset="-122"/>
              </a:rPr>
              <a:t>M</a:t>
            </a:r>
            <a:r>
              <a:rPr kumimoji="1" lang="en-US" altLang="zh-CN" dirty="0" smtClean="0">
                <a:latin typeface="微软雅黑" pitchFamily="34" charset="-122"/>
                <a:ea typeface="微软雅黑" pitchFamily="34" charset="-122"/>
              </a:rPr>
              <a:t>—</a:t>
            </a:r>
            <a:r>
              <a:rPr kumimoji="1" lang="zh-CN" altLang="en-US" dirty="0" smtClean="0"/>
              <a:t>全体明文的集合</a:t>
            </a:r>
          </a:p>
          <a:p>
            <a:pPr marL="914400" lvl="1" indent="-514350">
              <a:spcAft>
                <a:spcPts val="600"/>
              </a:spcAft>
              <a:buFont typeface="+mj-lt"/>
              <a:buAutoNum type="arabicPeriod"/>
            </a:pPr>
            <a:r>
              <a:rPr kumimoji="1" lang="zh-CN" altLang="en-US" dirty="0" smtClean="0">
                <a:solidFill>
                  <a:srgbClr val="FF00FF"/>
                </a:solidFill>
                <a:latin typeface="微软雅黑" pitchFamily="34" charset="-122"/>
                <a:ea typeface="微软雅黑" pitchFamily="34" charset="-122"/>
              </a:rPr>
              <a:t>密文空间</a:t>
            </a:r>
            <a:r>
              <a:rPr kumimoji="1" lang="en-US" altLang="zh-CN" dirty="0" smtClean="0">
                <a:solidFill>
                  <a:srgbClr val="FF00FF"/>
                </a:solidFill>
                <a:latin typeface="微软雅黑" pitchFamily="34" charset="-122"/>
                <a:ea typeface="微软雅黑" pitchFamily="34" charset="-122"/>
              </a:rPr>
              <a:t>C</a:t>
            </a:r>
            <a:r>
              <a:rPr kumimoji="1" lang="en-US" altLang="zh-CN" dirty="0" smtClean="0">
                <a:latin typeface="微软雅黑" pitchFamily="34" charset="-122"/>
                <a:ea typeface="微软雅黑" pitchFamily="34" charset="-122"/>
              </a:rPr>
              <a:t> —</a:t>
            </a:r>
            <a:r>
              <a:rPr kumimoji="1" lang="zh-CN" altLang="en-US" dirty="0" smtClean="0"/>
              <a:t>全体密文的集合</a:t>
            </a:r>
          </a:p>
          <a:p>
            <a:pPr marL="914400" lvl="1" indent="-514350">
              <a:spcAft>
                <a:spcPts val="600"/>
              </a:spcAft>
              <a:buFont typeface="+mj-lt"/>
              <a:buAutoNum type="arabicPeriod"/>
            </a:pPr>
            <a:r>
              <a:rPr kumimoji="1" lang="zh-CN" altLang="en-US" dirty="0" smtClean="0">
                <a:solidFill>
                  <a:srgbClr val="FF00FF"/>
                </a:solidFill>
                <a:latin typeface="微软雅黑" pitchFamily="34" charset="-122"/>
                <a:ea typeface="微软雅黑" pitchFamily="34" charset="-122"/>
              </a:rPr>
              <a:t>密钥空间</a:t>
            </a:r>
            <a:r>
              <a:rPr kumimoji="1" lang="en-US" altLang="zh-CN" dirty="0" smtClean="0">
                <a:solidFill>
                  <a:srgbClr val="FF00FF"/>
                </a:solidFill>
                <a:latin typeface="微软雅黑" pitchFamily="34" charset="-122"/>
                <a:ea typeface="微软雅黑" pitchFamily="34" charset="-122"/>
              </a:rPr>
              <a:t>K</a:t>
            </a:r>
            <a:r>
              <a:rPr kumimoji="1" lang="en-US" altLang="zh-CN" dirty="0" smtClean="0">
                <a:latin typeface="微软雅黑" pitchFamily="34" charset="-122"/>
                <a:ea typeface="微软雅黑" pitchFamily="34" charset="-122"/>
              </a:rPr>
              <a:t> —</a:t>
            </a:r>
            <a:r>
              <a:rPr kumimoji="1" lang="zh-CN" altLang="en-US" dirty="0" smtClean="0"/>
              <a:t>全体密钥的集合。其中每一个密钥</a:t>
            </a:r>
            <a:r>
              <a:rPr kumimoji="1" lang="en-US" altLang="zh-CN" dirty="0" smtClean="0"/>
              <a:t>K</a:t>
            </a:r>
            <a:r>
              <a:rPr kumimoji="1" lang="zh-CN" altLang="en-US" dirty="0" smtClean="0"/>
              <a:t>均由</a:t>
            </a:r>
            <a:r>
              <a:rPr kumimoji="1" lang="zh-CN" altLang="en-US" dirty="0" smtClean="0">
                <a:solidFill>
                  <a:srgbClr val="CC00CC"/>
                </a:solidFill>
              </a:rPr>
              <a:t>加密密钥</a:t>
            </a:r>
            <a:r>
              <a:rPr kumimoji="1" lang="en-US" altLang="zh-CN" dirty="0" err="1" smtClean="0">
                <a:solidFill>
                  <a:srgbClr val="CC00CC"/>
                </a:solidFill>
              </a:rPr>
              <a:t>K</a:t>
            </a:r>
            <a:r>
              <a:rPr kumimoji="1" lang="en-US" altLang="zh-CN" baseline="-25000" dirty="0" err="1" smtClean="0">
                <a:solidFill>
                  <a:srgbClr val="CC00CC"/>
                </a:solidFill>
              </a:rPr>
              <a:t>e</a:t>
            </a:r>
            <a:r>
              <a:rPr kumimoji="1" lang="zh-CN" altLang="en-US" dirty="0" smtClean="0"/>
              <a:t>和</a:t>
            </a:r>
            <a:r>
              <a:rPr kumimoji="1" lang="zh-CN" altLang="en-US" dirty="0" smtClean="0">
                <a:solidFill>
                  <a:srgbClr val="CC00CC"/>
                </a:solidFill>
              </a:rPr>
              <a:t>解密密钥</a:t>
            </a:r>
            <a:r>
              <a:rPr kumimoji="1" lang="en-US" altLang="zh-CN" dirty="0" err="1" smtClean="0">
                <a:solidFill>
                  <a:srgbClr val="CC00CC"/>
                </a:solidFill>
              </a:rPr>
              <a:t>K</a:t>
            </a:r>
            <a:r>
              <a:rPr kumimoji="1" lang="en-US" altLang="zh-CN" baseline="-25000" dirty="0" err="1" smtClean="0">
                <a:solidFill>
                  <a:srgbClr val="CC00CC"/>
                </a:solidFill>
              </a:rPr>
              <a:t>d</a:t>
            </a:r>
            <a:r>
              <a:rPr kumimoji="1" lang="zh-CN" altLang="en-US" dirty="0" smtClean="0"/>
              <a:t>组成，即</a:t>
            </a:r>
            <a:r>
              <a:rPr kumimoji="1" lang="en-US" altLang="zh-CN" dirty="0" smtClean="0"/>
              <a:t>K</a:t>
            </a:r>
            <a:r>
              <a:rPr kumimoji="1" lang="zh-CN" altLang="en-US" dirty="0" smtClean="0"/>
              <a:t>＝</a:t>
            </a:r>
            <a:r>
              <a:rPr kumimoji="1" lang="zh-CN" altLang="en-US" dirty="0" smtClean="0">
                <a:sym typeface="Symbol" pitchFamily="18" charset="2"/>
              </a:rPr>
              <a:t></a:t>
            </a:r>
            <a:r>
              <a:rPr kumimoji="1" lang="zh-CN" altLang="en-US" dirty="0" smtClean="0"/>
              <a:t> </a:t>
            </a:r>
            <a:r>
              <a:rPr kumimoji="1" lang="en-US" altLang="zh-CN" dirty="0" err="1" smtClean="0"/>
              <a:t>K</a:t>
            </a:r>
            <a:r>
              <a:rPr kumimoji="1" lang="en-US" altLang="zh-CN" baseline="-25000" dirty="0" err="1" smtClean="0"/>
              <a:t>e</a:t>
            </a:r>
            <a:r>
              <a:rPr kumimoji="1" lang="en-US" altLang="zh-CN" dirty="0" smtClean="0"/>
              <a:t>, </a:t>
            </a:r>
            <a:r>
              <a:rPr kumimoji="1" lang="en-US" altLang="zh-CN" dirty="0" err="1" smtClean="0"/>
              <a:t>K</a:t>
            </a:r>
            <a:r>
              <a:rPr kumimoji="1" lang="en-US" altLang="zh-CN" baseline="-25000" dirty="0" err="1" smtClean="0"/>
              <a:t>d</a:t>
            </a:r>
            <a:r>
              <a:rPr kumimoji="1" lang="en-US" altLang="zh-CN" dirty="0" smtClean="0"/>
              <a:t> </a:t>
            </a:r>
            <a:r>
              <a:rPr kumimoji="1" lang="en-US" altLang="zh-CN" dirty="0" smtClean="0">
                <a:sym typeface="Symbol" pitchFamily="18" charset="2"/>
              </a:rPr>
              <a:t></a:t>
            </a:r>
            <a:endParaRPr kumimoji="1" lang="zh-CN" altLang="en-US" dirty="0" smtClean="0"/>
          </a:p>
          <a:p>
            <a:pPr marL="914400" lvl="1" indent="-514350">
              <a:spcAft>
                <a:spcPts val="600"/>
              </a:spcAft>
              <a:buFont typeface="+mj-lt"/>
              <a:buAutoNum type="arabicPeriod"/>
            </a:pPr>
            <a:r>
              <a:rPr kumimoji="1" lang="zh-CN" altLang="en-US" dirty="0" smtClean="0">
                <a:solidFill>
                  <a:srgbClr val="FF00FF"/>
                </a:solidFill>
                <a:latin typeface="微软雅黑" pitchFamily="34" charset="-122"/>
                <a:ea typeface="微软雅黑" pitchFamily="34" charset="-122"/>
              </a:rPr>
              <a:t>加密算法</a:t>
            </a:r>
            <a:r>
              <a:rPr kumimoji="1" lang="en-US" altLang="zh-CN" dirty="0" smtClean="0">
                <a:solidFill>
                  <a:srgbClr val="FF00FF"/>
                </a:solidFill>
                <a:latin typeface="微软雅黑" pitchFamily="34" charset="-122"/>
                <a:ea typeface="微软雅黑" pitchFamily="34" charset="-122"/>
              </a:rPr>
              <a:t>E</a:t>
            </a:r>
            <a:r>
              <a:rPr kumimoji="1" lang="en-US" altLang="zh-CN" dirty="0" smtClean="0">
                <a:latin typeface="微软雅黑" pitchFamily="34" charset="-122"/>
                <a:ea typeface="微软雅黑" pitchFamily="34" charset="-122"/>
              </a:rPr>
              <a:t> —</a:t>
            </a:r>
            <a:r>
              <a:rPr kumimoji="1" lang="zh-CN" altLang="en-US" dirty="0" smtClean="0"/>
              <a:t>一组由</a:t>
            </a:r>
            <a:r>
              <a:rPr kumimoji="1" lang="en-US" altLang="zh-CN" dirty="0" smtClean="0"/>
              <a:t>M</a:t>
            </a:r>
            <a:r>
              <a:rPr kumimoji="1" lang="zh-CN" altLang="en-US" dirty="0" smtClean="0"/>
              <a:t>到</a:t>
            </a:r>
            <a:r>
              <a:rPr kumimoji="1" lang="en-US" altLang="zh-CN" dirty="0" smtClean="0"/>
              <a:t>C</a:t>
            </a:r>
            <a:r>
              <a:rPr kumimoji="1" lang="zh-CN" altLang="en-US" dirty="0" smtClean="0"/>
              <a:t>的加密变换</a:t>
            </a:r>
          </a:p>
          <a:p>
            <a:pPr marL="914400" lvl="1" indent="-514350">
              <a:spcAft>
                <a:spcPts val="600"/>
              </a:spcAft>
              <a:buFont typeface="+mj-lt"/>
              <a:buAutoNum type="arabicPeriod"/>
            </a:pPr>
            <a:r>
              <a:rPr kumimoji="1" lang="zh-CN" altLang="en-US" dirty="0" smtClean="0">
                <a:solidFill>
                  <a:srgbClr val="FF00FF"/>
                </a:solidFill>
                <a:latin typeface="微软雅黑" pitchFamily="34" charset="-122"/>
                <a:ea typeface="微软雅黑" pitchFamily="34" charset="-122"/>
              </a:rPr>
              <a:t>解密算法</a:t>
            </a:r>
            <a:r>
              <a:rPr kumimoji="1" lang="en-US" altLang="zh-CN" dirty="0" smtClean="0">
                <a:solidFill>
                  <a:srgbClr val="FF00FF"/>
                </a:solidFill>
                <a:latin typeface="微软雅黑" pitchFamily="34" charset="-122"/>
                <a:ea typeface="微软雅黑" pitchFamily="34" charset="-122"/>
              </a:rPr>
              <a:t>D</a:t>
            </a:r>
            <a:r>
              <a:rPr kumimoji="1" lang="en-US" altLang="zh-CN" dirty="0" smtClean="0">
                <a:latin typeface="微软雅黑" pitchFamily="34" charset="-122"/>
                <a:ea typeface="微软雅黑" pitchFamily="34" charset="-122"/>
              </a:rPr>
              <a:t> —</a:t>
            </a:r>
            <a:r>
              <a:rPr kumimoji="1" lang="zh-CN" altLang="en-US" dirty="0" smtClean="0"/>
              <a:t>一组由</a:t>
            </a:r>
            <a:r>
              <a:rPr kumimoji="1" lang="en-US" altLang="zh-CN" dirty="0" smtClean="0"/>
              <a:t>C</a:t>
            </a:r>
            <a:r>
              <a:rPr kumimoji="1" lang="zh-CN" altLang="en-US" dirty="0" smtClean="0"/>
              <a:t>到</a:t>
            </a:r>
            <a:r>
              <a:rPr kumimoji="1" lang="en-US" altLang="zh-CN" dirty="0" smtClean="0"/>
              <a:t>M</a:t>
            </a:r>
            <a:r>
              <a:rPr kumimoji="1" lang="zh-CN" altLang="en-US" dirty="0" smtClean="0"/>
              <a:t>的解密变换</a:t>
            </a:r>
            <a:endParaRPr lang="zh-CN" altLang="en-US" dirty="0"/>
          </a:p>
        </p:txBody>
      </p:sp>
      <p:sp>
        <p:nvSpPr>
          <p:cNvPr id="4" name="日期占位符 3"/>
          <p:cNvSpPr>
            <a:spLocks noGrp="1"/>
          </p:cNvSpPr>
          <p:nvPr>
            <p:ph type="dt" sz="half" idx="10"/>
          </p:nvPr>
        </p:nvSpPr>
        <p:spPr/>
        <p:txBody>
          <a:bodyPr/>
          <a:lstStyle/>
          <a:p>
            <a:fld id="{E56BD37E-FF33-469D-A6AF-6D6975A5603E}"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65</a:t>
            </a:fld>
            <a:endParaRPr lang="en-US" altLang="zh-CN" dirty="0"/>
          </a:p>
        </p:txBody>
      </p:sp>
    </p:spTree>
    <p:extLst>
      <p:ext uri="{BB962C8B-B14F-4D97-AF65-F5344CB8AC3E}">
        <p14:creationId xmlns:p14="http://schemas.microsoft.com/office/powerpoint/2010/main" val="3927981045"/>
      </p:ext>
    </p:extLst>
  </p:cSld>
  <p:clrMapOvr>
    <a:masterClrMapping/>
  </p:clrMapOvr>
  <p:transition>
    <p:pull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密码体制的简化模型</a:t>
            </a:r>
            <a:endParaRPr lang="zh-CN" altLang="en-US" dirty="0"/>
          </a:p>
        </p:txBody>
      </p:sp>
      <p:sp>
        <p:nvSpPr>
          <p:cNvPr id="4" name="日期占位符 3"/>
          <p:cNvSpPr>
            <a:spLocks noGrp="1"/>
          </p:cNvSpPr>
          <p:nvPr>
            <p:ph type="dt" sz="half" idx="10"/>
          </p:nvPr>
        </p:nvSpPr>
        <p:spPr/>
        <p:txBody>
          <a:bodyPr/>
          <a:lstStyle/>
          <a:p>
            <a:fld id="{DEED849C-60AB-4A31-8B48-2E72C44D8DD8}"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66</a:t>
            </a:fld>
            <a:endParaRPr lang="en-US" altLang="zh-CN" dirty="0"/>
          </a:p>
        </p:txBody>
      </p:sp>
      <p:grpSp>
        <p:nvGrpSpPr>
          <p:cNvPr id="7" name="Group 6"/>
          <p:cNvGrpSpPr>
            <a:grpSpLocks/>
          </p:cNvGrpSpPr>
          <p:nvPr/>
        </p:nvGrpSpPr>
        <p:grpSpPr bwMode="auto">
          <a:xfrm>
            <a:off x="1295400" y="1981200"/>
            <a:ext cx="6911975" cy="4103687"/>
            <a:chOff x="0" y="0"/>
            <a:chExt cx="5434" cy="3201"/>
          </a:xfrm>
        </p:grpSpPr>
        <p:sp>
          <p:nvSpPr>
            <p:cNvPr id="8" name="AutoShape 7"/>
            <p:cNvSpPr>
              <a:spLocks noChangeAspect="1" noChangeArrowheads="1"/>
            </p:cNvSpPr>
            <p:nvPr/>
          </p:nvSpPr>
          <p:spPr bwMode="auto">
            <a:xfrm>
              <a:off x="0" y="0"/>
              <a:ext cx="5434" cy="3201"/>
            </a:xfrm>
            <a:prstGeom prst="rect">
              <a:avLst/>
            </a:prstGeom>
            <a:noFill/>
            <a:ln w="9525">
              <a:noFill/>
              <a:miter lim="800000"/>
              <a:headEnd/>
              <a:tailEnd/>
            </a:ln>
          </p:spPr>
          <p:txBody>
            <a:bodyPr/>
            <a:lstStyle/>
            <a:p>
              <a:endParaRPr lang="zh-CN" altLang="en-US"/>
            </a:p>
          </p:txBody>
        </p:sp>
        <p:sp>
          <p:nvSpPr>
            <p:cNvPr id="9" name="Rectangle 8"/>
            <p:cNvSpPr>
              <a:spLocks noChangeArrowheads="1"/>
            </p:cNvSpPr>
            <p:nvPr/>
          </p:nvSpPr>
          <p:spPr bwMode="auto">
            <a:xfrm>
              <a:off x="836" y="2109"/>
              <a:ext cx="3344" cy="1092"/>
            </a:xfrm>
            <a:prstGeom prst="rect">
              <a:avLst/>
            </a:prstGeom>
            <a:solidFill>
              <a:srgbClr val="FFFFFF"/>
            </a:solidFill>
            <a:ln w="9525">
              <a:solidFill>
                <a:srgbClr val="000000"/>
              </a:solidFill>
              <a:prstDash val="lgDashDot"/>
              <a:miter lim="800000"/>
              <a:headEnd/>
              <a:tailEnd/>
            </a:ln>
          </p:spPr>
          <p:txBody>
            <a:bodyPr/>
            <a:lstStyle/>
            <a:p>
              <a:endParaRPr lang="zh-CN" altLang="en-US"/>
            </a:p>
          </p:txBody>
        </p:sp>
        <p:sp>
          <p:nvSpPr>
            <p:cNvPr id="10" name="Text Box 9"/>
            <p:cNvSpPr txBox="1">
              <a:spLocks noChangeArrowheads="1"/>
            </p:cNvSpPr>
            <p:nvPr/>
          </p:nvSpPr>
          <p:spPr bwMode="auto">
            <a:xfrm>
              <a:off x="3553" y="2153"/>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a:latin typeface="Times New Roman" pitchFamily="18" charset="0"/>
                </a:rPr>
                <a:t>K</a:t>
              </a:r>
              <a:r>
                <a:rPr lang="en-US" altLang="zh-CN" sz="2000" baseline="-25000">
                  <a:latin typeface="Times New Roman" pitchFamily="18" charset="0"/>
                </a:rPr>
                <a:t>d</a:t>
              </a:r>
              <a:endParaRPr lang="en-US" altLang="zh-CN" sz="2000"/>
            </a:p>
          </p:txBody>
        </p:sp>
        <p:sp>
          <p:nvSpPr>
            <p:cNvPr id="11" name="Text Box 10"/>
            <p:cNvSpPr txBox="1">
              <a:spLocks noChangeArrowheads="1"/>
            </p:cNvSpPr>
            <p:nvPr/>
          </p:nvSpPr>
          <p:spPr bwMode="auto">
            <a:xfrm>
              <a:off x="1672" y="2164"/>
              <a:ext cx="418"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en-US" altLang="zh-CN" sz="2000" i="1" dirty="0" err="1">
                  <a:latin typeface="Times New Roman" pitchFamily="18" charset="0"/>
                </a:rPr>
                <a:t>K</a:t>
              </a:r>
              <a:r>
                <a:rPr lang="en-US" altLang="zh-CN" sz="2000" i="1" baseline="-25000" dirty="0" err="1">
                  <a:latin typeface="Times New Roman" pitchFamily="18" charset="0"/>
                </a:rPr>
                <a:t>e</a:t>
              </a:r>
              <a:endParaRPr lang="en-US" altLang="zh-CN" sz="2000" baseline="-25000" dirty="0"/>
            </a:p>
          </p:txBody>
        </p:sp>
        <p:sp>
          <p:nvSpPr>
            <p:cNvPr id="12" name="Text Box 11"/>
            <p:cNvSpPr txBox="1">
              <a:spLocks noChangeArrowheads="1"/>
            </p:cNvSpPr>
            <p:nvPr/>
          </p:nvSpPr>
          <p:spPr bwMode="auto">
            <a:xfrm>
              <a:off x="2145" y="2265"/>
              <a:ext cx="836"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安全信道</a:t>
              </a:r>
              <a:endParaRPr lang="zh-CN" altLang="en-US" sz="2000"/>
            </a:p>
          </p:txBody>
        </p:sp>
        <p:sp>
          <p:nvSpPr>
            <p:cNvPr id="13" name="Text Box 12"/>
            <p:cNvSpPr txBox="1">
              <a:spLocks noChangeArrowheads="1"/>
            </p:cNvSpPr>
            <p:nvPr/>
          </p:nvSpPr>
          <p:spPr bwMode="auto">
            <a:xfrm>
              <a:off x="3762" y="1329"/>
              <a:ext cx="510"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M</a:t>
              </a:r>
              <a:endParaRPr lang="en-US" altLang="zh-CN" sz="2000"/>
            </a:p>
          </p:txBody>
        </p:sp>
        <p:sp>
          <p:nvSpPr>
            <p:cNvPr id="14" name="Text Box 13"/>
            <p:cNvSpPr txBox="1">
              <a:spLocks noChangeArrowheads="1"/>
            </p:cNvSpPr>
            <p:nvPr/>
          </p:nvSpPr>
          <p:spPr bwMode="auto">
            <a:xfrm>
              <a:off x="2926" y="1329"/>
              <a:ext cx="249" cy="468"/>
            </a:xfrm>
            <a:prstGeom prst="rect">
              <a:avLst/>
            </a:prstGeom>
            <a:solidFill>
              <a:srgbClr val="FFFFFF"/>
            </a:solidFill>
            <a:ln w="9525">
              <a:solidFill>
                <a:srgbClr val="FFFFFF"/>
              </a:solidFill>
              <a:miter lim="800000"/>
              <a:headEnd/>
              <a:tailEnd/>
            </a:ln>
          </p:spPr>
          <p:txBody>
            <a:bodyPr/>
            <a:lstStyle/>
            <a:p>
              <a:pPr algn="just"/>
              <a:r>
                <a:rPr lang="en-US" altLang="zh-CN" sz="2000" i="1">
                  <a:latin typeface="Times New Roman" pitchFamily="18" charset="0"/>
                </a:rPr>
                <a:t>C</a:t>
              </a:r>
              <a:endParaRPr lang="en-US" altLang="zh-CN" sz="2000"/>
            </a:p>
          </p:txBody>
        </p:sp>
        <p:sp>
          <p:nvSpPr>
            <p:cNvPr id="15" name="Text Box 14"/>
            <p:cNvSpPr txBox="1">
              <a:spLocks noChangeArrowheads="1"/>
            </p:cNvSpPr>
            <p:nvPr/>
          </p:nvSpPr>
          <p:spPr bwMode="auto">
            <a:xfrm>
              <a:off x="1870" y="1329"/>
              <a:ext cx="406"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C</a:t>
              </a:r>
              <a:endParaRPr lang="en-US" altLang="zh-CN" sz="2000" dirty="0"/>
            </a:p>
          </p:txBody>
        </p:sp>
        <p:sp>
          <p:nvSpPr>
            <p:cNvPr id="16" name="Text Box 15"/>
            <p:cNvSpPr txBox="1">
              <a:spLocks noChangeArrowheads="1"/>
            </p:cNvSpPr>
            <p:nvPr/>
          </p:nvSpPr>
          <p:spPr bwMode="auto">
            <a:xfrm>
              <a:off x="968" y="1329"/>
              <a:ext cx="418" cy="468"/>
            </a:xfrm>
            <a:prstGeom prst="rect">
              <a:avLst/>
            </a:prstGeom>
            <a:solidFill>
              <a:srgbClr val="FFFFFF"/>
            </a:solidFill>
            <a:ln w="9525">
              <a:solidFill>
                <a:srgbClr val="FFFFFF"/>
              </a:solidFill>
              <a:miter lim="800000"/>
              <a:headEnd/>
              <a:tailEnd/>
            </a:ln>
          </p:spPr>
          <p:txBody>
            <a:bodyPr/>
            <a:lstStyle/>
            <a:p>
              <a:pPr algn="just"/>
              <a:r>
                <a:rPr lang="en-US" altLang="zh-CN" sz="2000" i="1" dirty="0">
                  <a:latin typeface="Times New Roman" pitchFamily="18" charset="0"/>
                </a:rPr>
                <a:t>M</a:t>
              </a:r>
              <a:endParaRPr lang="en-US" altLang="zh-CN" sz="2000" dirty="0"/>
            </a:p>
          </p:txBody>
        </p:sp>
        <p:sp>
          <p:nvSpPr>
            <p:cNvPr id="17" name="Text Box 16"/>
            <p:cNvSpPr txBox="1">
              <a:spLocks noChangeArrowheads="1"/>
            </p:cNvSpPr>
            <p:nvPr/>
          </p:nvSpPr>
          <p:spPr bwMode="auto">
            <a:xfrm>
              <a:off x="2114" y="0"/>
              <a:ext cx="911" cy="311"/>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18000" tIns="10800" rIns="18000" bIns="10800"/>
            <a:lstStyle/>
            <a:p>
              <a:pPr algn="ctr"/>
              <a:r>
                <a:rPr lang="zh-CN" altLang="en-US" sz="2000">
                  <a:latin typeface="Times New Roman" pitchFamily="18" charset="0"/>
                </a:rPr>
                <a:t>攻击者</a:t>
              </a:r>
              <a:endParaRPr lang="zh-CN" altLang="en-US" sz="2000"/>
            </a:p>
          </p:txBody>
        </p:sp>
        <p:sp>
          <p:nvSpPr>
            <p:cNvPr id="18" name="Rectangle 17"/>
            <p:cNvSpPr>
              <a:spLocks noChangeArrowheads="1"/>
            </p:cNvSpPr>
            <p:nvPr/>
          </p:nvSpPr>
          <p:spPr bwMode="auto">
            <a:xfrm>
              <a:off x="627" y="705"/>
              <a:ext cx="267" cy="1092"/>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19" name="Rectangle 18"/>
            <p:cNvSpPr>
              <a:spLocks noChangeArrowheads="1"/>
            </p:cNvSpPr>
            <p:nvPr/>
          </p:nvSpPr>
          <p:spPr bwMode="auto">
            <a:xfrm>
              <a:off x="1463" y="626"/>
              <a:ext cx="290" cy="124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a:latin typeface="Times New Roman" pitchFamily="18" charset="0"/>
                </a:rPr>
                <a:t>加密算法</a:t>
              </a:r>
              <a:endParaRPr lang="zh-CN" altLang="en-US" sz="2000"/>
            </a:p>
          </p:txBody>
        </p:sp>
        <p:sp>
          <p:nvSpPr>
            <p:cNvPr id="20" name="Rectangle 19"/>
            <p:cNvSpPr>
              <a:spLocks noChangeArrowheads="1"/>
            </p:cNvSpPr>
            <p:nvPr/>
          </p:nvSpPr>
          <p:spPr bwMode="auto">
            <a:xfrm>
              <a:off x="2398" y="705"/>
              <a:ext cx="342" cy="109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8000" tIns="10800" rIns="18000" bIns="10800"/>
            <a:lstStyle/>
            <a:p>
              <a:pPr algn="ctr"/>
              <a:r>
                <a:rPr lang="zh-CN" altLang="en-US" sz="2000" dirty="0" smtClean="0">
                  <a:latin typeface="Times New Roman" pitchFamily="18" charset="0"/>
                </a:rPr>
                <a:t>公共信</a:t>
              </a:r>
              <a:endParaRPr lang="zh-CN" altLang="en-US" sz="2000" dirty="0">
                <a:latin typeface="Times New Roman" pitchFamily="18" charset="0"/>
              </a:endParaRPr>
            </a:p>
            <a:p>
              <a:pPr algn="ctr"/>
              <a:r>
                <a:rPr lang="zh-CN" altLang="en-US" sz="2000" dirty="0">
                  <a:latin typeface="Times New Roman" pitchFamily="18" charset="0"/>
                </a:rPr>
                <a:t>道</a:t>
              </a:r>
              <a:endParaRPr lang="zh-CN" altLang="en-US" sz="2000" dirty="0"/>
            </a:p>
          </p:txBody>
        </p:sp>
        <p:sp>
          <p:nvSpPr>
            <p:cNvPr id="21" name="Rectangle 20"/>
            <p:cNvSpPr>
              <a:spLocks noChangeArrowheads="1"/>
            </p:cNvSpPr>
            <p:nvPr/>
          </p:nvSpPr>
          <p:spPr bwMode="auto">
            <a:xfrm>
              <a:off x="3410" y="549"/>
              <a:ext cx="247" cy="140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18000" tIns="10800" rIns="18000" bIns="10800"/>
            <a:lstStyle/>
            <a:p>
              <a:pPr algn="ctr"/>
              <a:r>
                <a:rPr lang="zh-CN" altLang="en-US" sz="2000" dirty="0">
                  <a:latin typeface="Times New Roman" pitchFamily="18" charset="0"/>
                </a:rPr>
                <a:t>解密算法</a:t>
              </a:r>
              <a:endParaRPr lang="zh-CN" altLang="en-US" sz="2000" dirty="0"/>
            </a:p>
          </p:txBody>
        </p:sp>
        <p:sp>
          <p:nvSpPr>
            <p:cNvPr id="22" name="Rectangle 21"/>
            <p:cNvSpPr>
              <a:spLocks noChangeArrowheads="1"/>
            </p:cNvSpPr>
            <p:nvPr/>
          </p:nvSpPr>
          <p:spPr bwMode="auto">
            <a:xfrm>
              <a:off x="4350" y="705"/>
              <a:ext cx="237" cy="1090"/>
            </a:xfrm>
            <a:prstGeom prst="rect">
              <a:avLst/>
            </a:prstGeom>
            <a:ln>
              <a:headEnd/>
              <a:tailEnd/>
            </a:ln>
          </p:spPr>
          <p:style>
            <a:lnRef idx="1">
              <a:schemeClr val="dk1"/>
            </a:lnRef>
            <a:fillRef idx="2">
              <a:schemeClr val="dk1"/>
            </a:fillRef>
            <a:effectRef idx="1">
              <a:schemeClr val="dk1"/>
            </a:effectRef>
            <a:fontRef idx="minor">
              <a:schemeClr val="dk1"/>
            </a:fontRef>
          </p:style>
          <p:txBody>
            <a:bodyPr lIns="18000" tIns="10800" rIns="18000" bIns="10800"/>
            <a:lstStyle/>
            <a:p>
              <a:pPr algn="ctr"/>
              <a:r>
                <a:rPr lang="zh-CN" altLang="en-US" sz="2000" dirty="0">
                  <a:latin typeface="Times New Roman" pitchFamily="18" charset="0"/>
                </a:rPr>
                <a:t>明</a:t>
              </a:r>
            </a:p>
            <a:p>
              <a:pPr algn="ctr"/>
              <a:endParaRPr lang="zh-CN" altLang="en-US" sz="2000" dirty="0">
                <a:latin typeface="Times New Roman" pitchFamily="18" charset="0"/>
              </a:endParaRPr>
            </a:p>
            <a:p>
              <a:pPr algn="ctr"/>
              <a:r>
                <a:rPr lang="zh-CN" altLang="en-US" sz="2000" dirty="0">
                  <a:latin typeface="Times New Roman" pitchFamily="18" charset="0"/>
                </a:rPr>
                <a:t>文</a:t>
              </a:r>
              <a:endParaRPr lang="zh-CN" altLang="en-US" sz="2000" dirty="0"/>
            </a:p>
          </p:txBody>
        </p:sp>
        <p:sp>
          <p:nvSpPr>
            <p:cNvPr id="23" name="Rectangle 22"/>
            <p:cNvSpPr>
              <a:spLocks noChangeArrowheads="1"/>
            </p:cNvSpPr>
            <p:nvPr/>
          </p:nvSpPr>
          <p:spPr bwMode="auto">
            <a:xfrm>
              <a:off x="1155" y="2535"/>
              <a:ext cx="859"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加密密钥</a:t>
              </a:r>
              <a:endParaRPr lang="zh-CN" altLang="en-US" sz="2000" dirty="0"/>
            </a:p>
          </p:txBody>
        </p:sp>
        <p:sp>
          <p:nvSpPr>
            <p:cNvPr id="24" name="Rectangle 23"/>
            <p:cNvSpPr>
              <a:spLocks noChangeArrowheads="1"/>
            </p:cNvSpPr>
            <p:nvPr/>
          </p:nvSpPr>
          <p:spPr bwMode="auto">
            <a:xfrm>
              <a:off x="3135" y="2528"/>
              <a:ext cx="836" cy="31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8000" tIns="10800" rIns="18000" bIns="10800"/>
            <a:lstStyle/>
            <a:p>
              <a:pPr algn="ctr"/>
              <a:r>
                <a:rPr lang="zh-CN" altLang="en-US" sz="2000" dirty="0">
                  <a:latin typeface="Times New Roman" pitchFamily="18" charset="0"/>
                </a:rPr>
                <a:t>解密密钥</a:t>
              </a:r>
              <a:endParaRPr lang="zh-CN" altLang="en-US" sz="2000" dirty="0"/>
            </a:p>
          </p:txBody>
        </p:sp>
        <p:cxnSp>
          <p:nvCxnSpPr>
            <p:cNvPr id="25" name="AutoShape 24"/>
            <p:cNvCxnSpPr>
              <a:cxnSpLocks noChangeShapeType="1"/>
              <a:stCxn id="17" idx="2"/>
              <a:endCxn id="20" idx="0"/>
            </p:cNvCxnSpPr>
            <p:nvPr/>
          </p:nvCxnSpPr>
          <p:spPr bwMode="auto">
            <a:xfrm flipH="1">
              <a:off x="2569" y="311"/>
              <a:ext cx="1" cy="394"/>
            </a:xfrm>
            <a:prstGeom prst="straightConnector1">
              <a:avLst/>
            </a:prstGeom>
            <a:noFill/>
            <a:ln w="9525">
              <a:solidFill>
                <a:srgbClr val="000000"/>
              </a:solidFill>
              <a:round/>
              <a:headEnd type="stealth" w="sm" len="med"/>
              <a:tailEnd type="stealth" w="sm" len="med"/>
            </a:ln>
          </p:spPr>
        </p:cxnSp>
        <p:cxnSp>
          <p:nvCxnSpPr>
            <p:cNvPr id="26" name="AutoShape 25"/>
            <p:cNvCxnSpPr>
              <a:cxnSpLocks noChangeShapeType="1"/>
              <a:stCxn id="18" idx="3"/>
              <a:endCxn id="19" idx="1"/>
            </p:cNvCxnSpPr>
            <p:nvPr/>
          </p:nvCxnSpPr>
          <p:spPr bwMode="auto">
            <a:xfrm flipV="1">
              <a:off x="894" y="1250"/>
              <a:ext cx="569" cy="1"/>
            </a:xfrm>
            <a:prstGeom prst="straightConnector1">
              <a:avLst/>
            </a:prstGeom>
            <a:noFill/>
            <a:ln w="9525">
              <a:solidFill>
                <a:srgbClr val="000000"/>
              </a:solidFill>
              <a:round/>
              <a:headEnd/>
              <a:tailEnd type="stealth" w="sm" len="med"/>
            </a:ln>
          </p:spPr>
        </p:cxnSp>
        <p:cxnSp>
          <p:nvCxnSpPr>
            <p:cNvPr id="27" name="AutoShape 26"/>
            <p:cNvCxnSpPr>
              <a:cxnSpLocks noChangeShapeType="1"/>
              <a:stCxn id="19" idx="3"/>
              <a:endCxn id="20" idx="1"/>
            </p:cNvCxnSpPr>
            <p:nvPr/>
          </p:nvCxnSpPr>
          <p:spPr bwMode="auto">
            <a:xfrm>
              <a:off x="1753" y="1250"/>
              <a:ext cx="645" cy="1"/>
            </a:xfrm>
            <a:prstGeom prst="straightConnector1">
              <a:avLst/>
            </a:prstGeom>
            <a:noFill/>
            <a:ln w="9525">
              <a:solidFill>
                <a:srgbClr val="000000"/>
              </a:solidFill>
              <a:round/>
              <a:headEnd/>
              <a:tailEnd type="stealth" w="sm" len="med"/>
            </a:ln>
          </p:spPr>
        </p:cxnSp>
        <p:cxnSp>
          <p:nvCxnSpPr>
            <p:cNvPr id="28" name="AutoShape 27"/>
            <p:cNvCxnSpPr>
              <a:cxnSpLocks noChangeShapeType="1"/>
              <a:stCxn id="20" idx="3"/>
              <a:endCxn id="21" idx="1"/>
            </p:cNvCxnSpPr>
            <p:nvPr/>
          </p:nvCxnSpPr>
          <p:spPr bwMode="auto">
            <a:xfrm>
              <a:off x="2740" y="1251"/>
              <a:ext cx="670" cy="1"/>
            </a:xfrm>
            <a:prstGeom prst="straightConnector1">
              <a:avLst/>
            </a:prstGeom>
            <a:noFill/>
            <a:ln w="9525">
              <a:solidFill>
                <a:srgbClr val="000000"/>
              </a:solidFill>
              <a:round/>
              <a:headEnd/>
              <a:tailEnd type="stealth" w="sm" len="med"/>
            </a:ln>
          </p:spPr>
        </p:cxnSp>
        <p:cxnSp>
          <p:nvCxnSpPr>
            <p:cNvPr id="29" name="AutoShape 28"/>
            <p:cNvCxnSpPr>
              <a:cxnSpLocks noChangeShapeType="1"/>
              <a:stCxn id="21" idx="3"/>
              <a:endCxn id="22" idx="1"/>
            </p:cNvCxnSpPr>
            <p:nvPr/>
          </p:nvCxnSpPr>
          <p:spPr bwMode="auto">
            <a:xfrm flipV="1">
              <a:off x="3657" y="1250"/>
              <a:ext cx="693" cy="1"/>
            </a:xfrm>
            <a:prstGeom prst="straightConnector1">
              <a:avLst/>
            </a:prstGeom>
            <a:noFill/>
            <a:ln w="9525">
              <a:solidFill>
                <a:srgbClr val="000000"/>
              </a:solidFill>
              <a:round/>
              <a:headEnd/>
              <a:tailEnd type="stealth" w="sm" len="med"/>
            </a:ln>
          </p:spPr>
        </p:cxnSp>
        <p:cxnSp>
          <p:nvCxnSpPr>
            <p:cNvPr id="30" name="AutoShape 29"/>
            <p:cNvCxnSpPr>
              <a:cxnSpLocks noChangeShapeType="1"/>
              <a:stCxn id="23" idx="0"/>
              <a:endCxn id="19" idx="2"/>
            </p:cNvCxnSpPr>
            <p:nvPr/>
          </p:nvCxnSpPr>
          <p:spPr bwMode="auto">
            <a:xfrm flipV="1">
              <a:off x="1585" y="1874"/>
              <a:ext cx="23" cy="661"/>
            </a:xfrm>
            <a:prstGeom prst="straightConnector1">
              <a:avLst/>
            </a:prstGeom>
            <a:noFill/>
            <a:ln w="9525">
              <a:solidFill>
                <a:srgbClr val="000000"/>
              </a:solidFill>
              <a:round/>
              <a:headEnd/>
              <a:tailEnd type="stealth" w="sm" len="med"/>
            </a:ln>
          </p:spPr>
        </p:cxnSp>
        <p:cxnSp>
          <p:nvCxnSpPr>
            <p:cNvPr id="31" name="AutoShape 30"/>
            <p:cNvCxnSpPr>
              <a:cxnSpLocks noChangeShapeType="1"/>
              <a:stCxn id="24" idx="0"/>
              <a:endCxn id="21" idx="2"/>
            </p:cNvCxnSpPr>
            <p:nvPr/>
          </p:nvCxnSpPr>
          <p:spPr bwMode="auto">
            <a:xfrm flipH="1" flipV="1">
              <a:off x="3534" y="1953"/>
              <a:ext cx="19" cy="575"/>
            </a:xfrm>
            <a:prstGeom prst="straightConnector1">
              <a:avLst/>
            </a:prstGeom>
            <a:noFill/>
            <a:ln w="9525">
              <a:solidFill>
                <a:srgbClr val="000000"/>
              </a:solidFill>
              <a:round/>
              <a:headEnd/>
              <a:tailEnd type="stealth" w="sm" len="med"/>
            </a:ln>
          </p:spPr>
        </p:cxnSp>
        <p:sp>
          <p:nvSpPr>
            <p:cNvPr id="32" name="Text Box 31"/>
            <p:cNvSpPr txBox="1">
              <a:spLocks noChangeArrowheads="1"/>
            </p:cNvSpPr>
            <p:nvPr/>
          </p:nvSpPr>
          <p:spPr bwMode="auto">
            <a:xfrm>
              <a:off x="2299" y="2733"/>
              <a:ext cx="627" cy="312"/>
            </a:xfrm>
            <a:prstGeom prst="rect">
              <a:avLst/>
            </a:prstGeom>
            <a:solidFill>
              <a:srgbClr val="FFFFFF"/>
            </a:solidFill>
            <a:ln w="9525">
              <a:solidFill>
                <a:srgbClr val="FFFFFF"/>
              </a:solidFill>
              <a:miter lim="800000"/>
              <a:headEnd/>
              <a:tailEnd/>
            </a:ln>
          </p:spPr>
          <p:txBody>
            <a:bodyPr lIns="18000" tIns="10800" rIns="18000" bIns="10800"/>
            <a:lstStyle/>
            <a:p>
              <a:pPr algn="just"/>
              <a:r>
                <a:rPr lang="zh-CN" altLang="en-US" sz="2000">
                  <a:latin typeface="Times New Roman" pitchFamily="18" charset="0"/>
                </a:rPr>
                <a:t>密钥</a:t>
              </a:r>
              <a:r>
                <a:rPr lang="en-US" altLang="zh-CN" sz="2000" i="1">
                  <a:latin typeface="Times New Roman" pitchFamily="18" charset="0"/>
                </a:rPr>
                <a:t>K</a:t>
              </a:r>
              <a:endParaRPr lang="en-US" altLang="zh-CN" sz="2000"/>
            </a:p>
          </p:txBody>
        </p:sp>
        <p:cxnSp>
          <p:nvCxnSpPr>
            <p:cNvPr id="33" name="AutoShape 32"/>
            <p:cNvCxnSpPr>
              <a:cxnSpLocks noChangeShapeType="1"/>
              <a:stCxn id="23" idx="3"/>
              <a:endCxn id="24" idx="1"/>
            </p:cNvCxnSpPr>
            <p:nvPr/>
          </p:nvCxnSpPr>
          <p:spPr bwMode="auto">
            <a:xfrm flipV="1">
              <a:off x="2014" y="2684"/>
              <a:ext cx="1121" cy="7"/>
            </a:xfrm>
            <a:prstGeom prst="straightConnector1">
              <a:avLst/>
            </a:prstGeom>
            <a:noFill/>
            <a:ln w="9525">
              <a:solidFill>
                <a:srgbClr val="000000"/>
              </a:solidFill>
              <a:round/>
              <a:headEnd type="stealth" w="sm" len="med"/>
              <a:tailEnd type="stealth" w="sm" len="med"/>
            </a:ln>
          </p:spPr>
        </p:cxnSp>
      </p:grpSp>
    </p:spTree>
    <p:extLst>
      <p:ext uri="{BB962C8B-B14F-4D97-AF65-F5344CB8AC3E}">
        <p14:creationId xmlns:p14="http://schemas.microsoft.com/office/powerpoint/2010/main" val="118733394"/>
      </p:ext>
    </p:extLst>
  </p:cSld>
  <p:clrMapOvr>
    <a:masterClrMapping/>
  </p:clrMapOvr>
  <p:transition>
    <p:pull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密码体制的设计原则</a:t>
            </a:r>
            <a:endParaRPr lang="zh-CN" altLang="en-US" dirty="0"/>
          </a:p>
        </p:txBody>
      </p:sp>
      <p:sp>
        <p:nvSpPr>
          <p:cNvPr id="3" name="内容占位符 2"/>
          <p:cNvSpPr>
            <a:spLocks noGrp="1"/>
          </p:cNvSpPr>
          <p:nvPr>
            <p:ph idx="1"/>
          </p:nvPr>
        </p:nvSpPr>
        <p:spPr>
          <a:xfrm>
            <a:off x="457200" y="1524000"/>
            <a:ext cx="8229600" cy="4800600"/>
          </a:xfrm>
        </p:spPr>
        <p:txBody>
          <a:bodyPr/>
          <a:lstStyle/>
          <a:p>
            <a:pPr>
              <a:spcAft>
                <a:spcPts val="600"/>
              </a:spcAft>
            </a:pPr>
            <a:r>
              <a:rPr lang="zh-CN" altLang="en-US" sz="2400" b="1" dirty="0" smtClean="0">
                <a:solidFill>
                  <a:srgbClr val="FF0000"/>
                </a:solidFill>
                <a:latin typeface="黑体" pitchFamily="2" charset="-122"/>
                <a:ea typeface="黑体" pitchFamily="2" charset="-122"/>
              </a:rPr>
              <a:t>科克霍夫原则（</a:t>
            </a:r>
            <a:r>
              <a:rPr lang="en-US" altLang="zh-CN" sz="2400" b="1" dirty="0" err="1" smtClean="0">
                <a:solidFill>
                  <a:srgbClr val="FF0000"/>
                </a:solidFill>
                <a:latin typeface="黑体" pitchFamily="2" charset="-122"/>
                <a:ea typeface="黑体" pitchFamily="2" charset="-122"/>
              </a:rPr>
              <a:t>Kerckhoffs</a:t>
            </a:r>
            <a:r>
              <a:rPr lang="en-US" altLang="zh-CN" sz="2400" b="1" dirty="0" smtClean="0">
                <a:solidFill>
                  <a:srgbClr val="FF0000"/>
                </a:solidFill>
                <a:latin typeface="黑体" pitchFamily="2" charset="-122"/>
                <a:ea typeface="黑体" pitchFamily="2" charset="-122"/>
              </a:rPr>
              <a:t> Principle</a:t>
            </a:r>
            <a:r>
              <a:rPr lang="zh-CN" altLang="en-US" sz="2400" b="1" dirty="0" smtClean="0">
                <a:solidFill>
                  <a:srgbClr val="FF0000"/>
                </a:solidFill>
                <a:latin typeface="黑体" pitchFamily="2" charset="-122"/>
                <a:ea typeface="黑体" pitchFamily="2" charset="-122"/>
              </a:rPr>
              <a:t>）</a:t>
            </a:r>
            <a:r>
              <a:rPr lang="zh-CN" altLang="en-US" sz="2400" dirty="0" smtClean="0"/>
              <a:t>：</a:t>
            </a:r>
            <a:r>
              <a:rPr lang="zh-CN" altLang="en-US" sz="2400" b="1" dirty="0" smtClean="0">
                <a:solidFill>
                  <a:srgbClr val="FF00FF"/>
                </a:solidFill>
              </a:rPr>
              <a:t>密码系统的安全性</a:t>
            </a:r>
            <a:r>
              <a:rPr lang="zh-CN" altLang="en-US" sz="2400" dirty="0" smtClean="0"/>
              <a:t>不应该取决于不易改变的算法，而应</a:t>
            </a:r>
            <a:r>
              <a:rPr lang="zh-CN" altLang="en-US" sz="2400" b="1" dirty="0" smtClean="0">
                <a:solidFill>
                  <a:srgbClr val="FF00FF"/>
                </a:solidFill>
              </a:rPr>
              <a:t>取决于可随时改变的密钥</a:t>
            </a:r>
            <a:endParaRPr lang="en-US" altLang="zh-CN" sz="2400" b="1" dirty="0" smtClean="0">
              <a:solidFill>
                <a:srgbClr val="FF00FF"/>
              </a:solidFill>
            </a:endParaRPr>
          </a:p>
          <a:p>
            <a:pPr>
              <a:spcAft>
                <a:spcPts val="600"/>
              </a:spcAft>
            </a:pPr>
            <a:r>
              <a:rPr lang="zh-CN" altLang="en-US" sz="2400" b="1" dirty="0">
                <a:solidFill>
                  <a:srgbClr val="FF0000"/>
                </a:solidFill>
                <a:latin typeface="黑体" pitchFamily="2" charset="-122"/>
                <a:ea typeface="黑体" pitchFamily="2" charset="-122"/>
              </a:rPr>
              <a:t>科克霍夫假设：</a:t>
            </a:r>
            <a:r>
              <a:rPr lang="zh-CN" altLang="en-US" sz="2400" dirty="0"/>
              <a:t>密码分析者知道密码算法，唯一不知道的是</a:t>
            </a:r>
            <a:r>
              <a:rPr lang="zh-CN" altLang="en-US" sz="2400" dirty="0" smtClean="0"/>
              <a:t>密钥</a:t>
            </a:r>
            <a:endParaRPr lang="en-US" altLang="zh-CN" sz="2400" dirty="0" smtClean="0"/>
          </a:p>
          <a:p>
            <a:pPr>
              <a:spcAft>
                <a:spcPts val="600"/>
              </a:spcAft>
            </a:pPr>
            <a:r>
              <a:rPr lang="en-US" altLang="zh-CN" sz="2400" b="1" dirty="0" smtClean="0">
                <a:solidFill>
                  <a:srgbClr val="FF0000"/>
                </a:solidFill>
                <a:latin typeface="黑体" pitchFamily="2" charset="-122"/>
                <a:ea typeface="黑体" pitchFamily="2" charset="-122"/>
              </a:rPr>
              <a:t>WHY</a:t>
            </a:r>
            <a:r>
              <a:rPr lang="zh-CN" altLang="en-US" sz="2400" b="1" dirty="0" smtClean="0">
                <a:solidFill>
                  <a:srgbClr val="FF0000"/>
                </a:solidFill>
                <a:latin typeface="黑体" pitchFamily="2" charset="-122"/>
                <a:ea typeface="黑体" pitchFamily="2" charset="-122"/>
              </a:rPr>
              <a:t>？</a:t>
            </a:r>
            <a:endParaRPr lang="en-US" altLang="zh-CN" sz="2400" b="1" dirty="0" smtClean="0">
              <a:solidFill>
                <a:srgbClr val="FF0000"/>
              </a:solidFill>
              <a:latin typeface="黑体" pitchFamily="2" charset="-122"/>
              <a:ea typeface="黑体" pitchFamily="2" charset="-122"/>
            </a:endParaRPr>
          </a:p>
          <a:p>
            <a:pPr marL="914400" lvl="1" indent="-457200">
              <a:spcAft>
                <a:spcPts val="600"/>
              </a:spcAft>
              <a:buFont typeface="+mj-lt"/>
              <a:buAutoNum type="arabicPeriod"/>
            </a:pPr>
            <a:r>
              <a:rPr lang="zh-CN" altLang="en-US" sz="2000" dirty="0" smtClean="0">
                <a:latin typeface="黑体" pitchFamily="2" charset="-122"/>
                <a:ea typeface="黑体" pitchFamily="2" charset="-122"/>
              </a:rPr>
              <a:t>维护短的密钥比维护算法更容易；共享和安全存储短的密钥比共享和安全存储百千倍的程序更容易；算法的细节更容易泄露（逆向工程）</a:t>
            </a:r>
            <a:endParaRPr lang="en-US" altLang="zh-CN" sz="2000" dirty="0" smtClean="0">
              <a:latin typeface="黑体" pitchFamily="2" charset="-122"/>
              <a:ea typeface="黑体" pitchFamily="2" charset="-122"/>
            </a:endParaRPr>
          </a:p>
          <a:p>
            <a:pPr marL="914400" lvl="1" indent="-457200">
              <a:spcAft>
                <a:spcPts val="600"/>
              </a:spcAft>
              <a:buFont typeface="+mj-lt"/>
              <a:buAutoNum type="arabicPeriod"/>
            </a:pPr>
            <a:r>
              <a:rPr lang="zh-CN" altLang="en-US" sz="2000" dirty="0">
                <a:latin typeface="黑体" pitchFamily="2" charset="-122"/>
                <a:ea typeface="黑体" pitchFamily="2" charset="-122"/>
              </a:rPr>
              <a:t>一旦密钥泄露</a:t>
            </a:r>
            <a:r>
              <a:rPr lang="zh-CN" altLang="en-US" sz="2000" dirty="0" smtClean="0">
                <a:latin typeface="黑体" pitchFamily="2" charset="-122"/>
                <a:ea typeface="黑体" pitchFamily="2" charset="-122"/>
              </a:rPr>
              <a:t>，更换密钥比更换算法更容易（定期密钥更新）</a:t>
            </a:r>
            <a:endParaRPr lang="en-US" altLang="zh-CN" sz="2000" dirty="0" smtClean="0">
              <a:latin typeface="黑体" pitchFamily="2" charset="-122"/>
              <a:ea typeface="黑体" pitchFamily="2" charset="-122"/>
            </a:endParaRPr>
          </a:p>
          <a:p>
            <a:pPr marL="914400" lvl="1" indent="-457200">
              <a:spcAft>
                <a:spcPts val="600"/>
              </a:spcAft>
              <a:buFont typeface="+mj-lt"/>
              <a:buAutoNum type="arabicPeriod"/>
            </a:pPr>
            <a:r>
              <a:rPr lang="zh-CN" altLang="en-US" sz="2000" dirty="0" smtClean="0">
                <a:latin typeface="黑体" pitchFamily="2" charset="-122"/>
                <a:ea typeface="黑体" pitchFamily="2" charset="-122"/>
              </a:rPr>
              <a:t>多用户通信时，使用相同算法但不同的密钥比分别使用不同的算法更容易</a:t>
            </a:r>
            <a:endParaRPr lang="en-US" altLang="zh-CN" sz="2000" dirty="0" smtClean="0">
              <a:latin typeface="黑体" pitchFamily="2" charset="-122"/>
              <a:ea typeface="黑体" pitchFamily="2" charset="-122"/>
            </a:endParaRPr>
          </a:p>
          <a:p>
            <a:pPr marL="914400" lvl="1" indent="-457200">
              <a:buFont typeface="+mj-lt"/>
              <a:buAutoNum type="arabicPeriod"/>
            </a:pPr>
            <a:endParaRPr lang="en-US" altLang="zh-CN" dirty="0">
              <a:latin typeface="黑体" pitchFamily="2" charset="-122"/>
              <a:ea typeface="黑体" pitchFamily="2" charset="-122"/>
            </a:endParaRPr>
          </a:p>
        </p:txBody>
      </p:sp>
      <p:sp>
        <p:nvSpPr>
          <p:cNvPr id="4" name="日期占位符 3"/>
          <p:cNvSpPr>
            <a:spLocks noGrp="1"/>
          </p:cNvSpPr>
          <p:nvPr>
            <p:ph type="dt" sz="half" idx="10"/>
          </p:nvPr>
        </p:nvSpPr>
        <p:spPr/>
        <p:txBody>
          <a:bodyPr/>
          <a:lstStyle/>
          <a:p>
            <a:fld id="{F6183068-4F70-447E-AA01-5C961DA98C0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67</a:t>
            </a:fld>
            <a:endParaRPr lang="en-US" altLang="zh-CN" dirty="0"/>
          </a:p>
        </p:txBody>
      </p:sp>
    </p:spTree>
    <p:extLst>
      <p:ext uri="{BB962C8B-B14F-4D97-AF65-F5344CB8AC3E}">
        <p14:creationId xmlns:p14="http://schemas.microsoft.com/office/powerpoint/2010/main" val="3795810429"/>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现代密码学的主要研究内容</a:t>
            </a:r>
            <a:endParaRPr lang="zh-CN" altLang="en-US" dirty="0"/>
          </a:p>
        </p:txBody>
      </p:sp>
      <p:pic>
        <p:nvPicPr>
          <p:cNvPr id="7" name="内容占位符 6" descr="现代密码学.jpg"/>
          <p:cNvPicPr>
            <a:picLocks noGrp="1" noChangeAspect="1"/>
          </p:cNvPicPr>
          <p:nvPr>
            <p:ph idx="1"/>
          </p:nvPr>
        </p:nvPicPr>
        <p:blipFill>
          <a:blip r:embed="rId2" cstate="print"/>
          <a:stretch>
            <a:fillRect/>
          </a:stretch>
        </p:blipFill>
        <p:spPr>
          <a:xfrm>
            <a:off x="533400" y="1600200"/>
            <a:ext cx="7962543" cy="4724400"/>
          </a:xfrm>
        </p:spPr>
      </p:pic>
      <p:sp>
        <p:nvSpPr>
          <p:cNvPr id="4" name="日期占位符 3"/>
          <p:cNvSpPr>
            <a:spLocks noGrp="1"/>
          </p:cNvSpPr>
          <p:nvPr>
            <p:ph type="dt" sz="half" idx="10"/>
          </p:nvPr>
        </p:nvSpPr>
        <p:spPr/>
        <p:txBody>
          <a:bodyPr/>
          <a:lstStyle/>
          <a:p>
            <a:fld id="{5077F366-D213-43A9-89B0-AB246D640FE6}"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68</a:t>
            </a:fld>
            <a:endParaRPr lang="en-US" altLang="zh-CN" dirty="0"/>
          </a:p>
        </p:txBody>
      </p:sp>
      <p:sp>
        <p:nvSpPr>
          <p:cNvPr id="8" name="矩形 7"/>
          <p:cNvSpPr/>
          <p:nvPr/>
        </p:nvSpPr>
        <p:spPr bwMode="auto">
          <a:xfrm>
            <a:off x="533400" y="2438400"/>
            <a:ext cx="8001000" cy="3124200"/>
          </a:xfrm>
          <a:prstGeom prst="rect">
            <a:avLst/>
          </a:prstGeom>
          <a:noFill/>
          <a:ln w="28575" cap="flat" cmpd="sng" algn="ctr">
            <a:solidFill>
              <a:srgbClr val="692AA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954343831"/>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par>
                          <p:cTn id="8" fill="hold">
                            <p:stCondLst>
                              <p:cond delay="500"/>
                            </p:stCondLst>
                            <p:childTnLst>
                              <p:par>
                                <p:cTn id="9" presetID="35" presetClass="emph" presetSubtype="0" repeatCount="indefinite" fill="hold" grpId="1" nodeType="afterEffect">
                                  <p:stCondLst>
                                    <p:cond delay="0"/>
                                  </p:stCondLst>
                                  <p:endCondLst>
                                    <p:cond evt="onNext" delay="0">
                                      <p:tgtEl>
                                        <p:sldTgt/>
                                      </p:tgtEl>
                                    </p:cond>
                                  </p:end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密码体制的分类</a:t>
            </a:r>
          </a:p>
        </p:txBody>
      </p:sp>
      <p:sp>
        <p:nvSpPr>
          <p:cNvPr id="3" name="内容占位符 2"/>
          <p:cNvSpPr>
            <a:spLocks noGrp="1"/>
          </p:cNvSpPr>
          <p:nvPr>
            <p:ph idx="1"/>
          </p:nvPr>
        </p:nvSpPr>
        <p:spPr/>
        <p:txBody>
          <a:bodyPr/>
          <a:lstStyle/>
          <a:p>
            <a:r>
              <a:rPr lang="zh-CN" altLang="en-US" sz="3200" b="1" dirty="0"/>
              <a:t>密码体制的分类：</a:t>
            </a:r>
            <a:endParaRPr lang="en-US" altLang="zh-CN" sz="3200" b="1" dirty="0"/>
          </a:p>
          <a:p>
            <a:pPr lvl="1"/>
            <a:r>
              <a:rPr lang="zh-CN" altLang="en-US" b="1" dirty="0">
                <a:solidFill>
                  <a:srgbClr val="FF0000"/>
                </a:solidFill>
              </a:rPr>
              <a:t>对称</a:t>
            </a:r>
            <a:r>
              <a:rPr lang="zh-CN" altLang="en-US" b="1" dirty="0" smtClean="0">
                <a:solidFill>
                  <a:srgbClr val="FF0000"/>
                </a:solidFill>
              </a:rPr>
              <a:t>密码体制</a:t>
            </a:r>
            <a:endParaRPr lang="en-US" altLang="zh-CN" b="1" dirty="0" smtClean="0">
              <a:solidFill>
                <a:srgbClr val="FF0000"/>
              </a:solidFill>
            </a:endParaRPr>
          </a:p>
          <a:p>
            <a:pPr lvl="2"/>
            <a:r>
              <a:rPr lang="zh-CN" altLang="en-US" b="1" dirty="0" smtClean="0">
                <a:solidFill>
                  <a:srgbClr val="FF0000"/>
                </a:solidFill>
              </a:rPr>
              <a:t>序列密码</a:t>
            </a:r>
            <a:endParaRPr lang="en-US" altLang="zh-CN" b="1" dirty="0" smtClean="0">
              <a:solidFill>
                <a:srgbClr val="FF0000"/>
              </a:solidFill>
            </a:endParaRPr>
          </a:p>
          <a:p>
            <a:pPr lvl="2"/>
            <a:r>
              <a:rPr lang="zh-CN" altLang="en-US" b="1" dirty="0" smtClean="0">
                <a:solidFill>
                  <a:srgbClr val="FF0000"/>
                </a:solidFill>
              </a:rPr>
              <a:t>分组密码</a:t>
            </a:r>
            <a:endParaRPr lang="en-US" altLang="zh-CN" b="1" dirty="0" smtClean="0">
              <a:solidFill>
                <a:srgbClr val="FF0000"/>
              </a:solidFill>
            </a:endParaRPr>
          </a:p>
          <a:p>
            <a:pPr lvl="2"/>
            <a:endParaRPr lang="en-US" altLang="zh-CN" b="1" dirty="0">
              <a:solidFill>
                <a:srgbClr val="FF0000"/>
              </a:solidFill>
            </a:endParaRPr>
          </a:p>
          <a:p>
            <a:pPr lvl="1"/>
            <a:r>
              <a:rPr lang="zh-CN" altLang="en-US" b="1" dirty="0">
                <a:solidFill>
                  <a:srgbClr val="FF0000"/>
                </a:solidFill>
              </a:rPr>
              <a:t>公钥密</a:t>
            </a:r>
            <a:r>
              <a:rPr lang="zh-CN" altLang="en-US" b="1" dirty="0" smtClean="0">
                <a:solidFill>
                  <a:srgbClr val="FF0000"/>
                </a:solidFill>
              </a:rPr>
              <a:t>码体制</a:t>
            </a:r>
            <a:r>
              <a:rPr lang="en-US" altLang="zh-CN" b="1" dirty="0" smtClean="0">
                <a:solidFill>
                  <a:srgbClr val="FF0000"/>
                </a:solidFill>
              </a:rPr>
              <a:t>/</a:t>
            </a:r>
            <a:r>
              <a:rPr lang="zh-CN" altLang="en-US" b="1" dirty="0" smtClean="0">
                <a:solidFill>
                  <a:srgbClr val="FF0000"/>
                </a:solidFill>
              </a:rPr>
              <a:t>非对称密码体制</a:t>
            </a:r>
            <a:endParaRPr lang="en-US" altLang="zh-CN" b="1" dirty="0">
              <a:solidFill>
                <a:srgbClr val="FF0000"/>
              </a:solidFill>
            </a:endParaRPr>
          </a:p>
          <a:p>
            <a:endParaRPr lang="zh-CN" altLang="en-US" dirty="0"/>
          </a:p>
        </p:txBody>
      </p:sp>
      <p:sp>
        <p:nvSpPr>
          <p:cNvPr id="4" name="日期占位符 3"/>
          <p:cNvSpPr>
            <a:spLocks noGrp="1"/>
          </p:cNvSpPr>
          <p:nvPr>
            <p:ph type="dt" sz="half" idx="10"/>
          </p:nvPr>
        </p:nvSpPr>
        <p:spPr/>
        <p:txBody>
          <a:bodyPr/>
          <a:lstStyle/>
          <a:p>
            <a:fld id="{BD0A8C24-7EE4-427D-9C67-499EDEEEB83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69</a:t>
            </a:fld>
            <a:endParaRPr lang="en-US" altLang="zh-CN" dirty="0"/>
          </a:p>
        </p:txBody>
      </p:sp>
    </p:spTree>
    <p:extLst>
      <p:ext uri="{BB962C8B-B14F-4D97-AF65-F5344CB8AC3E}">
        <p14:creationId xmlns:p14="http://schemas.microsoft.com/office/powerpoint/2010/main" val="2873838190"/>
      </p:ext>
    </p:extLst>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smtClean="0"/>
              <a:t>密码学的目的</a:t>
            </a:r>
          </a:p>
        </p:txBody>
      </p:sp>
      <p:sp>
        <p:nvSpPr>
          <p:cNvPr id="2" name="内容占位符 1"/>
          <p:cNvSpPr>
            <a:spLocks noGrp="1"/>
          </p:cNvSpPr>
          <p:nvPr>
            <p:ph idx="1"/>
          </p:nvPr>
        </p:nvSpPr>
        <p:spPr/>
        <p:txBody>
          <a:bodyPr/>
          <a:lstStyle/>
          <a:p>
            <a:pPr eaLnBrk="1" hangingPunct="1">
              <a:buFont typeface="Arial" panose="020B0604020202020204" pitchFamily="34" charset="0"/>
              <a:buNone/>
            </a:pPr>
            <a:endParaRPr lang="zh-CN" altLang="en-US" dirty="0" smtClean="0">
              <a:solidFill>
                <a:srgbClr val="FF0000"/>
              </a:solidFill>
            </a:endParaRPr>
          </a:p>
          <a:p>
            <a:pPr eaLnBrk="1" hangingPunct="1">
              <a:buFont typeface="Arial" panose="020B0604020202020204" pitchFamily="34" charset="0"/>
              <a:buNone/>
            </a:pPr>
            <a:r>
              <a:rPr lang="zh-CN" altLang="en-US" sz="2400" dirty="0" smtClean="0"/>
              <a:t>为不同的应用环境和系统提供密码支撑服务，主要包括证书认证、密钥管理、安全公文交换、电子签章、移动接入、支付密码等密码系统。</a:t>
            </a:r>
          </a:p>
        </p:txBody>
      </p:sp>
      <p:pic>
        <p:nvPicPr>
          <p:cNvPr id="15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270375"/>
            <a:ext cx="19145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4270375"/>
            <a:ext cx="32099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6155150"/>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密码体制的分类</a:t>
            </a:r>
            <a:endParaRPr lang="zh-CN" altLang="en-US" dirty="0"/>
          </a:p>
        </p:txBody>
      </p:sp>
      <p:sp>
        <p:nvSpPr>
          <p:cNvPr id="3" name="内容占位符 2"/>
          <p:cNvSpPr>
            <a:spLocks noGrp="1"/>
          </p:cNvSpPr>
          <p:nvPr>
            <p:ph idx="1"/>
          </p:nvPr>
        </p:nvSpPr>
        <p:spPr/>
        <p:txBody>
          <a:bodyPr/>
          <a:lstStyle/>
          <a:p>
            <a:r>
              <a:rPr lang="zh-CN" altLang="en-US" dirty="0" smtClean="0">
                <a:solidFill>
                  <a:srgbClr val="C00000"/>
                </a:solidFill>
                <a:latin typeface="微软雅黑" pitchFamily="34" charset="-122"/>
                <a:ea typeface="微软雅黑" pitchFamily="34" charset="-122"/>
              </a:rPr>
              <a:t>对称密码体制（</a:t>
            </a:r>
            <a:r>
              <a:rPr lang="en-US" altLang="zh-CN" dirty="0" smtClean="0">
                <a:solidFill>
                  <a:srgbClr val="C00000"/>
                </a:solidFill>
                <a:latin typeface="微软雅黑" pitchFamily="34" charset="-122"/>
                <a:ea typeface="微软雅黑" pitchFamily="34" charset="-122"/>
              </a:rPr>
              <a:t>Symmetric Key Cryptosystem</a:t>
            </a:r>
            <a:r>
              <a:rPr lang="zh-CN" altLang="en-US" dirty="0" smtClean="0">
                <a:solidFill>
                  <a:srgbClr val="C00000"/>
                </a:solidFill>
                <a:latin typeface="微软雅黑" pitchFamily="34" charset="-122"/>
                <a:ea typeface="微软雅黑" pitchFamily="34" charset="-122"/>
              </a:rPr>
              <a:t>；单密码体制、传统密码体制）</a:t>
            </a:r>
            <a:r>
              <a:rPr lang="zh-CN" altLang="en-US" dirty="0" smtClean="0"/>
              <a:t>：如果一个密码体制的</a:t>
            </a:r>
            <a:r>
              <a:rPr lang="en-US" altLang="zh-CN" i="1" dirty="0" err="1" smtClean="0"/>
              <a:t>K</a:t>
            </a:r>
            <a:r>
              <a:rPr lang="en-US" altLang="zh-CN" i="1" baseline="-25000" dirty="0" err="1" smtClean="0"/>
              <a:t>d</a:t>
            </a:r>
            <a:r>
              <a:rPr lang="zh-CN" altLang="en-US" dirty="0" smtClean="0"/>
              <a:t>＝</a:t>
            </a:r>
            <a:r>
              <a:rPr lang="en-US" altLang="zh-CN" i="1" dirty="0" err="1" smtClean="0"/>
              <a:t>K</a:t>
            </a:r>
            <a:r>
              <a:rPr lang="en-US" altLang="zh-CN" i="1" baseline="-25000" dirty="0" err="1" smtClean="0"/>
              <a:t>e</a:t>
            </a:r>
            <a:r>
              <a:rPr lang="zh-CN" altLang="en-US" dirty="0" smtClean="0"/>
              <a:t>，或由其中一个很容易推出另一个。如同现实生活中的</a:t>
            </a:r>
            <a:r>
              <a:rPr lang="zh-CN" altLang="en-US" b="1" dirty="0" smtClean="0">
                <a:solidFill>
                  <a:srgbClr val="FF0000"/>
                </a:solidFill>
              </a:rPr>
              <a:t>保密箱机制</a:t>
            </a:r>
            <a:endParaRPr lang="en-US" altLang="zh-CN" b="1" dirty="0" smtClean="0">
              <a:solidFill>
                <a:srgbClr val="FF0000"/>
              </a:solidFill>
            </a:endParaRPr>
          </a:p>
          <a:p>
            <a:pPr lvl="1"/>
            <a:r>
              <a:rPr lang="zh-CN" altLang="en-US" dirty="0" smtClean="0"/>
              <a:t>根据对明文和密文的处理方式和密钥的使用不同，可分为：</a:t>
            </a:r>
            <a:endParaRPr lang="en-US" altLang="zh-CN" dirty="0" smtClean="0"/>
          </a:p>
          <a:p>
            <a:pPr lvl="2"/>
            <a:r>
              <a:rPr lang="zh-CN" altLang="en-US" b="1" dirty="0" smtClean="0">
                <a:solidFill>
                  <a:srgbClr val="FF00FF"/>
                </a:solidFill>
              </a:rPr>
              <a:t>分组密码（</a:t>
            </a:r>
            <a:r>
              <a:rPr lang="en-US" altLang="zh-CN" dirty="0" smtClean="0">
                <a:latin typeface="GungsuhChe" pitchFamily="49" charset="-127"/>
                <a:ea typeface="GungsuhChe" pitchFamily="49" charset="-127"/>
              </a:rPr>
              <a:t>Block cipher</a:t>
            </a:r>
            <a:r>
              <a:rPr lang="zh-CN" altLang="en-US" b="1" dirty="0" smtClean="0">
                <a:solidFill>
                  <a:srgbClr val="FF00FF"/>
                </a:solidFill>
              </a:rPr>
              <a:t>）</a:t>
            </a:r>
            <a:endParaRPr lang="en-US" altLang="zh-CN" b="1" dirty="0" smtClean="0">
              <a:solidFill>
                <a:srgbClr val="FF00FF"/>
              </a:solidFill>
            </a:endParaRPr>
          </a:p>
          <a:p>
            <a:pPr lvl="2">
              <a:buNone/>
            </a:pPr>
            <a:r>
              <a:rPr lang="en-US" altLang="zh-CN" b="1" dirty="0" smtClean="0">
                <a:solidFill>
                  <a:srgbClr val="FF00FF"/>
                </a:solidFill>
              </a:rPr>
              <a:t>   </a:t>
            </a:r>
            <a:r>
              <a:rPr lang="zh-CN" altLang="en-US" b="1" dirty="0" smtClean="0"/>
              <a:t>例如：</a:t>
            </a:r>
            <a:r>
              <a:rPr lang="en-US" altLang="zh-CN" b="1" dirty="0">
                <a:solidFill>
                  <a:srgbClr val="692AA2"/>
                </a:solidFill>
              </a:rPr>
              <a:t> DES</a:t>
            </a:r>
            <a:r>
              <a:rPr lang="zh-CN" altLang="en-US" b="1" dirty="0">
                <a:solidFill>
                  <a:srgbClr val="692AA2"/>
                </a:solidFill>
              </a:rPr>
              <a:t>、</a:t>
            </a:r>
            <a:r>
              <a:rPr lang="en-US" altLang="zh-CN" b="1" dirty="0">
                <a:solidFill>
                  <a:srgbClr val="692AA2"/>
                </a:solidFill>
              </a:rPr>
              <a:t>3DES</a:t>
            </a:r>
            <a:r>
              <a:rPr lang="zh-CN" altLang="en-US" b="1" dirty="0">
                <a:solidFill>
                  <a:srgbClr val="692AA2"/>
                </a:solidFill>
              </a:rPr>
              <a:t>、</a:t>
            </a:r>
            <a:r>
              <a:rPr lang="en-US" altLang="zh-CN" b="1" dirty="0">
                <a:solidFill>
                  <a:srgbClr val="692AA2"/>
                </a:solidFill>
              </a:rPr>
              <a:t>AES</a:t>
            </a:r>
            <a:r>
              <a:rPr lang="zh-CN" altLang="en-US" b="1" dirty="0">
                <a:solidFill>
                  <a:srgbClr val="692AA2"/>
                </a:solidFill>
              </a:rPr>
              <a:t>、</a:t>
            </a:r>
            <a:r>
              <a:rPr lang="en-US" altLang="zh-CN" b="1" dirty="0">
                <a:solidFill>
                  <a:srgbClr val="692AA2"/>
                </a:solidFill>
              </a:rPr>
              <a:t>IDEA</a:t>
            </a:r>
            <a:r>
              <a:rPr lang="zh-CN" altLang="en-US" b="1" dirty="0"/>
              <a:t>等</a:t>
            </a:r>
            <a:endParaRPr lang="en-US" altLang="zh-CN" b="1" dirty="0" smtClean="0"/>
          </a:p>
          <a:p>
            <a:pPr lvl="2"/>
            <a:r>
              <a:rPr lang="zh-CN" altLang="en-US" b="1" dirty="0" smtClean="0">
                <a:solidFill>
                  <a:srgbClr val="FF00FF"/>
                </a:solidFill>
              </a:rPr>
              <a:t>序列密码（流密码</a:t>
            </a:r>
            <a:r>
              <a:rPr lang="zh-CN" altLang="en-US" b="1" dirty="0" smtClean="0">
                <a:solidFill>
                  <a:srgbClr val="FF00FF"/>
                </a:solidFill>
                <a:latin typeface="GungsuhChe" pitchFamily="49" charset="-127"/>
                <a:ea typeface="GungsuhChe" pitchFamily="49" charset="-127"/>
              </a:rPr>
              <a:t>，</a:t>
            </a:r>
            <a:r>
              <a:rPr lang="en-US" altLang="zh-CN" dirty="0" smtClean="0">
                <a:latin typeface="GungsuhChe" pitchFamily="49" charset="-127"/>
                <a:ea typeface="GungsuhChe" pitchFamily="49" charset="-127"/>
              </a:rPr>
              <a:t>Stream cipher</a:t>
            </a:r>
            <a:r>
              <a:rPr lang="zh-CN" altLang="en-US" b="1" dirty="0" smtClean="0">
                <a:solidFill>
                  <a:srgbClr val="FF00FF"/>
                </a:solidFill>
              </a:rPr>
              <a:t>）</a:t>
            </a:r>
            <a:endParaRPr lang="en-US" altLang="zh-CN" b="1" dirty="0" smtClean="0">
              <a:solidFill>
                <a:srgbClr val="FF00FF"/>
              </a:solidFill>
            </a:endParaRPr>
          </a:p>
          <a:p>
            <a:pPr lvl="2">
              <a:buNone/>
            </a:pPr>
            <a:r>
              <a:rPr lang="en-US" altLang="zh-CN" b="1" dirty="0" smtClean="0">
                <a:solidFill>
                  <a:srgbClr val="FF00FF"/>
                </a:solidFill>
              </a:rPr>
              <a:t>   </a:t>
            </a:r>
            <a:r>
              <a:rPr lang="zh-CN" altLang="en-US" b="1" dirty="0" smtClean="0"/>
              <a:t>例如：</a:t>
            </a:r>
            <a:r>
              <a:rPr lang="en-US" altLang="zh-CN" b="1" dirty="0" smtClean="0">
                <a:solidFill>
                  <a:srgbClr val="692AA2"/>
                </a:solidFill>
              </a:rPr>
              <a:t>RC4</a:t>
            </a:r>
            <a:r>
              <a:rPr lang="zh-CN" altLang="en-US" b="1" dirty="0">
                <a:solidFill>
                  <a:srgbClr val="692AA2"/>
                </a:solidFill>
              </a:rPr>
              <a:t>、</a:t>
            </a:r>
            <a:r>
              <a:rPr lang="en-US" altLang="zh-CN" b="1" dirty="0">
                <a:solidFill>
                  <a:srgbClr val="692AA2"/>
                </a:solidFill>
              </a:rPr>
              <a:t>A5</a:t>
            </a:r>
            <a:r>
              <a:rPr lang="zh-CN" altLang="en-US" b="1" dirty="0">
                <a:solidFill>
                  <a:srgbClr val="692AA2"/>
                </a:solidFill>
              </a:rPr>
              <a:t>、</a:t>
            </a:r>
            <a:r>
              <a:rPr lang="en-US" altLang="zh-CN" b="1" dirty="0">
                <a:solidFill>
                  <a:srgbClr val="692AA2"/>
                </a:solidFill>
              </a:rPr>
              <a:t>SEAL</a:t>
            </a:r>
            <a:r>
              <a:rPr lang="zh-CN" altLang="en-US" b="1" dirty="0"/>
              <a:t>等</a:t>
            </a:r>
            <a:endParaRPr lang="en-US" altLang="zh-CN" b="1" dirty="0" smtClean="0"/>
          </a:p>
        </p:txBody>
      </p:sp>
      <p:sp>
        <p:nvSpPr>
          <p:cNvPr id="4" name="日期占位符 3"/>
          <p:cNvSpPr>
            <a:spLocks noGrp="1"/>
          </p:cNvSpPr>
          <p:nvPr>
            <p:ph type="dt" sz="half" idx="10"/>
          </p:nvPr>
        </p:nvSpPr>
        <p:spPr/>
        <p:txBody>
          <a:bodyPr/>
          <a:lstStyle/>
          <a:p>
            <a:fld id="{BCA60216-7BFC-49F9-8BCC-EC2CD210A6CE}"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70</a:t>
            </a:fld>
            <a:endParaRPr lang="en-US" altLang="zh-CN" dirty="0"/>
          </a:p>
        </p:txBody>
      </p:sp>
    </p:spTree>
    <p:extLst>
      <p:ext uri="{BB962C8B-B14F-4D97-AF65-F5344CB8AC3E}">
        <p14:creationId xmlns:p14="http://schemas.microsoft.com/office/powerpoint/2010/main" val="2052814277"/>
      </p:ext>
    </p:extLst>
  </p:cSld>
  <p:clrMapOvr>
    <a:masterClrMapping/>
  </p:clrMapOvr>
  <p:transition>
    <p:pull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solidFill>
                  <a:srgbClr val="C00000"/>
                </a:solidFill>
                <a:latin typeface="微软雅黑" pitchFamily="34" charset="-122"/>
                <a:ea typeface="微软雅黑" pitchFamily="34" charset="-122"/>
              </a:rPr>
              <a:t>公钥密码体制（</a:t>
            </a:r>
            <a:r>
              <a:rPr lang="en-US" altLang="zh-CN" dirty="0" smtClean="0">
                <a:solidFill>
                  <a:srgbClr val="C00000"/>
                </a:solidFill>
                <a:latin typeface="微软雅黑" pitchFamily="34" charset="-122"/>
                <a:ea typeface="微软雅黑" pitchFamily="34" charset="-122"/>
              </a:rPr>
              <a:t>Public Key Cryptosystem</a:t>
            </a:r>
            <a:r>
              <a:rPr lang="zh-CN" altLang="en-US" dirty="0" smtClean="0">
                <a:solidFill>
                  <a:srgbClr val="C00000"/>
                </a:solidFill>
                <a:latin typeface="微软雅黑" pitchFamily="34" charset="-122"/>
                <a:ea typeface="微软雅黑" pitchFamily="34" charset="-122"/>
              </a:rPr>
              <a:t>；非对称密码体制、双钥密码体制）</a:t>
            </a:r>
            <a:r>
              <a:rPr lang="zh-CN" altLang="en-US" b="1" dirty="0" smtClean="0"/>
              <a:t>：</a:t>
            </a:r>
            <a:r>
              <a:rPr lang="zh-CN" altLang="en-US" dirty="0" smtClean="0"/>
              <a:t>如果在计算上</a:t>
            </a:r>
            <a:r>
              <a:rPr lang="en-US" altLang="zh-CN" i="1" dirty="0" err="1" smtClean="0"/>
              <a:t>K</a:t>
            </a:r>
            <a:r>
              <a:rPr lang="en-US" altLang="zh-CN" i="1" baseline="-25000" dirty="0" err="1" smtClean="0"/>
              <a:t>d</a:t>
            </a:r>
            <a:r>
              <a:rPr lang="zh-CN" altLang="en-US" dirty="0" smtClean="0"/>
              <a:t>不能由</a:t>
            </a:r>
            <a:r>
              <a:rPr lang="en-US" altLang="zh-CN" i="1" dirty="0" err="1" smtClean="0"/>
              <a:t>K</a:t>
            </a:r>
            <a:r>
              <a:rPr lang="en-US" altLang="zh-CN" i="1" baseline="-25000" dirty="0" err="1" smtClean="0"/>
              <a:t>e</a:t>
            </a:r>
            <a:r>
              <a:rPr lang="zh-CN" altLang="en-US" dirty="0" smtClean="0"/>
              <a:t>推出，这样将</a:t>
            </a:r>
            <a:r>
              <a:rPr lang="en-US" altLang="zh-CN" i="1" dirty="0" err="1" smtClean="0"/>
              <a:t>K</a:t>
            </a:r>
            <a:r>
              <a:rPr lang="en-US" altLang="zh-CN" i="1" baseline="-25000" dirty="0" err="1" smtClean="0"/>
              <a:t>e</a:t>
            </a:r>
            <a:r>
              <a:rPr lang="zh-CN" altLang="en-US" dirty="0" smtClean="0"/>
              <a:t>公开也不会损害</a:t>
            </a:r>
            <a:r>
              <a:rPr lang="en-US" altLang="zh-CN" i="1" dirty="0" err="1" smtClean="0"/>
              <a:t>K</a:t>
            </a:r>
            <a:r>
              <a:rPr lang="en-US" altLang="zh-CN" i="1" baseline="-25000" dirty="0" err="1" smtClean="0"/>
              <a:t>d</a:t>
            </a:r>
            <a:r>
              <a:rPr lang="zh-CN" altLang="en-US" dirty="0" smtClean="0"/>
              <a:t>的安全，于是便可将</a:t>
            </a:r>
            <a:r>
              <a:rPr lang="en-US" altLang="zh-CN" i="1" dirty="0" err="1" smtClean="0"/>
              <a:t>K</a:t>
            </a:r>
            <a:r>
              <a:rPr lang="en-US" altLang="zh-CN" i="1" baseline="-25000" dirty="0" err="1" smtClean="0"/>
              <a:t>e</a:t>
            </a:r>
            <a:r>
              <a:rPr lang="zh-CN" altLang="en-US" dirty="0" smtClean="0"/>
              <a:t>公开</a:t>
            </a:r>
            <a:endParaRPr lang="en-US" altLang="zh-CN" dirty="0" smtClean="0"/>
          </a:p>
          <a:p>
            <a:r>
              <a:rPr lang="zh-CN" altLang="en-US" dirty="0" smtClean="0"/>
              <a:t>典型的公钥密码体制有：</a:t>
            </a:r>
            <a:endParaRPr lang="en-US" altLang="zh-CN" dirty="0" smtClean="0"/>
          </a:p>
          <a:p>
            <a:pPr lvl="1"/>
            <a:r>
              <a:rPr lang="en-US" altLang="zh-CN" sz="2200" b="1" dirty="0" smtClean="0">
                <a:solidFill>
                  <a:srgbClr val="692AA2"/>
                </a:solidFill>
              </a:rPr>
              <a:t>RSA</a:t>
            </a:r>
          </a:p>
          <a:p>
            <a:pPr lvl="1"/>
            <a:r>
              <a:rPr lang="en-US" altLang="zh-CN" sz="2200" b="1" dirty="0" smtClean="0">
                <a:solidFill>
                  <a:srgbClr val="692AA2"/>
                </a:solidFill>
              </a:rPr>
              <a:t>ECC</a:t>
            </a:r>
          </a:p>
          <a:p>
            <a:pPr lvl="1"/>
            <a:r>
              <a:rPr lang="en-US" altLang="zh-CN" sz="2200" b="1" dirty="0" smtClean="0">
                <a:solidFill>
                  <a:srgbClr val="692AA2"/>
                </a:solidFill>
              </a:rPr>
              <a:t>Rabin</a:t>
            </a:r>
          </a:p>
          <a:p>
            <a:pPr lvl="1"/>
            <a:r>
              <a:rPr lang="en-US" altLang="zh-CN" sz="2200" b="1" dirty="0" err="1" smtClean="0">
                <a:solidFill>
                  <a:srgbClr val="692AA2"/>
                </a:solidFill>
              </a:rPr>
              <a:t>Elgamal</a:t>
            </a:r>
            <a:endParaRPr lang="en-US" altLang="zh-CN" sz="2200" b="1" dirty="0" smtClean="0">
              <a:solidFill>
                <a:srgbClr val="692AA2"/>
              </a:solidFill>
            </a:endParaRPr>
          </a:p>
          <a:p>
            <a:pPr lvl="1"/>
            <a:r>
              <a:rPr lang="en-US" altLang="zh-CN" sz="2200" b="1" dirty="0" smtClean="0">
                <a:solidFill>
                  <a:srgbClr val="692AA2"/>
                </a:solidFill>
              </a:rPr>
              <a:t>NTRU</a:t>
            </a:r>
          </a:p>
          <a:p>
            <a:endParaRPr lang="zh-CN" altLang="en-US" dirty="0" smtClean="0"/>
          </a:p>
          <a:p>
            <a:endParaRPr lang="zh-CN" altLang="en-US" dirty="0"/>
          </a:p>
        </p:txBody>
      </p:sp>
      <p:sp>
        <p:nvSpPr>
          <p:cNvPr id="4" name="日期占位符 3"/>
          <p:cNvSpPr>
            <a:spLocks noGrp="1"/>
          </p:cNvSpPr>
          <p:nvPr>
            <p:ph type="dt" sz="half" idx="10"/>
          </p:nvPr>
        </p:nvSpPr>
        <p:spPr/>
        <p:txBody>
          <a:bodyPr/>
          <a:lstStyle/>
          <a:p>
            <a:fld id="{8FF44B0B-7E4F-44DE-9003-008ABDBA0913}"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71</a:t>
            </a:fld>
            <a:endParaRPr lang="en-US" altLang="zh-CN" dirty="0"/>
          </a:p>
        </p:txBody>
      </p:sp>
    </p:spTree>
    <p:extLst>
      <p:ext uri="{BB962C8B-B14F-4D97-AF65-F5344CB8AC3E}">
        <p14:creationId xmlns:p14="http://schemas.microsoft.com/office/powerpoint/2010/main" val="2366043220"/>
      </p:ext>
    </p:extLst>
  </p:cSld>
  <p:clrMapOvr>
    <a:masterClrMapping/>
  </p:clrMapOvr>
  <p:transition>
    <p:pull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两种密码体制的比较</a:t>
            </a:r>
            <a:endParaRPr lang="zh-CN" altLang="en-US" dirty="0"/>
          </a:p>
        </p:txBody>
      </p:sp>
      <p:sp>
        <p:nvSpPr>
          <p:cNvPr id="3" name="内容占位符 2"/>
          <p:cNvSpPr>
            <a:spLocks noGrp="1"/>
          </p:cNvSpPr>
          <p:nvPr>
            <p:ph idx="1"/>
          </p:nvPr>
        </p:nvSpPr>
        <p:spPr>
          <a:xfrm>
            <a:off x="228600" y="1828800"/>
            <a:ext cx="4267200" cy="4495800"/>
          </a:xfrm>
        </p:spPr>
        <p:txBody>
          <a:bodyPr/>
          <a:lstStyle/>
          <a:p>
            <a:r>
              <a:rPr lang="zh-CN" altLang="en-US" dirty="0" smtClean="0">
                <a:solidFill>
                  <a:srgbClr val="FF0000"/>
                </a:solidFill>
              </a:rPr>
              <a:t>对称密码体制优点：</a:t>
            </a:r>
            <a:endParaRPr lang="en-US" altLang="zh-CN" dirty="0" smtClean="0">
              <a:solidFill>
                <a:srgbClr val="FF0000"/>
              </a:solidFill>
            </a:endParaRPr>
          </a:p>
          <a:p>
            <a:pPr lvl="1"/>
            <a:r>
              <a:rPr lang="zh-CN" altLang="en-US" b="1" dirty="0" smtClean="0">
                <a:latin typeface="宋体" panose="02010600030101010101" pitchFamily="2" charset="-122"/>
                <a:ea typeface="宋体" panose="02010600030101010101" pitchFamily="2" charset="-122"/>
              </a:rPr>
              <a:t>速度快</a:t>
            </a:r>
            <a:endParaRPr lang="en-US" altLang="zh-CN" b="1" dirty="0" smtClean="0">
              <a:latin typeface="宋体" panose="02010600030101010101" pitchFamily="2" charset="-122"/>
              <a:ea typeface="宋体" panose="02010600030101010101" pitchFamily="2" charset="-122"/>
            </a:endParaRPr>
          </a:p>
          <a:p>
            <a:pPr lvl="1"/>
            <a:r>
              <a:rPr lang="zh-CN" altLang="en-US" b="1" dirty="0" smtClean="0">
                <a:latin typeface="宋体" panose="02010600030101010101" pitchFamily="2" charset="-122"/>
                <a:ea typeface="宋体" panose="02010600030101010101" pitchFamily="2" charset="-122"/>
              </a:rPr>
              <a:t>密钥较短</a:t>
            </a:r>
            <a:endParaRPr lang="en-US" altLang="zh-CN" b="1" dirty="0" smtClean="0">
              <a:latin typeface="宋体" panose="02010600030101010101" pitchFamily="2" charset="-122"/>
              <a:ea typeface="宋体" panose="02010600030101010101" pitchFamily="2" charset="-122"/>
            </a:endParaRPr>
          </a:p>
          <a:p>
            <a:pPr lvl="1"/>
            <a:r>
              <a:rPr lang="zh-CN" altLang="en-US" b="1" dirty="0" smtClean="0">
                <a:latin typeface="宋体" panose="02010600030101010101" pitchFamily="2" charset="-122"/>
                <a:ea typeface="宋体" panose="02010600030101010101" pitchFamily="2" charset="-122"/>
              </a:rPr>
              <a:t>密文往往与明文长度相同</a:t>
            </a:r>
            <a:endParaRPr lang="en-US" altLang="zh-CN" b="1" dirty="0" smtClean="0">
              <a:latin typeface="宋体" panose="02010600030101010101" pitchFamily="2" charset="-122"/>
              <a:ea typeface="宋体" panose="02010600030101010101" pitchFamily="2" charset="-122"/>
            </a:endParaRPr>
          </a:p>
          <a:p>
            <a:r>
              <a:rPr lang="zh-CN" altLang="en-US" dirty="0" smtClean="0">
                <a:solidFill>
                  <a:srgbClr val="FF0000"/>
                </a:solidFill>
              </a:rPr>
              <a:t>对称密码体制缺点：</a:t>
            </a:r>
            <a:endParaRPr lang="en-US" altLang="zh-CN" dirty="0" smtClean="0">
              <a:solidFill>
                <a:srgbClr val="FF0000"/>
              </a:solidFill>
            </a:endParaRPr>
          </a:p>
          <a:p>
            <a:pPr lvl="1"/>
            <a:r>
              <a:rPr lang="zh-CN" altLang="en-US" b="1" dirty="0">
                <a:latin typeface="宋体" panose="02010600030101010101" pitchFamily="2" charset="-122"/>
                <a:ea typeface="宋体" panose="02010600030101010101" pitchFamily="2" charset="-122"/>
              </a:rPr>
              <a:t>密钥分发需要安全通道</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密钥量大，难于管理</a:t>
            </a:r>
            <a:endParaRPr lang="en-US" altLang="zh-CN" b="1" dirty="0">
              <a:latin typeface="宋体" panose="02010600030101010101" pitchFamily="2" charset="-122"/>
              <a:ea typeface="宋体" panose="02010600030101010101" pitchFamily="2" charset="-122"/>
            </a:endParaRPr>
          </a:p>
          <a:p>
            <a:pPr lvl="1"/>
            <a:r>
              <a:rPr lang="zh-CN" altLang="en-US" b="1" dirty="0">
                <a:latin typeface="宋体" panose="02010600030101010101" pitchFamily="2" charset="-122"/>
                <a:ea typeface="宋体" panose="02010600030101010101" pitchFamily="2" charset="-122"/>
              </a:rPr>
              <a:t>难于解决不可否认问题</a:t>
            </a:r>
            <a:endParaRPr lang="en-US" altLang="zh-CN" b="1" dirty="0">
              <a:latin typeface="宋体" panose="02010600030101010101" pitchFamily="2" charset="-122"/>
              <a:ea typeface="宋体" panose="02010600030101010101" pitchFamily="2" charset="-122"/>
            </a:endParaRPr>
          </a:p>
          <a:p>
            <a:pPr lvl="1"/>
            <a:endParaRPr lang="zh-CN" altLang="en-US" b="1" dirty="0">
              <a:latin typeface="宋体" panose="02010600030101010101" pitchFamily="2" charset="-122"/>
              <a:ea typeface="宋体" panose="02010600030101010101" pitchFamily="2" charset="-122"/>
            </a:endParaRPr>
          </a:p>
        </p:txBody>
      </p:sp>
      <p:sp>
        <p:nvSpPr>
          <p:cNvPr id="4" name="日期占位符 3"/>
          <p:cNvSpPr>
            <a:spLocks noGrp="1"/>
          </p:cNvSpPr>
          <p:nvPr>
            <p:ph type="dt" sz="half" idx="10"/>
          </p:nvPr>
        </p:nvSpPr>
        <p:spPr/>
        <p:txBody>
          <a:bodyPr/>
          <a:lstStyle/>
          <a:p>
            <a:fld id="{B51FDFC9-B25A-4667-AED2-7E7D92CD691C}"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72</a:t>
            </a:fld>
            <a:endParaRPr lang="en-US" altLang="zh-CN" dirty="0"/>
          </a:p>
        </p:txBody>
      </p:sp>
      <p:sp>
        <p:nvSpPr>
          <p:cNvPr id="7" name="内容占位符 2"/>
          <p:cNvSpPr txBox="1">
            <a:spLocks/>
          </p:cNvSpPr>
          <p:nvPr/>
        </p:nvSpPr>
        <p:spPr bwMode="auto">
          <a:xfrm>
            <a:off x="4495800" y="1828800"/>
            <a:ext cx="39624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eaLnBrk="1" latinLnBrk="0" hangingPunct="1">
              <a:lnSpc>
                <a:spcPct val="100000"/>
              </a:lnSpc>
              <a:spcBef>
                <a:spcPct val="20000"/>
              </a:spcBef>
              <a:buClr>
                <a:schemeClr val="hlink"/>
              </a:buClr>
              <a:buSzTx/>
              <a:buFont typeface="Wingdings" pitchFamily="2" charset="2"/>
              <a:buChar char="v"/>
              <a:tabLst/>
              <a:defRPr/>
            </a:pPr>
            <a:r>
              <a:rPr lang="zh-CN" altLang="en-US" sz="2800" b="1" dirty="0">
                <a:solidFill>
                  <a:srgbClr val="FF0000"/>
                </a:solidFill>
                <a:latin typeface="+mn-lt"/>
                <a:ea typeface="+mn-ea"/>
              </a:rPr>
              <a:t>公钥密码体制优点：</a:t>
            </a:r>
            <a:endParaRPr lang="en-US" altLang="zh-CN" sz="2800" b="1" dirty="0">
              <a:solidFill>
                <a:srgbClr val="FF0000"/>
              </a:solidFill>
              <a:latin typeface="+mn-lt"/>
              <a:ea typeface="+mn-ea"/>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zh-CN" altLang="en-US" sz="2400" b="1" dirty="0">
                <a:latin typeface="+mn-lt"/>
              </a:rPr>
              <a:t>密钥分发相对容易</a:t>
            </a:r>
            <a:endParaRPr lang="en-US" altLang="zh-CN" sz="2400" b="1" dirty="0">
              <a:latin typeface="+mn-lt"/>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zh-CN" altLang="en-US" sz="2400" b="1" dirty="0">
                <a:latin typeface="+mn-lt"/>
              </a:rPr>
              <a:t>密钥管理简单</a:t>
            </a:r>
            <a:endParaRPr lang="en-US" altLang="zh-CN" sz="2400" b="1" dirty="0">
              <a:latin typeface="+mn-lt"/>
            </a:endParaRPr>
          </a:p>
          <a:p>
            <a:pPr marL="742950" marR="0" lvl="1" indent="-285750" algn="l" defTabSz="914400" rtl="0" eaLnBrk="1" fontAlgn="base" latinLnBrk="0" hangingPunct="1">
              <a:lnSpc>
                <a:spcPct val="100000"/>
              </a:lnSpc>
              <a:spcBef>
                <a:spcPct val="20000"/>
              </a:spcBef>
              <a:spcAft>
                <a:spcPct val="0"/>
              </a:spcAft>
              <a:buClr>
                <a:schemeClr val="accent1"/>
              </a:buClr>
              <a:buSzTx/>
              <a:buFont typeface="Wingdings" pitchFamily="2" charset="2"/>
              <a:buChar char="§"/>
              <a:tabLst/>
              <a:defRPr/>
            </a:pPr>
            <a:r>
              <a:rPr lang="zh-CN" altLang="en-US" sz="2400" b="1" dirty="0">
                <a:latin typeface="+mn-lt"/>
              </a:rPr>
              <a:t>可以实现数字签名</a:t>
            </a:r>
            <a:endParaRPr lang="en-US" altLang="zh-CN" sz="2400" b="1" dirty="0">
              <a:latin typeface="+mn-lt"/>
            </a:endParaRPr>
          </a:p>
          <a:p>
            <a:pPr marL="342900" indent="-342900">
              <a:spcBef>
                <a:spcPct val="20000"/>
              </a:spcBef>
              <a:buClr>
                <a:schemeClr val="hlink"/>
              </a:buClr>
              <a:buFont typeface="Wingdings" pitchFamily="2" charset="2"/>
              <a:buChar char="v"/>
            </a:pPr>
            <a:r>
              <a:rPr lang="zh-CN" altLang="en-US" sz="2800" b="1" dirty="0" smtClean="0">
                <a:solidFill>
                  <a:srgbClr val="FF0000"/>
                </a:solidFill>
                <a:latin typeface="+mn-lt"/>
                <a:ea typeface="+mn-ea"/>
              </a:rPr>
              <a:t>公钥密码体制缺点：</a:t>
            </a:r>
            <a:endParaRPr lang="en-US" altLang="zh-CN" sz="2800" b="1" dirty="0" smtClean="0">
              <a:solidFill>
                <a:srgbClr val="FF0000"/>
              </a:solidFill>
              <a:latin typeface="+mn-lt"/>
              <a:ea typeface="+mn-ea"/>
            </a:endParaRPr>
          </a:p>
          <a:p>
            <a:pPr marL="742950" lvl="1" indent="-285750">
              <a:spcBef>
                <a:spcPct val="20000"/>
              </a:spcBef>
              <a:buClr>
                <a:schemeClr val="accent1"/>
              </a:buClr>
              <a:buFont typeface="Wingdings" pitchFamily="2" charset="2"/>
              <a:buChar char="§"/>
              <a:defRPr/>
            </a:pPr>
            <a:r>
              <a:rPr lang="zh-CN" altLang="en-US" sz="2400" b="1" kern="0" dirty="0" smtClean="0">
                <a:latin typeface="+mn-lt"/>
              </a:rPr>
              <a:t>加解密速度慢</a:t>
            </a:r>
            <a:endParaRPr lang="en-US" altLang="zh-CN" sz="2400" b="1" kern="0" dirty="0" smtClean="0">
              <a:latin typeface="+mn-lt"/>
            </a:endParaRPr>
          </a:p>
          <a:p>
            <a:pPr marL="742950" lvl="1" indent="-285750">
              <a:spcBef>
                <a:spcPct val="20000"/>
              </a:spcBef>
              <a:buClr>
                <a:schemeClr val="accent1"/>
              </a:buClr>
              <a:buFont typeface="Wingdings" pitchFamily="2" charset="2"/>
              <a:buChar char="§"/>
              <a:defRPr/>
            </a:pPr>
            <a:r>
              <a:rPr lang="zh-CN" altLang="en-US" sz="2400" b="1" kern="0" dirty="0" smtClean="0">
                <a:latin typeface="+mn-lt"/>
              </a:rPr>
              <a:t>密钥较长</a:t>
            </a:r>
            <a:endParaRPr lang="en-US" altLang="zh-CN" sz="2400" b="1" kern="0" dirty="0" smtClean="0">
              <a:latin typeface="+mn-lt"/>
            </a:endParaRPr>
          </a:p>
          <a:p>
            <a:pPr marL="742950" lvl="1" indent="-285750">
              <a:spcBef>
                <a:spcPct val="20000"/>
              </a:spcBef>
              <a:buClr>
                <a:schemeClr val="accent1"/>
              </a:buClr>
              <a:buFont typeface="Wingdings" pitchFamily="2" charset="2"/>
              <a:buChar char="§"/>
              <a:defRPr/>
            </a:pPr>
            <a:r>
              <a:rPr lang="zh-CN" altLang="en-US" sz="2400" b="1" kern="0" dirty="0" smtClean="0">
                <a:latin typeface="+mn-lt"/>
              </a:rPr>
              <a:t>密文长度往往大于明文长度</a:t>
            </a:r>
            <a:endParaRPr lang="en-US" altLang="zh-CN" sz="2400" b="1" kern="0" dirty="0" smtClean="0">
              <a:latin typeface="+mn-lt"/>
            </a:endParaRPr>
          </a:p>
          <a:p>
            <a:pPr marL="342900" marR="0" lvl="0" indent="-342900" algn="l" defTabSz="914400" rtl="0" eaLnBrk="1" fontAlgn="base" latinLnBrk="0" hangingPunct="1">
              <a:lnSpc>
                <a:spcPct val="100000"/>
              </a:lnSpc>
              <a:spcBef>
                <a:spcPct val="20000"/>
              </a:spcBef>
              <a:spcAft>
                <a:spcPct val="0"/>
              </a:spcAft>
              <a:buClr>
                <a:schemeClr val="hlink"/>
              </a:buClr>
              <a:buSzTx/>
              <a:buFont typeface="Wingdings" pitchFamily="2" charset="2"/>
              <a:buChar char="v"/>
              <a:tabLst/>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cs"/>
            </a:endParaRPr>
          </a:p>
        </p:txBody>
      </p:sp>
      <p:cxnSp>
        <p:nvCxnSpPr>
          <p:cNvPr id="9" name="直接连接符 8"/>
          <p:cNvCxnSpPr/>
          <p:nvPr/>
        </p:nvCxnSpPr>
        <p:spPr bwMode="auto">
          <a:xfrm rot="5400000">
            <a:off x="1981200" y="4114800"/>
            <a:ext cx="4724400" cy="1588"/>
          </a:xfrm>
          <a:prstGeom prst="line">
            <a:avLst/>
          </a:prstGeom>
          <a:ln w="38100">
            <a:solidFill>
              <a:srgbClr val="692AA2"/>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41278559"/>
      </p:ext>
    </p:extLst>
  </p:cSld>
  <p:clrMapOvr>
    <a:masterClrMapping/>
  </p:clrMapOvr>
  <p:transition>
    <p:pull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密码分析</a:t>
            </a:r>
            <a:endParaRPr lang="zh-CN" altLang="en-US" dirty="0"/>
          </a:p>
        </p:txBody>
      </p:sp>
      <p:sp>
        <p:nvSpPr>
          <p:cNvPr id="4" name="日期占位符 3"/>
          <p:cNvSpPr>
            <a:spLocks noGrp="1"/>
          </p:cNvSpPr>
          <p:nvPr>
            <p:ph type="dt" sz="half" idx="10"/>
          </p:nvPr>
        </p:nvSpPr>
        <p:spPr/>
        <p:txBody>
          <a:bodyPr/>
          <a:lstStyle/>
          <a:p>
            <a:fld id="{B323D1CF-1C62-4F77-87AA-072D240944ED}"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73</a:t>
            </a:fld>
            <a:endParaRPr lang="en-US" altLang="zh-CN" dirty="0"/>
          </a:p>
        </p:txBody>
      </p:sp>
      <p:grpSp>
        <p:nvGrpSpPr>
          <p:cNvPr id="17" name="Group 7"/>
          <p:cNvGrpSpPr>
            <a:grpSpLocks noChangeAspect="1"/>
          </p:cNvGrpSpPr>
          <p:nvPr/>
        </p:nvGrpSpPr>
        <p:grpSpPr bwMode="auto">
          <a:xfrm>
            <a:off x="6554788" y="2085975"/>
            <a:ext cx="1651000" cy="1655763"/>
            <a:chOff x="4150" y="2432"/>
            <a:chExt cx="950" cy="902"/>
          </a:xfrm>
        </p:grpSpPr>
        <p:sp>
          <p:nvSpPr>
            <p:cNvPr id="18" name="AutoShape 8"/>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9" name="Freeform 9"/>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20" name="Freeform 10"/>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21" name="Freeform 11"/>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22" name="Freeform 12"/>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23" name="Freeform 13"/>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24" name="Freeform 14"/>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25" name="Freeform 15"/>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26" name="Freeform 16"/>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27" name="Freeform 17"/>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8" name="Freeform 18"/>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9" name="Freeform 19"/>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30" name="Freeform 20"/>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31" name="Freeform 21"/>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32" name="Freeform 22"/>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33" name="Freeform 23"/>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34" name="Freeform 24"/>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35" name="Freeform 25"/>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36" name="Freeform 26"/>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37" name="Freeform 27"/>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8" name="Freeform 28"/>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9" name="Freeform 29"/>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40" name="Freeform 30"/>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41" name="Freeform 31"/>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42" name="Freeform 32"/>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43" name="Freeform 33"/>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44" name="Freeform 34"/>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45" name="Freeform 35"/>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46" name="Freeform 36"/>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47" name="Freeform 37"/>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8" name="Freeform 38"/>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9" name="Freeform 39"/>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50" name="Freeform 40"/>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51" name="Freeform 41"/>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52" name="Freeform 42"/>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53" name="Freeform 43"/>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54" name="Freeform 44"/>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55" name="Freeform 45"/>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56" name="Freeform 46"/>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57" name="Freeform 47"/>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8" name="Freeform 48"/>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9" name="Freeform 49"/>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60" name="Freeform 50"/>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61" name="Freeform 51"/>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62" name="Freeform 52"/>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63" name="Freeform 53"/>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64" name="Freeform 54"/>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65" name="Freeform 55"/>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66" name="Freeform 56"/>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7" name="Freeform 57"/>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8" name="Freeform 58"/>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9" name="Freeform 59"/>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70" name="Freeform 60"/>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71" name="Freeform 61"/>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72" name="Freeform 62"/>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73" name="Freeform 63"/>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74" name="Freeform 64"/>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75" name="Freeform 65"/>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76" name="Freeform 66"/>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77" name="Freeform 67"/>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8" name="Freeform 68"/>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9" name="Freeform 69"/>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80" name="Freeform 70"/>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81" name="Freeform 71"/>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82" name="Freeform 72"/>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83" name="Freeform 73"/>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84" name="Freeform 74"/>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85" name="Freeform 75"/>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86" name="Freeform 76"/>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87" name="Freeform 77"/>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8" name="Freeform 78"/>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9" name="Freeform 79"/>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90" name="Freeform 80"/>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91" name="Freeform 81"/>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92" name="Freeform 82"/>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93" name="Freeform 83"/>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94" name="Freeform 84"/>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95" name="Freeform 85"/>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96" name="Freeform 86"/>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97" name="Freeform 87"/>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8" name="Freeform 88"/>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9" name="Freeform 89"/>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100" name="Freeform 90"/>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101" name="Freeform 91"/>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102" name="Freeform 92"/>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103" name="Freeform 93"/>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104" name="Freeform 94"/>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105" name="Freeform 95"/>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106" name="Freeform 96"/>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107" name="Freeform 97"/>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8" name="Freeform 98"/>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9" name="Freeform 99"/>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10" name="Freeform 100"/>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11" name="Freeform 101"/>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12" name="Freeform 102"/>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13" name="Freeform 103"/>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14" name="Freeform 104"/>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15" name="Freeform 105"/>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16" name="Freeform 106"/>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17" name="Freeform 107"/>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pic>
        <p:nvPicPr>
          <p:cNvPr id="118" name="Picture 122" descr="j0195384"/>
          <p:cNvPicPr>
            <a:picLocks noChangeAspect="1" noChangeArrowheads="1"/>
          </p:cNvPicPr>
          <p:nvPr/>
        </p:nvPicPr>
        <p:blipFill>
          <a:blip r:embed="rId2" cstate="print"/>
          <a:srcRect/>
          <a:stretch>
            <a:fillRect/>
          </a:stretch>
        </p:blipFill>
        <p:spPr>
          <a:xfrm>
            <a:off x="865188" y="2230438"/>
            <a:ext cx="1409700" cy="1439862"/>
          </a:xfrm>
          <a:prstGeom prst="rect">
            <a:avLst/>
          </a:prstGeom>
          <a:noFill/>
          <a:ln/>
        </p:spPr>
      </p:pic>
      <p:sp>
        <p:nvSpPr>
          <p:cNvPr id="119" name="AutoShape 125"/>
          <p:cNvSpPr>
            <a:spLocks noChangeArrowheads="1"/>
          </p:cNvSpPr>
          <p:nvPr/>
        </p:nvSpPr>
        <p:spPr bwMode="auto">
          <a:xfrm>
            <a:off x="2667000" y="2590800"/>
            <a:ext cx="3673475" cy="288925"/>
          </a:xfrm>
          <a:prstGeom prst="rightArrow">
            <a:avLst>
              <a:gd name="adj1" fmla="val 50000"/>
              <a:gd name="adj2" fmla="val 31785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0" name="Text Box 126"/>
          <p:cNvSpPr txBox="1">
            <a:spLocks noChangeArrowheads="1"/>
          </p:cNvSpPr>
          <p:nvPr/>
        </p:nvSpPr>
        <p:spPr bwMode="auto">
          <a:xfrm>
            <a:off x="3603625" y="2159000"/>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21" name="Text Box 128"/>
          <p:cNvSpPr txBox="1">
            <a:spLocks noChangeArrowheads="1"/>
          </p:cNvSpPr>
          <p:nvPr/>
        </p:nvSpPr>
        <p:spPr bwMode="auto">
          <a:xfrm>
            <a:off x="685800" y="37338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22" name="Text Box 129"/>
          <p:cNvSpPr txBox="1">
            <a:spLocks noChangeArrowheads="1"/>
          </p:cNvSpPr>
          <p:nvPr/>
        </p:nvSpPr>
        <p:spPr bwMode="auto">
          <a:xfrm>
            <a:off x="6477000" y="3733800"/>
            <a:ext cx="2016125" cy="366712"/>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Bob(Decrypter</a:t>
            </a:r>
            <a:r>
              <a:rPr lang="en-US" altLang="zh-CN"/>
              <a:t>)</a:t>
            </a:r>
          </a:p>
        </p:txBody>
      </p:sp>
      <p:pic>
        <p:nvPicPr>
          <p:cNvPr id="123" name="Picture 4" descr="013"/>
          <p:cNvPicPr>
            <a:picLocks noGrp="1" noChangeAspect="1" noChangeArrowheads="1"/>
          </p:cNvPicPr>
          <p:nvPr>
            <p:ph sz="half" idx="1"/>
          </p:nvPr>
        </p:nvPicPr>
        <p:blipFill>
          <a:blip r:embed="rId3" cstate="print"/>
          <a:srcRect/>
          <a:stretch>
            <a:fillRect/>
          </a:stretch>
        </p:blipFill>
        <p:spPr>
          <a:xfrm>
            <a:off x="3581400" y="4191000"/>
            <a:ext cx="1441450" cy="1441450"/>
          </a:xfrm>
          <a:noFill/>
          <a:ln/>
        </p:spPr>
      </p:pic>
      <p:sp>
        <p:nvSpPr>
          <p:cNvPr id="124" name="Text Box 130"/>
          <p:cNvSpPr txBox="1">
            <a:spLocks noChangeArrowheads="1"/>
          </p:cNvSpPr>
          <p:nvPr/>
        </p:nvSpPr>
        <p:spPr bwMode="auto">
          <a:xfrm>
            <a:off x="3429000" y="5638800"/>
            <a:ext cx="2016125" cy="307777"/>
          </a:xfrm>
          <a:prstGeom prst="rect">
            <a:avLst/>
          </a:prstGeom>
          <a:noFill/>
          <a:ln w="9525">
            <a:noFill/>
            <a:miter lim="800000"/>
            <a:headEnd/>
            <a:tailEnd/>
          </a:ln>
          <a:effectLst/>
        </p:spPr>
        <p:txBody>
          <a:bodyPr>
            <a:spAutoFit/>
          </a:bodyPr>
          <a:lstStyle/>
          <a:p>
            <a:pPr>
              <a:spcBef>
                <a:spcPct val="50000"/>
              </a:spcBef>
            </a:pPr>
            <a:r>
              <a:rPr lang="en-US" altLang="zh-CN" dirty="0" err="1">
                <a:latin typeface="Times New Roman" pitchFamily="18" charset="0"/>
              </a:rPr>
              <a:t>Hecker</a:t>
            </a:r>
            <a:r>
              <a:rPr lang="en-US" altLang="zh-CN" dirty="0">
                <a:latin typeface="Times New Roman" pitchFamily="18" charset="0"/>
              </a:rPr>
              <a:t> (</a:t>
            </a:r>
            <a:r>
              <a:rPr lang="en-US" altLang="zh-CN" dirty="0" smtClean="0">
                <a:latin typeface="Times New Roman" pitchFamily="18" charset="0"/>
              </a:rPr>
              <a:t>Attacker</a:t>
            </a:r>
            <a:r>
              <a:rPr lang="zh-CN" altLang="en-US" dirty="0" smtClean="0">
                <a:latin typeface="Times New Roman" pitchFamily="18" charset="0"/>
              </a:rPr>
              <a:t>，</a:t>
            </a:r>
            <a:r>
              <a:rPr lang="en-US" altLang="zh-CN" dirty="0" smtClean="0">
                <a:latin typeface="Times New Roman" pitchFamily="18" charset="0"/>
              </a:rPr>
              <a:t>Eve)</a:t>
            </a:r>
            <a:endParaRPr lang="en-US" altLang="zh-CN" dirty="0">
              <a:latin typeface="Times New Roman" pitchFamily="18" charset="0"/>
            </a:endParaRPr>
          </a:p>
        </p:txBody>
      </p:sp>
      <p:cxnSp>
        <p:nvCxnSpPr>
          <p:cNvPr id="128" name="直接箭头连接符 127"/>
          <p:cNvCxnSpPr/>
          <p:nvPr/>
        </p:nvCxnSpPr>
        <p:spPr bwMode="auto">
          <a:xfrm rot="10800000">
            <a:off x="2362200" y="3200400"/>
            <a:ext cx="1295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0" name="直接箭头连接符 129"/>
          <p:cNvCxnSpPr>
            <a:stCxn id="123" idx="0"/>
          </p:cNvCxnSpPr>
          <p:nvPr/>
        </p:nvCxnSpPr>
        <p:spPr bwMode="auto">
          <a:xfrm rot="16200000" flipV="1">
            <a:off x="3636963" y="3525837"/>
            <a:ext cx="1295400" cy="34925"/>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132" name="直接箭头连接符 131"/>
          <p:cNvCxnSpPr/>
          <p:nvPr/>
        </p:nvCxnSpPr>
        <p:spPr bwMode="auto">
          <a:xfrm flipV="1">
            <a:off x="4724400" y="3200400"/>
            <a:ext cx="1676400" cy="1066800"/>
          </a:xfrm>
          <a:prstGeom prst="straightConnector1">
            <a:avLst/>
          </a:prstGeom>
          <a:ln>
            <a:solidFill>
              <a:srgbClr val="FF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33" name="TextBox 132"/>
          <p:cNvSpPr txBox="1"/>
          <p:nvPr/>
        </p:nvSpPr>
        <p:spPr>
          <a:xfrm>
            <a:off x="5257800" y="4419600"/>
            <a:ext cx="3505200"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400" dirty="0" smtClean="0"/>
              <a:t>攻击者通过</a:t>
            </a:r>
            <a:r>
              <a:rPr lang="zh-CN" altLang="en-US" sz="2400" dirty="0" smtClean="0">
                <a:solidFill>
                  <a:srgbClr val="FF0000"/>
                </a:solidFill>
              </a:rPr>
              <a:t>搭线窃听、电磁窃听</a:t>
            </a:r>
            <a:r>
              <a:rPr lang="zh-CN" altLang="en-US" sz="2400" dirty="0" smtClean="0"/>
              <a:t>等方式获得信息（密文、部分明文等）</a:t>
            </a:r>
            <a:endParaRPr lang="zh-CN" altLang="en-US" sz="2400" dirty="0"/>
          </a:p>
        </p:txBody>
      </p:sp>
    </p:spTree>
    <p:extLst>
      <p:ext uri="{BB962C8B-B14F-4D97-AF65-F5344CB8AC3E}">
        <p14:creationId xmlns:p14="http://schemas.microsoft.com/office/powerpoint/2010/main" val="3747957991"/>
      </p:ext>
    </p:extLst>
  </p:cSld>
  <p:clrMapOvr>
    <a:masterClrMapping/>
  </p:clrMapOvr>
  <p:transition>
    <p:pull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a:solidFill>
                  <a:srgbClr val="FF0000"/>
                </a:solidFill>
              </a:rPr>
              <a:t>密码分析</a:t>
            </a:r>
            <a:r>
              <a:rPr lang="en-US" altLang="zh-CN" b="1" dirty="0">
                <a:solidFill>
                  <a:srgbClr val="FF0000"/>
                </a:solidFill>
              </a:rPr>
              <a:t>(cryptanalysis) </a:t>
            </a:r>
            <a:r>
              <a:rPr lang="zh-CN" altLang="en-US" b="1" dirty="0">
                <a:solidFill>
                  <a:srgbClr val="FF0000"/>
                </a:solidFill>
              </a:rPr>
              <a:t>： </a:t>
            </a:r>
            <a:endParaRPr lang="en-US" altLang="zh-CN" b="1" dirty="0">
              <a:solidFill>
                <a:srgbClr val="FF0000"/>
              </a:solidFill>
            </a:endParaRPr>
          </a:p>
          <a:p>
            <a:pPr lvl="1"/>
            <a:r>
              <a:rPr lang="zh-CN" altLang="en-US" dirty="0"/>
              <a:t>在信息的传输和处理过程中，除意定的接收者外，还有非授权接收者，他们通过各种办法（如</a:t>
            </a:r>
            <a:r>
              <a:rPr lang="zh-CN" altLang="en-US" dirty="0">
                <a:solidFill>
                  <a:srgbClr val="CC00CC"/>
                </a:solidFill>
              </a:rPr>
              <a:t>搭线窃听</a:t>
            </a:r>
            <a:r>
              <a:rPr lang="zh-CN" altLang="en-US" dirty="0"/>
              <a:t>、</a:t>
            </a:r>
            <a:r>
              <a:rPr lang="zh-CN" altLang="en-US" dirty="0">
                <a:solidFill>
                  <a:srgbClr val="CC00CC"/>
                </a:solidFill>
              </a:rPr>
              <a:t>电磁窃听、声音窃听</a:t>
            </a:r>
            <a:r>
              <a:rPr lang="zh-CN" altLang="en-US" dirty="0"/>
              <a:t>等）来窃取信息。他们不知道系统所用的密钥，但通过分析，可能从密文中推断出明文</a:t>
            </a:r>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74</a:t>
            </a:fld>
            <a:endParaRPr lang="en-US" altLang="zh-CN" dirty="0"/>
          </a:p>
        </p:txBody>
      </p:sp>
    </p:spTree>
    <p:extLst>
      <p:ext uri="{BB962C8B-B14F-4D97-AF65-F5344CB8AC3E}">
        <p14:creationId xmlns:p14="http://schemas.microsoft.com/office/powerpoint/2010/main" val="2456332948"/>
      </p:ext>
    </p:extLst>
  </p:cSld>
  <p:clrMapOvr>
    <a:masterClrMapping/>
  </p:clrMapOvr>
  <p:transition>
    <p:pull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6072" y="1752600"/>
            <a:ext cx="8911856" cy="4495800"/>
          </a:xfrm>
        </p:spPr>
        <p:txBody>
          <a:bodyPr/>
          <a:lstStyle/>
          <a:p>
            <a:r>
              <a:rPr lang="zh-CN" altLang="en-US" b="1" dirty="0" smtClean="0">
                <a:solidFill>
                  <a:srgbClr val="FF0000"/>
                </a:solidFill>
              </a:rPr>
              <a:t>被动攻击与主动攻击</a:t>
            </a:r>
            <a:r>
              <a:rPr lang="zh-CN" altLang="en-US" dirty="0" smtClean="0"/>
              <a:t>：</a:t>
            </a:r>
            <a:endParaRPr lang="en-US" altLang="zh-CN" dirty="0" smtClean="0"/>
          </a:p>
          <a:p>
            <a:endParaRPr lang="en-US" altLang="zh-CN" dirty="0" smtClean="0"/>
          </a:p>
          <a:p>
            <a:pPr lvl="1"/>
            <a:r>
              <a:rPr lang="zh-CN" altLang="en-US" b="1" dirty="0" smtClean="0">
                <a:solidFill>
                  <a:srgbClr val="CC00CC"/>
                </a:solidFill>
              </a:rPr>
              <a:t>被动攻击</a:t>
            </a:r>
            <a:r>
              <a:rPr lang="en-US" altLang="zh-CN" dirty="0" smtClean="0"/>
              <a:t>(passive attack)—</a:t>
            </a:r>
            <a:r>
              <a:rPr lang="zh-CN" altLang="en-US" dirty="0" smtClean="0"/>
              <a:t>对一个保密系统采取截获密文进行分析，如偷听、监视等</a:t>
            </a:r>
            <a:endParaRPr lang="en-US" altLang="zh-CN" dirty="0" smtClean="0"/>
          </a:p>
          <a:p>
            <a:pPr lvl="1"/>
            <a:endParaRPr lang="en-US" altLang="zh-CN" dirty="0" smtClean="0"/>
          </a:p>
          <a:p>
            <a:pPr lvl="1"/>
            <a:r>
              <a:rPr lang="zh-CN" altLang="en-US" b="1" dirty="0" smtClean="0">
                <a:solidFill>
                  <a:srgbClr val="CC00CC"/>
                </a:solidFill>
              </a:rPr>
              <a:t>主动攻击</a:t>
            </a:r>
            <a:r>
              <a:rPr lang="en-US" altLang="zh-CN" dirty="0" smtClean="0"/>
              <a:t>(active attack) —</a:t>
            </a:r>
            <a:r>
              <a:rPr lang="zh-CN" altLang="en-US" dirty="0" smtClean="0"/>
              <a:t>非法入侵者主动干扰系统，采用</a:t>
            </a:r>
            <a:r>
              <a:rPr lang="zh-CN" altLang="en-US" dirty="0" smtClean="0">
                <a:solidFill>
                  <a:srgbClr val="CC00CC"/>
                </a:solidFill>
              </a:rPr>
              <a:t>删除、更改、增添、重放</a:t>
            </a:r>
            <a:r>
              <a:rPr lang="zh-CN" altLang="en-US" dirty="0" smtClean="0"/>
              <a:t>等方法向系统加入假消息，如伪造</a:t>
            </a:r>
            <a:r>
              <a:rPr lang="en-US" altLang="zh-CN" dirty="0" smtClean="0"/>
              <a:t>/</a:t>
            </a:r>
            <a:r>
              <a:rPr lang="zh-CN" altLang="en-US" dirty="0" smtClean="0"/>
              <a:t>伪装、重放、篡改、中断</a:t>
            </a:r>
            <a:r>
              <a:rPr lang="en-US" altLang="zh-CN" dirty="0" smtClean="0"/>
              <a:t>/</a:t>
            </a:r>
            <a:r>
              <a:rPr lang="zh-CN" altLang="en-US" dirty="0" smtClean="0"/>
              <a:t>拒绝服务（</a:t>
            </a:r>
            <a:r>
              <a:rPr lang="en-US" altLang="zh-CN" dirty="0" err="1" smtClean="0"/>
              <a:t>DoS</a:t>
            </a:r>
            <a:r>
              <a:rPr lang="zh-CN" altLang="en-US" dirty="0" smtClean="0"/>
              <a:t>）</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1BC122F7-093F-4A1C-8156-40756249531A}"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75</a:t>
            </a:fld>
            <a:endParaRPr lang="en-US" altLang="zh-CN" dirty="0"/>
          </a:p>
        </p:txBody>
      </p:sp>
    </p:spTree>
    <p:extLst>
      <p:ext uri="{BB962C8B-B14F-4D97-AF65-F5344CB8AC3E}">
        <p14:creationId xmlns:p14="http://schemas.microsoft.com/office/powerpoint/2010/main" val="2087452890"/>
      </p:ext>
    </p:extLst>
  </p:cSld>
  <p:clrMapOvr>
    <a:masterClrMapping/>
  </p:clrMapOvr>
  <p:transition>
    <p:pull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攻击密码系统的方法</a:t>
            </a:r>
            <a:endParaRPr lang="zh-CN" altLang="en-US" dirty="0"/>
          </a:p>
        </p:txBody>
      </p:sp>
      <p:sp>
        <p:nvSpPr>
          <p:cNvPr id="3" name="内容占位符 2"/>
          <p:cNvSpPr>
            <a:spLocks noGrp="1"/>
          </p:cNvSpPr>
          <p:nvPr>
            <p:ph idx="1"/>
          </p:nvPr>
        </p:nvSpPr>
        <p:spPr/>
        <p:txBody>
          <a:bodyPr/>
          <a:lstStyle/>
          <a:p>
            <a:r>
              <a:rPr lang="zh-CN" altLang="en-US" sz="2400" dirty="0">
                <a:solidFill>
                  <a:srgbClr val="FF0000"/>
                </a:solidFill>
              </a:rPr>
              <a:t>穷举攻击（强力或蛮</a:t>
            </a:r>
            <a:r>
              <a:rPr lang="zh-CN" altLang="en-US" sz="2400" dirty="0" smtClean="0">
                <a:solidFill>
                  <a:srgbClr val="FF0000"/>
                </a:solidFill>
              </a:rPr>
              <a:t>力攻</a:t>
            </a:r>
            <a:r>
              <a:rPr lang="zh-CN" altLang="en-US" sz="2400" dirty="0">
                <a:solidFill>
                  <a:srgbClr val="FF0000"/>
                </a:solidFill>
              </a:rPr>
              <a:t>击， </a:t>
            </a:r>
            <a:r>
              <a:rPr lang="en-US" altLang="zh-CN" sz="2400" dirty="0" smtClean="0">
                <a:solidFill>
                  <a:srgbClr val="FF0000"/>
                </a:solidFill>
              </a:rPr>
              <a:t>Brute </a:t>
            </a:r>
            <a:r>
              <a:rPr lang="en-US" altLang="zh-CN" sz="2400" dirty="0">
                <a:solidFill>
                  <a:srgbClr val="FF0000"/>
                </a:solidFill>
              </a:rPr>
              <a:t>force</a:t>
            </a:r>
            <a:r>
              <a:rPr lang="zh-CN" altLang="en-US" sz="2400" dirty="0">
                <a:solidFill>
                  <a:srgbClr val="FF0000"/>
                </a:solidFill>
              </a:rPr>
              <a:t>） ：</a:t>
            </a:r>
            <a:r>
              <a:rPr lang="zh-CN" altLang="en-US" sz="2400" dirty="0"/>
              <a:t>密码分析者采用依次</a:t>
            </a:r>
            <a:r>
              <a:rPr lang="zh-CN" altLang="en-US" sz="2400" dirty="0">
                <a:solidFill>
                  <a:srgbClr val="CC00CC"/>
                </a:solidFill>
              </a:rPr>
              <a:t>试遍</a:t>
            </a:r>
            <a:r>
              <a:rPr lang="zh-CN" altLang="en-US" sz="2400" dirty="0"/>
              <a:t>所有可能的</a:t>
            </a:r>
            <a:r>
              <a:rPr lang="zh-CN" altLang="en-US" sz="2400" dirty="0">
                <a:solidFill>
                  <a:srgbClr val="CC00CC"/>
                </a:solidFill>
              </a:rPr>
              <a:t>密钥</a:t>
            </a:r>
            <a:r>
              <a:rPr lang="zh-CN" altLang="en-US" sz="2400" dirty="0"/>
              <a:t>对所获密文进行解密，直至得到正确的明文</a:t>
            </a:r>
            <a:endParaRPr lang="en-US" altLang="zh-CN" sz="2400" dirty="0">
              <a:solidFill>
                <a:srgbClr val="FF0000"/>
              </a:solidFill>
            </a:endParaRPr>
          </a:p>
          <a:p>
            <a:pPr lvl="1"/>
            <a:r>
              <a:rPr lang="zh-CN" altLang="en-US" dirty="0"/>
              <a:t>变体：</a:t>
            </a:r>
            <a:r>
              <a:rPr lang="zh-CN" altLang="en-US" dirty="0">
                <a:solidFill>
                  <a:srgbClr val="FF0000"/>
                </a:solidFill>
              </a:rPr>
              <a:t>字典攻击</a:t>
            </a:r>
            <a:endParaRPr lang="en-US" altLang="zh-CN" dirty="0">
              <a:solidFill>
                <a:srgbClr val="FF0000"/>
              </a:solidFill>
            </a:endParaRPr>
          </a:p>
          <a:p>
            <a:r>
              <a:rPr lang="zh-CN" altLang="en-US" sz="2400" dirty="0">
                <a:solidFill>
                  <a:srgbClr val="FF0000"/>
                </a:solidFill>
              </a:rPr>
              <a:t>统计分析：</a:t>
            </a:r>
            <a:r>
              <a:rPr lang="zh-CN" altLang="en-US" sz="2400" dirty="0"/>
              <a:t>根据明文、密文和密钥的</a:t>
            </a:r>
            <a:r>
              <a:rPr lang="zh-CN" altLang="en-US" sz="2400" dirty="0">
                <a:solidFill>
                  <a:srgbClr val="CC00CC"/>
                </a:solidFill>
              </a:rPr>
              <a:t>统计规律</a:t>
            </a:r>
            <a:r>
              <a:rPr lang="zh-CN" altLang="en-US" sz="2400" dirty="0"/>
              <a:t>来破译密码的方法</a:t>
            </a:r>
            <a:endParaRPr lang="en-US" altLang="zh-CN" sz="2400" dirty="0"/>
          </a:p>
          <a:p>
            <a:pPr lvl="1"/>
            <a:r>
              <a:rPr lang="zh-CN" altLang="en-US" dirty="0"/>
              <a:t>多适用于对称密码体制</a:t>
            </a:r>
            <a:endParaRPr lang="en-US" altLang="zh-CN" dirty="0"/>
          </a:p>
          <a:p>
            <a:r>
              <a:rPr lang="zh-CN" altLang="en-US" sz="2400" dirty="0">
                <a:solidFill>
                  <a:srgbClr val="FF0000"/>
                </a:solidFill>
              </a:rPr>
              <a:t>数学分析攻击：</a:t>
            </a:r>
            <a:r>
              <a:rPr lang="zh-CN" altLang="en-US" sz="2400" dirty="0"/>
              <a:t>针对加解密算法的数学基础和某些密码学特性，通过数学求解的方法来破译密码</a:t>
            </a:r>
            <a:endParaRPr lang="en-US" altLang="zh-CN" sz="2400" dirty="0"/>
          </a:p>
          <a:p>
            <a:pPr lvl="1"/>
            <a:r>
              <a:rPr lang="zh-CN" altLang="en-US" dirty="0"/>
              <a:t>多</a:t>
            </a:r>
            <a:r>
              <a:rPr lang="zh-CN" altLang="en-US" dirty="0" smtClean="0"/>
              <a:t>适</a:t>
            </a:r>
            <a:r>
              <a:rPr lang="zh-CN" altLang="en-US" dirty="0"/>
              <a:t>用于公钥密码体制</a:t>
            </a:r>
          </a:p>
        </p:txBody>
      </p:sp>
      <p:sp>
        <p:nvSpPr>
          <p:cNvPr id="4" name="日期占位符 3"/>
          <p:cNvSpPr>
            <a:spLocks noGrp="1"/>
          </p:cNvSpPr>
          <p:nvPr>
            <p:ph type="dt" sz="half" idx="10"/>
          </p:nvPr>
        </p:nvSpPr>
        <p:spPr/>
        <p:txBody>
          <a:bodyPr/>
          <a:lstStyle/>
          <a:p>
            <a:fld id="{F736007B-A5F2-4574-B990-F54474AEA49B}"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76</a:t>
            </a:fld>
            <a:endParaRPr lang="en-US" altLang="zh-CN" dirty="0"/>
          </a:p>
        </p:txBody>
      </p:sp>
    </p:spTree>
    <p:extLst>
      <p:ext uri="{BB962C8B-B14F-4D97-AF65-F5344CB8AC3E}">
        <p14:creationId xmlns:p14="http://schemas.microsoft.com/office/powerpoint/2010/main" val="742363213"/>
      </p:ext>
    </p:extLst>
  </p:cSld>
  <p:clrMapOvr>
    <a:masterClrMapping/>
  </p:clrMapOvr>
  <p:transition>
    <p:pull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371600"/>
            <a:ext cx="8229600" cy="4648200"/>
          </a:xfrm>
        </p:spPr>
        <p:txBody>
          <a:bodyPr/>
          <a:lstStyle/>
          <a:p>
            <a:r>
              <a:rPr lang="zh-CN" altLang="en-US" dirty="0" smtClean="0">
                <a:ea typeface="楷体_GB2312" pitchFamily="49" charset="-122"/>
              </a:rPr>
              <a:t>根据密码分析者对明文、密文等数据资源的掌握程度，密码分析攻击分为：</a:t>
            </a:r>
            <a:endParaRPr lang="en-US" altLang="zh-CN" dirty="0" smtClean="0">
              <a:ea typeface="楷体_GB2312" pitchFamily="49" charset="-122"/>
            </a:endParaRPr>
          </a:p>
          <a:p>
            <a:pPr lvl="1"/>
            <a:r>
              <a:rPr lang="zh-CN" altLang="en-US" dirty="0" smtClean="0">
                <a:solidFill>
                  <a:srgbClr val="A50021"/>
                </a:solidFill>
                <a:ea typeface="楷体_GB2312" pitchFamily="49" charset="-122"/>
              </a:rPr>
              <a:t>唯密文攻击（</a:t>
            </a:r>
            <a:r>
              <a:rPr lang="en-US" altLang="zh-CN" dirty="0" err="1" smtClean="0">
                <a:solidFill>
                  <a:srgbClr val="A50021"/>
                </a:solidFill>
                <a:ea typeface="楷体_GB2312" pitchFamily="49" charset="-122"/>
              </a:rPr>
              <a:t>Ciphertext</a:t>
            </a:r>
            <a:r>
              <a:rPr lang="en-US" altLang="zh-CN" dirty="0" smtClean="0">
                <a:solidFill>
                  <a:srgbClr val="A50021"/>
                </a:solidFill>
                <a:ea typeface="楷体_GB2312" pitchFamily="49" charset="-122"/>
              </a:rPr>
              <a:t>-only attack</a:t>
            </a:r>
            <a:r>
              <a:rPr lang="zh-CN" altLang="en-US" dirty="0" smtClean="0">
                <a:solidFill>
                  <a:srgbClr val="A50021"/>
                </a:solidFill>
                <a:ea typeface="楷体_GB2312" pitchFamily="49" charset="-122"/>
              </a:rPr>
              <a:t>）</a:t>
            </a:r>
            <a:r>
              <a:rPr lang="en-US" altLang="zh-CN" dirty="0" smtClean="0">
                <a:solidFill>
                  <a:srgbClr val="0070C0"/>
                </a:solidFill>
                <a:ea typeface="楷体_GB2312" pitchFamily="49" charset="-122"/>
              </a:rPr>
              <a:t>—</a:t>
            </a:r>
            <a:r>
              <a:rPr lang="zh-CN" altLang="en-US" dirty="0" smtClean="0">
                <a:solidFill>
                  <a:srgbClr val="0070C0"/>
                </a:solidFill>
                <a:ea typeface="楷体_GB2312" pitchFamily="49" charset="-122"/>
              </a:rPr>
              <a:t>被动攻击</a:t>
            </a:r>
            <a:endParaRPr lang="en-US" altLang="zh-CN" dirty="0" smtClean="0">
              <a:solidFill>
                <a:srgbClr val="0070C0"/>
              </a:solidFill>
              <a:ea typeface="楷体_GB2312" pitchFamily="49" charset="-122"/>
            </a:endParaRPr>
          </a:p>
          <a:p>
            <a:pPr lvl="1"/>
            <a:r>
              <a:rPr lang="zh-CN" altLang="en-US" dirty="0" smtClean="0">
                <a:solidFill>
                  <a:srgbClr val="A50021"/>
                </a:solidFill>
                <a:ea typeface="楷体_GB2312" pitchFamily="49" charset="-122"/>
              </a:rPr>
              <a:t>已知明文攻击（</a:t>
            </a:r>
            <a:r>
              <a:rPr lang="en-US" altLang="zh-CN" dirty="0" smtClean="0">
                <a:solidFill>
                  <a:srgbClr val="A50021"/>
                </a:solidFill>
                <a:ea typeface="楷体_GB2312" pitchFamily="49" charset="-122"/>
              </a:rPr>
              <a:t>Plaintext-known attack</a:t>
            </a:r>
            <a:r>
              <a:rPr lang="zh-CN" altLang="en-US" dirty="0" smtClean="0">
                <a:solidFill>
                  <a:srgbClr val="A50021"/>
                </a:solidFill>
                <a:ea typeface="楷体_GB2312" pitchFamily="49" charset="-122"/>
              </a:rPr>
              <a:t>）</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被动攻击</a:t>
            </a:r>
            <a:endParaRPr lang="en-US" altLang="zh-CN" dirty="0">
              <a:solidFill>
                <a:srgbClr val="0070C0"/>
              </a:solidFill>
              <a:ea typeface="楷体_GB2312" pitchFamily="49" charset="-122"/>
            </a:endParaRPr>
          </a:p>
          <a:p>
            <a:pPr lvl="1"/>
            <a:r>
              <a:rPr lang="zh-CN" altLang="en-US" dirty="0" smtClean="0">
                <a:solidFill>
                  <a:srgbClr val="A50021"/>
                </a:solidFill>
                <a:ea typeface="楷体_GB2312" pitchFamily="49" charset="-122"/>
              </a:rPr>
              <a:t>选择明文攻击（</a:t>
            </a:r>
            <a:r>
              <a:rPr lang="en-US" altLang="zh-CN" dirty="0" smtClean="0">
                <a:solidFill>
                  <a:srgbClr val="A50021"/>
                </a:solidFill>
                <a:ea typeface="楷体_GB2312" pitchFamily="49" charset="-122"/>
              </a:rPr>
              <a:t>Chosen-plaintext attack</a:t>
            </a:r>
            <a:r>
              <a:rPr lang="zh-CN" altLang="en-US" dirty="0" smtClean="0">
                <a:solidFill>
                  <a:srgbClr val="A50021"/>
                </a:solidFill>
                <a:ea typeface="楷体_GB2312" pitchFamily="49" charset="-122"/>
              </a:rPr>
              <a:t>）</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主动攻击</a:t>
            </a:r>
            <a:endParaRPr lang="en-US" altLang="zh-CN" dirty="0">
              <a:solidFill>
                <a:srgbClr val="0070C0"/>
              </a:solidFill>
              <a:ea typeface="楷体_GB2312" pitchFamily="49" charset="-122"/>
            </a:endParaRPr>
          </a:p>
          <a:p>
            <a:pPr lvl="2"/>
            <a:r>
              <a:rPr lang="zh-CN" altLang="en-US" dirty="0" smtClean="0">
                <a:solidFill>
                  <a:srgbClr val="A50021"/>
                </a:solidFill>
                <a:ea typeface="楷体_GB2312" pitchFamily="49" charset="-122"/>
              </a:rPr>
              <a:t>自适应选择明文攻击（</a:t>
            </a:r>
            <a:r>
              <a:rPr lang="en-US" altLang="zh-CN" dirty="0" smtClean="0">
                <a:solidFill>
                  <a:srgbClr val="A50021"/>
                </a:solidFill>
                <a:ea typeface="楷体_GB2312" pitchFamily="49" charset="-122"/>
              </a:rPr>
              <a:t>Adaptive-chosen-plaintext attack</a:t>
            </a:r>
            <a:r>
              <a:rPr lang="zh-CN" altLang="en-US" dirty="0" smtClean="0">
                <a:solidFill>
                  <a:srgbClr val="A50021"/>
                </a:solidFill>
                <a:ea typeface="楷体_GB2312" pitchFamily="49" charset="-122"/>
              </a:rPr>
              <a:t>）</a:t>
            </a:r>
            <a:endParaRPr lang="en-US" altLang="zh-CN" dirty="0" smtClean="0">
              <a:solidFill>
                <a:srgbClr val="A50021"/>
              </a:solidFill>
              <a:ea typeface="楷体_GB2312" pitchFamily="49" charset="-122"/>
            </a:endParaRPr>
          </a:p>
          <a:p>
            <a:pPr lvl="1"/>
            <a:r>
              <a:rPr lang="zh-CN" altLang="en-US" dirty="0" smtClean="0">
                <a:solidFill>
                  <a:srgbClr val="A50021"/>
                </a:solidFill>
                <a:ea typeface="楷体_GB2312" pitchFamily="49" charset="-122"/>
              </a:rPr>
              <a:t>选择密文攻击</a:t>
            </a:r>
            <a:r>
              <a:rPr lang="en-US" altLang="zh-CN" dirty="0" smtClean="0">
                <a:solidFill>
                  <a:srgbClr val="A50021"/>
                </a:solidFill>
                <a:ea typeface="楷体_GB2312" pitchFamily="49" charset="-122"/>
              </a:rPr>
              <a:t>(Chosen-</a:t>
            </a:r>
            <a:r>
              <a:rPr lang="en-US" altLang="zh-CN" dirty="0" err="1" smtClean="0">
                <a:solidFill>
                  <a:srgbClr val="A50021"/>
                </a:solidFill>
                <a:ea typeface="楷体_GB2312" pitchFamily="49" charset="-122"/>
              </a:rPr>
              <a:t>ciphertext</a:t>
            </a:r>
            <a:r>
              <a:rPr lang="en-US" altLang="zh-CN" dirty="0" smtClean="0">
                <a:solidFill>
                  <a:srgbClr val="A50021"/>
                </a:solidFill>
                <a:ea typeface="楷体_GB2312" pitchFamily="49" charset="-122"/>
              </a:rPr>
              <a:t> attack</a:t>
            </a:r>
            <a:r>
              <a:rPr lang="en-US" altLang="zh-CN" dirty="0">
                <a:solidFill>
                  <a:srgbClr val="A50021"/>
                </a:solidFill>
                <a:ea typeface="楷体_GB2312" pitchFamily="49" charset="-122"/>
              </a:rPr>
              <a:t>) </a:t>
            </a:r>
            <a:r>
              <a:rPr lang="en-US" altLang="zh-CN" dirty="0">
                <a:solidFill>
                  <a:srgbClr val="0070C0"/>
                </a:solidFill>
                <a:ea typeface="楷体_GB2312" pitchFamily="49" charset="-122"/>
              </a:rPr>
              <a:t>—</a:t>
            </a:r>
            <a:r>
              <a:rPr lang="zh-CN" altLang="en-US" dirty="0">
                <a:solidFill>
                  <a:srgbClr val="0070C0"/>
                </a:solidFill>
                <a:ea typeface="楷体_GB2312" pitchFamily="49" charset="-122"/>
              </a:rPr>
              <a:t>主动攻击</a:t>
            </a:r>
            <a:endParaRPr lang="en-US" altLang="zh-CN" dirty="0">
              <a:solidFill>
                <a:srgbClr val="0070C0"/>
              </a:solidFill>
              <a:ea typeface="楷体_GB2312" pitchFamily="49" charset="-122"/>
            </a:endParaRPr>
          </a:p>
          <a:p>
            <a:pPr lvl="2"/>
            <a:r>
              <a:rPr lang="zh-CN" altLang="en-US" dirty="0" smtClean="0">
                <a:solidFill>
                  <a:srgbClr val="A50021"/>
                </a:solidFill>
                <a:ea typeface="楷体_GB2312" pitchFamily="49" charset="-122"/>
              </a:rPr>
              <a:t>自适应选择密文攻击（</a:t>
            </a:r>
            <a:r>
              <a:rPr lang="en-US" altLang="zh-CN" dirty="0" smtClean="0">
                <a:solidFill>
                  <a:srgbClr val="A50021"/>
                </a:solidFill>
                <a:ea typeface="楷体_GB2312" pitchFamily="49" charset="-122"/>
              </a:rPr>
              <a:t>Adaptive-chosen-</a:t>
            </a:r>
            <a:r>
              <a:rPr lang="en-US" altLang="zh-CN" dirty="0" err="1" smtClean="0">
                <a:solidFill>
                  <a:srgbClr val="A50021"/>
                </a:solidFill>
                <a:ea typeface="楷体_GB2312" pitchFamily="49" charset="-122"/>
              </a:rPr>
              <a:t>ciphetext</a:t>
            </a:r>
            <a:r>
              <a:rPr lang="en-US" altLang="zh-CN" dirty="0" smtClean="0">
                <a:solidFill>
                  <a:srgbClr val="A50021"/>
                </a:solidFill>
                <a:ea typeface="楷体_GB2312" pitchFamily="49" charset="-122"/>
              </a:rPr>
              <a:t> attack </a:t>
            </a:r>
            <a:r>
              <a:rPr lang="zh-CN" altLang="en-US" dirty="0" smtClean="0">
                <a:solidFill>
                  <a:srgbClr val="A50021"/>
                </a:solidFill>
                <a:ea typeface="楷体_GB2312" pitchFamily="49" charset="-122"/>
              </a:rPr>
              <a:t>）</a:t>
            </a:r>
            <a:endParaRPr lang="en-US" altLang="zh-CN" dirty="0" smtClean="0">
              <a:solidFill>
                <a:srgbClr val="A50021"/>
              </a:solidFill>
              <a:ea typeface="楷体_GB2312" pitchFamily="49" charset="-122"/>
            </a:endParaRPr>
          </a:p>
          <a:p>
            <a:r>
              <a:rPr lang="zh-CN" altLang="en-US" b="1" dirty="0" smtClean="0">
                <a:solidFill>
                  <a:srgbClr val="FF0000"/>
                </a:solidFill>
                <a:ea typeface="楷体_GB2312" pitchFamily="49" charset="-122"/>
              </a:rPr>
              <a:t>假设</a:t>
            </a:r>
            <a:r>
              <a:rPr lang="zh-CN" altLang="en-US" dirty="0" smtClean="0">
                <a:solidFill>
                  <a:srgbClr val="A50021"/>
                </a:solidFill>
                <a:ea typeface="楷体_GB2312" pitchFamily="49" charset="-122"/>
              </a:rPr>
              <a:t>：攻击者知道密码算法</a:t>
            </a:r>
            <a:endParaRPr lang="zh-CN" altLang="en-US" dirty="0"/>
          </a:p>
        </p:txBody>
      </p:sp>
      <p:sp>
        <p:nvSpPr>
          <p:cNvPr id="4" name="日期占位符 3"/>
          <p:cNvSpPr>
            <a:spLocks noGrp="1"/>
          </p:cNvSpPr>
          <p:nvPr>
            <p:ph type="dt" sz="half" idx="10"/>
          </p:nvPr>
        </p:nvSpPr>
        <p:spPr/>
        <p:txBody>
          <a:bodyPr/>
          <a:lstStyle/>
          <a:p>
            <a:fld id="{95092D4A-D0F7-4014-AB12-302A1CAA1D8F}"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77</a:t>
            </a:fld>
            <a:endParaRPr lang="en-US" altLang="zh-CN" dirty="0"/>
          </a:p>
        </p:txBody>
      </p:sp>
    </p:spTree>
    <p:extLst>
      <p:ext uri="{BB962C8B-B14F-4D97-AF65-F5344CB8AC3E}">
        <p14:creationId xmlns:p14="http://schemas.microsoft.com/office/powerpoint/2010/main" val="252094573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唯密文攻击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3810000"/>
                <a:ext cx="8229600" cy="2514600"/>
              </a:xfrm>
            </p:spPr>
            <p:txBody>
              <a:bodyPr/>
              <a:lstStyle/>
              <a:p>
                <a:r>
                  <a:rPr lang="zh-CN" altLang="en-US" dirty="0" smtClean="0">
                    <a:ea typeface="楷体_GB2312" pitchFamily="49" charset="-122"/>
                  </a:rPr>
                  <a:t>密码分析者仅能根据截获的密文进行分析，以得出明文或密钥（</a:t>
                </a:r>
                <a:r>
                  <a:rPr lang="zh-CN" altLang="en-US" b="1" dirty="0" smtClean="0">
                    <a:solidFill>
                      <a:srgbClr val="FF0000"/>
                    </a:solidFill>
                    <a:ea typeface="楷体_GB2312" pitchFamily="49" charset="-122"/>
                  </a:rPr>
                  <a:t>破译难度最大</a:t>
                </a:r>
                <a:r>
                  <a:rPr lang="zh-CN" altLang="en-US" dirty="0" smtClean="0">
                    <a:ea typeface="楷体_GB2312" pitchFamily="49" charset="-122"/>
                  </a:rPr>
                  <a:t>）</a:t>
                </a:r>
                <a:endParaRPr lang="en-US" altLang="zh-CN" dirty="0" smtClean="0">
                  <a:ea typeface="楷体_GB2312" pitchFamily="49" charset="-122"/>
                </a:endParaRPr>
              </a:p>
              <a:p>
                <a:r>
                  <a:rPr lang="zh-CN" altLang="en-US" sz="2400" dirty="0" smtClean="0">
                    <a:solidFill>
                      <a:srgbClr val="FF0000"/>
                    </a:solidFill>
                  </a:rPr>
                  <a:t>已知：</a:t>
                </a:r>
                <a14:m>
                  <m:oMath xmlns:m="http://schemas.openxmlformats.org/officeDocument/2006/math">
                    <m:r>
                      <a:rPr lang="en-US" altLang="zh-CN" sz="2400" i="1" dirty="0" smtClean="0">
                        <a:latin typeface="Cambria Math"/>
                      </a:rPr>
                      <m:t>𝐶</m:t>
                    </m:r>
                    <m:r>
                      <a:rPr lang="en-US" altLang="zh-CN" sz="2400" i="1" baseline="-25000" dirty="0" smtClean="0">
                        <a:latin typeface="Cambria Math"/>
                      </a:rPr>
                      <m:t>1</m:t>
                    </m:r>
                    <m:r>
                      <a:rPr lang="zh-CN" altLang="en-US" sz="2400" i="1" dirty="0" smtClean="0">
                        <a:latin typeface="Cambria Math"/>
                      </a:rPr>
                      <m:t>＝</m:t>
                    </m:r>
                    <m:sSub>
                      <m:sSubPr>
                        <m:ctrlPr>
                          <a:rPr lang="en-US" altLang="zh-CN" sz="2400" i="1" dirty="0" smtClean="0">
                            <a:latin typeface="Cambria Math" panose="02040503050406030204" pitchFamily="18" charset="0"/>
                          </a:rPr>
                        </m:ctrlPr>
                      </m:sSubPr>
                      <m:e>
                        <m:r>
                          <a:rPr lang="en-US" altLang="zh-CN" sz="2400" b="0" i="1" dirty="0" smtClean="0">
                            <a:latin typeface="Cambria Math"/>
                          </a:rPr>
                          <m:t>𝐸</m:t>
                        </m:r>
                      </m:e>
                      <m:sub>
                        <m:r>
                          <a:rPr lang="en-US" altLang="zh-CN" sz="2400" b="0" i="1" dirty="0" smtClean="0">
                            <a:latin typeface="Cambria Math"/>
                          </a:rPr>
                          <m:t>𝑘</m:t>
                        </m:r>
                      </m:sub>
                    </m:sSub>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a:rPr>
                              <m:t>𝑃</m:t>
                            </m:r>
                          </m:e>
                          <m:sub>
                            <m:r>
                              <a:rPr lang="en-US" altLang="zh-CN" sz="2400" b="0" i="1" dirty="0" smtClean="0">
                                <a:latin typeface="Cambria Math"/>
                              </a:rPr>
                              <m:t>1</m:t>
                            </m:r>
                          </m:sub>
                        </m:sSub>
                      </m:e>
                    </m:d>
                    <m:r>
                      <a:rPr lang="en-US" altLang="zh-CN" sz="2400" b="0" i="1" dirty="0" smtClean="0">
                        <a:latin typeface="Cambria Math"/>
                      </a:rPr>
                      <m:t>,</m:t>
                    </m:r>
                    <m:r>
                      <a:rPr lang="en-US" altLang="zh-CN" sz="2400" i="1" dirty="0">
                        <a:latin typeface="Cambria Math"/>
                      </a:rPr>
                      <m:t>𝐶</m:t>
                    </m:r>
                    <m:r>
                      <a:rPr lang="en-US" altLang="zh-CN" sz="2400" b="0" i="1" baseline="-25000" dirty="0" smtClean="0">
                        <a:latin typeface="Cambria Math"/>
                      </a:rPr>
                      <m:t>2</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2</m:t>
                            </m:r>
                          </m:sub>
                        </m:sSub>
                      </m:e>
                    </m:d>
                    <m:r>
                      <a:rPr lang="zh-CN" altLang="en-US" sz="2400" i="1" dirty="0" smtClean="0">
                        <a:latin typeface="Cambria Math"/>
                      </a:rPr>
                      <m:t>，</m:t>
                    </m:r>
                    <m:r>
                      <a:rPr lang="en-US" altLang="zh-CN" sz="2400" i="1" dirty="0" smtClean="0">
                        <a:latin typeface="Cambria Math"/>
                      </a:rPr>
                      <m:t>…</m:t>
                    </m:r>
                    <m:r>
                      <a:rPr lang="zh-CN" altLang="en-US" sz="2400" i="1" dirty="0" smtClean="0">
                        <a:latin typeface="Cambria Math"/>
                      </a:rPr>
                      <m:t>，</m:t>
                    </m:r>
                    <m:r>
                      <a:rPr lang="en-US" altLang="zh-CN" sz="2400" i="1" dirty="0">
                        <a:latin typeface="Cambria Math"/>
                      </a:rPr>
                      <m:t>𝐶</m:t>
                    </m:r>
                    <m:r>
                      <a:rPr lang="en-US" altLang="zh-CN" sz="2400" b="0" i="1" baseline="-25000" dirty="0" smtClean="0">
                        <a:latin typeface="Cambria Math"/>
                      </a:rPr>
                      <m:t>𝑖</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𝑖</m:t>
                            </m:r>
                          </m:sub>
                        </m:sSub>
                      </m:e>
                    </m:d>
                  </m:oMath>
                </a14:m>
                <a:endParaRPr lang="en-US" altLang="zh-CN" sz="2400" i="1" dirty="0" smtClean="0">
                  <a:latin typeface="Cambria Math"/>
                </a:endParaRPr>
              </a:p>
              <a:p>
                <a14:m>
                  <m:oMath xmlns:m="http://schemas.openxmlformats.org/officeDocument/2006/math">
                    <m:r>
                      <a:rPr lang="zh-CN" altLang="en-US" sz="2400" i="1" dirty="0" smtClean="0">
                        <a:solidFill>
                          <a:srgbClr val="FF0000"/>
                        </a:solidFill>
                        <a:latin typeface="Cambria Math"/>
                      </a:rPr>
                      <m:t>求：</m:t>
                    </m:r>
                    <m:r>
                      <a:rPr lang="en-US" altLang="zh-CN" sz="2400" i="1" dirty="0" smtClean="0">
                        <a:latin typeface="Cambria Math"/>
                      </a:rPr>
                      <m:t>𝑃</m:t>
                    </m:r>
                    <m:r>
                      <a:rPr lang="en-US" altLang="zh-CN" sz="2400" i="1" baseline="-25000" dirty="0" smtClean="0">
                        <a:latin typeface="Cambria Math"/>
                      </a:rPr>
                      <m:t>1</m:t>
                    </m:r>
                    <m:r>
                      <a:rPr lang="zh-CN" altLang="en-US" sz="2400" i="1" dirty="0" smtClean="0">
                        <a:latin typeface="Cambria Math"/>
                      </a:rPr>
                      <m:t>，</m:t>
                    </m:r>
                    <m:r>
                      <a:rPr lang="en-US" altLang="zh-CN" sz="2400" i="1" dirty="0" smtClean="0">
                        <a:latin typeface="Cambria Math"/>
                      </a:rPr>
                      <m:t>𝑃</m:t>
                    </m:r>
                    <m:r>
                      <a:rPr lang="en-US" altLang="zh-CN" sz="2400" i="1" baseline="-25000" dirty="0" smtClean="0">
                        <a:latin typeface="Cambria Math"/>
                      </a:rPr>
                      <m:t>2</m:t>
                    </m:r>
                    <m:r>
                      <a:rPr lang="zh-CN" altLang="en-US" sz="2400" i="1" dirty="0" smtClean="0">
                        <a:latin typeface="Cambria Math"/>
                      </a:rPr>
                      <m:t>，</m:t>
                    </m:r>
                    <m:r>
                      <a:rPr lang="en-US" altLang="zh-CN" sz="2400" i="1" dirty="0" smtClean="0">
                        <a:latin typeface="Cambria Math"/>
                      </a:rPr>
                      <m:t>……</m:t>
                    </m:r>
                    <m:r>
                      <a:rPr lang="zh-CN" altLang="en-US" sz="2400" i="1" dirty="0" smtClean="0">
                        <a:latin typeface="Cambria Math"/>
                      </a:rPr>
                      <m:t>，</m:t>
                    </m:r>
                    <m:r>
                      <a:rPr lang="en-US" altLang="zh-CN" sz="2400" i="1" dirty="0" smtClean="0">
                        <a:latin typeface="Cambria Math"/>
                      </a:rPr>
                      <m:t>𝑃</m:t>
                    </m:r>
                    <m:r>
                      <a:rPr lang="en-US" altLang="zh-CN" sz="2400" i="1" baseline="-25000" dirty="0" smtClean="0">
                        <a:latin typeface="Cambria Math"/>
                      </a:rPr>
                      <m:t>𝑖</m:t>
                    </m:r>
                    <m:r>
                      <a:rPr lang="zh-CN" altLang="en-US" sz="2400" i="1" dirty="0" smtClean="0">
                        <a:latin typeface="Cambria Math"/>
                      </a:rPr>
                      <m:t>，</m:t>
                    </m:r>
                    <m:r>
                      <a:rPr lang="en-US" altLang="zh-CN" sz="2400" i="1" dirty="0" smtClean="0">
                        <a:latin typeface="Cambria Math"/>
                      </a:rPr>
                      <m:t>𝐾</m:t>
                    </m:r>
                  </m:oMath>
                </a14:m>
                <a:r>
                  <a:rPr lang="zh-CN" altLang="en-US" sz="2400" dirty="0" smtClean="0"/>
                  <a:t>或者找出一个算法从</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a:rPr>
                            <m:t>𝐶</m:t>
                          </m:r>
                        </m:e>
                        <m:sub>
                          <m:r>
                            <a:rPr lang="en-US" altLang="zh-CN" sz="2400" b="0" i="1" dirty="0" smtClean="0">
                              <a:latin typeface="Cambria Math"/>
                            </a:rPr>
                            <m:t>𝑖</m:t>
                          </m:r>
                          <m:r>
                            <a:rPr lang="en-US" altLang="zh-CN" sz="2400" b="0" i="1" dirty="0" smtClean="0">
                              <a:latin typeface="Cambria Math"/>
                            </a:rPr>
                            <m:t>+1</m:t>
                          </m:r>
                        </m:sub>
                      </m:sSub>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b="0" i="1" dirty="0" smtClean="0">
                                  <a:latin typeface="Cambria Math"/>
                                </a:rPr>
                                <m:t>𝑖</m:t>
                              </m:r>
                              <m:r>
                                <a:rPr lang="en-US" altLang="zh-CN" sz="2400" b="0" i="1" dirty="0" smtClean="0">
                                  <a:latin typeface="Cambria Math"/>
                                </a:rPr>
                                <m:t>+1</m:t>
                              </m:r>
                            </m:sub>
                          </m:sSub>
                        </m:e>
                      </m:d>
                      <m:r>
                        <a:rPr lang="zh-CN" altLang="en-US" sz="2400" i="1" dirty="0" smtClean="0">
                          <a:latin typeface="Cambria Math"/>
                        </a:rPr>
                        <m:t>推出</m:t>
                      </m:r>
                      <m:r>
                        <a:rPr lang="en-US" altLang="zh-CN" sz="2400" i="1" dirty="0" smtClean="0">
                          <a:latin typeface="Cambria Math"/>
                        </a:rPr>
                        <m:t>𝑃</m:t>
                      </m:r>
                      <m:r>
                        <a:rPr lang="en-US" altLang="zh-CN" sz="2400" i="1" baseline="-25000" dirty="0" smtClean="0">
                          <a:latin typeface="Cambria Math"/>
                        </a:rPr>
                        <m:t>𝑖</m:t>
                      </m:r>
                      <m:r>
                        <a:rPr lang="zh-CN" altLang="en-US" sz="2400" i="1" baseline="-25000" dirty="0" smtClean="0">
                          <a:latin typeface="Cambria Math"/>
                        </a:rPr>
                        <m:t>＋</m:t>
                      </m:r>
                      <m:r>
                        <a:rPr lang="en-US" altLang="zh-CN" sz="2400" i="1" baseline="-25000" dirty="0" smtClean="0">
                          <a:latin typeface="Cambria Math"/>
                        </a:rPr>
                        <m:t>1</m:t>
                      </m:r>
                      <m:r>
                        <a:rPr lang="en-US" altLang="zh-CN" sz="2400" i="1" dirty="0" smtClean="0">
                          <a:latin typeface="Cambria Math"/>
                        </a:rPr>
                        <m:t> </m:t>
                      </m:r>
                    </m:oMath>
                  </m:oMathPara>
                </a14:m>
                <a:endParaRPr lang="en-US" altLang="zh-CN" sz="2400" dirty="0" smtClean="0"/>
              </a:p>
              <a:p>
                <a:r>
                  <a:rPr lang="zh-CN" altLang="en-US" sz="2400" dirty="0" smtClean="0"/>
                  <a:t>穷举攻击和统计分析都是</a:t>
                </a:r>
                <a:r>
                  <a:rPr lang="zh-CN" altLang="en-US" sz="2400" dirty="0"/>
                  <a:t>唯密文</a:t>
                </a:r>
                <a:r>
                  <a:rPr lang="zh-CN" altLang="en-US" sz="2400" dirty="0" smtClean="0"/>
                  <a:t>攻击</a:t>
                </a:r>
                <a:endParaRPr lang="en-US" altLang="zh-CN" sz="2400"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3810000"/>
                <a:ext cx="8229600" cy="2514600"/>
              </a:xfrm>
              <a:blipFill>
                <a:blip r:embed="rId2" cstate="print"/>
                <a:stretch>
                  <a:fillRect l="-1259" t="-2421" b="-992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83463D2-ACA6-4FA2-B0B0-9E2C99378A67}"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78</a:t>
            </a:fld>
            <a:endParaRPr lang="en-US" altLang="zh-CN" dirty="0"/>
          </a:p>
        </p:txBody>
      </p:sp>
      <p:pic>
        <p:nvPicPr>
          <p:cNvPr id="7" name="Picture 4" descr="013"/>
          <p:cNvPicPr>
            <a:picLocks noChangeAspect="1" noChangeArrowheads="1"/>
          </p:cNvPicPr>
          <p:nvPr/>
        </p:nvPicPr>
        <p:blipFill>
          <a:blip r:embed="rId3" cstate="print"/>
          <a:srcRect/>
          <a:stretch>
            <a:fillRect/>
          </a:stretch>
        </p:blipFill>
        <p:spPr bwMode="auto">
          <a:xfrm>
            <a:off x="4038600" y="2895600"/>
            <a:ext cx="889000" cy="889000"/>
          </a:xfrm>
          <a:prstGeom prst="rect">
            <a:avLst/>
          </a:prstGeom>
          <a:noFill/>
          <a:ln w="9525">
            <a:noFill/>
            <a:miter lim="800000"/>
            <a:headEnd/>
            <a:tailEnd/>
          </a:ln>
          <a:effectLst/>
        </p:spPr>
      </p:pic>
      <p:grpSp>
        <p:nvGrpSpPr>
          <p:cNvPr id="8" name="Group 7"/>
          <p:cNvGrpSpPr>
            <a:grpSpLocks noChangeAspect="1"/>
          </p:cNvGrpSpPr>
          <p:nvPr/>
        </p:nvGrpSpPr>
        <p:grpSpPr bwMode="auto">
          <a:xfrm>
            <a:off x="6705600" y="1524000"/>
            <a:ext cx="1139712" cy="1143000"/>
            <a:chOff x="4150" y="2432"/>
            <a:chExt cx="950" cy="902"/>
          </a:xfrm>
        </p:grpSpPr>
        <p:sp>
          <p:nvSpPr>
            <p:cNvPr id="9" name="AutoShape 8"/>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0" name="Freeform 9"/>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1" name="Freeform 10"/>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2" name="Freeform 11"/>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3" name="Freeform 12"/>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4" name="Freeform 13"/>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5" name="Freeform 14"/>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6" name="Freeform 15"/>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7" name="Freeform 16"/>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8" name="Freeform 17"/>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19" name="Freeform 18"/>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0" name="Freeform 19"/>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1" name="Freeform 20"/>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2" name="Freeform 21"/>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3" name="Freeform 22"/>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4" name="Freeform 23"/>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5" name="Freeform 24"/>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6" name="Freeform 25"/>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7" name="Freeform 26"/>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8" name="Freeform 27"/>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29" name="Freeform 28"/>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0" name="Freeform 29"/>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1" name="Freeform 30"/>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2" name="Freeform 31"/>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3" name="Freeform 32"/>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4" name="Freeform 33"/>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5" name="Freeform 34"/>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6" name="Freeform 35"/>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7" name="Freeform 36"/>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8" name="Freeform 37"/>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39" name="Freeform 38"/>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0" name="Freeform 39"/>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1" name="Freeform 40"/>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2" name="Freeform 41"/>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3" name="Freeform 42"/>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4" name="Freeform 43"/>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5" name="Freeform 44"/>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6" name="Freeform 45"/>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7" name="Freeform 46"/>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8" name="Freeform 47"/>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49" name="Freeform 48"/>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0" name="Freeform 49"/>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1" name="Freeform 50"/>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2" name="Freeform 51"/>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3" name="Freeform 52"/>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4" name="Freeform 53"/>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5" name="Freeform 54"/>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6" name="Freeform 55"/>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7" name="Freeform 56"/>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8" name="Freeform 57"/>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59" name="Freeform 58"/>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0" name="Freeform 59"/>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1" name="Freeform 60"/>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2" name="Freeform 61"/>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3" name="Freeform 62"/>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4" name="Freeform 63"/>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5" name="Freeform 64"/>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6" name="Freeform 65"/>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7" name="Freeform 66"/>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8" name="Freeform 67"/>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69" name="Freeform 68"/>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0" name="Freeform 69"/>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1" name="Freeform 70"/>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2" name="Freeform 71"/>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3" name="Freeform 72"/>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4" name="Freeform 73"/>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5" name="Freeform 74"/>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6" name="Freeform 75"/>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7" name="Freeform 76"/>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8" name="Freeform 77"/>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79" name="Freeform 78"/>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0" name="Freeform 79"/>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1" name="Freeform 80"/>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2" name="Freeform 81"/>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3" name="Freeform 82"/>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4" name="Freeform 83"/>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5" name="Freeform 84"/>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6" name="Freeform 85"/>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7" name="Freeform 86"/>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8" name="Freeform 87"/>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89" name="Freeform 88"/>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0" name="Freeform 89"/>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1" name="Freeform 90"/>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2" name="Freeform 91"/>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3" name="Freeform 92"/>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4" name="Freeform 93"/>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5" name="Freeform 94"/>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6" name="Freeform 95"/>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7" name="Freeform 96"/>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8" name="Freeform 97"/>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99" name="Freeform 98"/>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0" name="Freeform 99"/>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1" name="Freeform 100"/>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2" name="Freeform 101"/>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3" name="Freeform 102"/>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4" name="Freeform 103"/>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5" name="Freeform 104"/>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6" name="Freeform 105"/>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7" name="Freeform 106"/>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8" name="Freeform 107"/>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pic>
        <p:nvPicPr>
          <p:cNvPr id="109" name="Picture 122" descr="j0195384"/>
          <p:cNvPicPr>
            <a:picLocks noChangeAspect="1" noChangeArrowheads="1"/>
          </p:cNvPicPr>
          <p:nvPr/>
        </p:nvPicPr>
        <p:blipFill>
          <a:blip r:embed="rId4" cstate="print"/>
          <a:srcRect/>
          <a:stretch>
            <a:fillRect/>
          </a:stretch>
        </p:blipFill>
        <p:spPr>
          <a:xfrm>
            <a:off x="1752600" y="1676400"/>
            <a:ext cx="887412" cy="906399"/>
          </a:xfrm>
          <a:prstGeom prst="rect">
            <a:avLst/>
          </a:prstGeom>
          <a:noFill/>
          <a:ln/>
        </p:spPr>
      </p:pic>
      <p:sp>
        <p:nvSpPr>
          <p:cNvPr id="110" name="AutoShape 125"/>
          <p:cNvSpPr>
            <a:spLocks noChangeArrowheads="1"/>
          </p:cNvSpPr>
          <p:nvPr/>
        </p:nvSpPr>
        <p:spPr bwMode="auto">
          <a:xfrm>
            <a:off x="2971800" y="1905000"/>
            <a:ext cx="3673475" cy="288925"/>
          </a:xfrm>
          <a:prstGeom prst="rightArrow">
            <a:avLst>
              <a:gd name="adj1" fmla="val 50000"/>
              <a:gd name="adj2" fmla="val 31785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26"/>
          <p:cNvSpPr txBox="1">
            <a:spLocks noChangeArrowheads="1"/>
          </p:cNvSpPr>
          <p:nvPr/>
        </p:nvSpPr>
        <p:spPr bwMode="auto">
          <a:xfrm>
            <a:off x="3908425" y="1473200"/>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12" name="AutoShape 127"/>
          <p:cNvSpPr>
            <a:spLocks noChangeArrowheads="1"/>
          </p:cNvSpPr>
          <p:nvPr/>
        </p:nvSpPr>
        <p:spPr bwMode="auto">
          <a:xfrm>
            <a:off x="4340225" y="2120900"/>
            <a:ext cx="231775" cy="774700"/>
          </a:xfrm>
          <a:prstGeom prst="downArrow">
            <a:avLst>
              <a:gd name="adj1" fmla="val 50000"/>
              <a:gd name="adj2" fmla="val 9340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28"/>
          <p:cNvSpPr txBox="1">
            <a:spLocks noChangeArrowheads="1"/>
          </p:cNvSpPr>
          <p:nvPr/>
        </p:nvSpPr>
        <p:spPr bwMode="auto">
          <a:xfrm>
            <a:off x="1143000" y="26670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29"/>
          <p:cNvSpPr txBox="1">
            <a:spLocks noChangeArrowheads="1"/>
          </p:cNvSpPr>
          <p:nvPr/>
        </p:nvSpPr>
        <p:spPr bwMode="auto">
          <a:xfrm>
            <a:off x="6477000" y="2819400"/>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Bob (</a:t>
            </a:r>
            <a:r>
              <a:rPr lang="en-US" altLang="zh-CN" dirty="0" err="1">
                <a:latin typeface="Times New Roman" pitchFamily="18" charset="0"/>
              </a:rPr>
              <a:t>Decrypter</a:t>
            </a:r>
            <a:r>
              <a:rPr lang="en-US" altLang="zh-CN" dirty="0"/>
              <a:t>)</a:t>
            </a:r>
          </a:p>
        </p:txBody>
      </p:sp>
      <p:sp>
        <p:nvSpPr>
          <p:cNvPr id="115" name="Text Box 130"/>
          <p:cNvSpPr txBox="1">
            <a:spLocks noChangeArrowheads="1"/>
          </p:cNvSpPr>
          <p:nvPr/>
        </p:nvSpPr>
        <p:spPr bwMode="auto">
          <a:xfrm>
            <a:off x="4876800" y="3352800"/>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Hacker </a:t>
            </a:r>
            <a:r>
              <a:rPr lang="en-US" altLang="zh-CN" dirty="0">
                <a:latin typeface="Times New Roman" pitchFamily="18" charset="0"/>
              </a:rPr>
              <a:t>(Attacker)</a:t>
            </a:r>
          </a:p>
        </p:txBody>
      </p:sp>
      <p:sp>
        <p:nvSpPr>
          <p:cNvPr id="116" name="Text Box 132"/>
          <p:cNvSpPr txBox="1">
            <a:spLocks noChangeArrowheads="1"/>
          </p:cNvSpPr>
          <p:nvPr/>
        </p:nvSpPr>
        <p:spPr bwMode="auto">
          <a:xfrm>
            <a:off x="4627563" y="2408238"/>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Tree>
    <p:extLst>
      <p:ext uri="{BB962C8B-B14F-4D97-AF65-F5344CB8AC3E}">
        <p14:creationId xmlns:p14="http://schemas.microsoft.com/office/powerpoint/2010/main" val="715949338"/>
      </p:ext>
    </p:extLst>
  </p:cSld>
  <p:clrMapOvr>
    <a:masterClrMapping/>
  </p:clrMapOvr>
  <p:transition>
    <p:pull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609600"/>
            <a:ext cx="7391400" cy="563563"/>
          </a:xfrm>
        </p:spPr>
        <p:txBody>
          <a:bodyPr/>
          <a:lstStyle/>
          <a:p>
            <a:r>
              <a:rPr lang="zh-CN" altLang="en-US" dirty="0" smtClean="0">
                <a:solidFill>
                  <a:srgbClr val="A50021"/>
                </a:solidFill>
                <a:ea typeface="楷体_GB2312" pitchFamily="49" charset="-122"/>
              </a:rPr>
              <a:t>已知明文攻击</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42900" y="3839757"/>
                <a:ext cx="8229600" cy="2438400"/>
              </a:xfrm>
            </p:spPr>
            <p:txBody>
              <a:bodyPr/>
              <a:lstStyle/>
              <a:p>
                <a:r>
                  <a:rPr lang="zh-CN" altLang="en-US" sz="2400" dirty="0" smtClean="0">
                    <a:ea typeface="楷体_GB2312" pitchFamily="49" charset="-122"/>
                  </a:rPr>
                  <a:t>密码分析者除了有截获的密文外，还有一些已知的“</a:t>
                </a:r>
                <a:r>
                  <a:rPr lang="zh-CN" altLang="en-US" sz="2400" dirty="0" smtClean="0">
                    <a:solidFill>
                      <a:srgbClr val="FF0000"/>
                    </a:solidFill>
                    <a:ea typeface="楷体_GB2312" pitchFamily="49" charset="-122"/>
                  </a:rPr>
                  <a:t>明文</a:t>
                </a:r>
                <a:r>
                  <a:rPr lang="en-US" altLang="zh-CN" sz="2400" dirty="0" smtClean="0">
                    <a:solidFill>
                      <a:srgbClr val="FF0000"/>
                    </a:solidFill>
                    <a:ea typeface="楷体_GB2312" pitchFamily="49" charset="-122"/>
                  </a:rPr>
                  <a:t>—</a:t>
                </a:r>
                <a:r>
                  <a:rPr lang="zh-CN" altLang="en-US" sz="2400" dirty="0" smtClean="0">
                    <a:solidFill>
                      <a:srgbClr val="FF0000"/>
                    </a:solidFill>
                    <a:ea typeface="楷体_GB2312" pitchFamily="49" charset="-122"/>
                  </a:rPr>
                  <a:t>密文对</a:t>
                </a:r>
                <a:r>
                  <a:rPr lang="zh-CN" altLang="en-US" sz="2400" dirty="0" smtClean="0">
                    <a:ea typeface="楷体_GB2312" pitchFamily="49" charset="-122"/>
                  </a:rPr>
                  <a:t>”来破译密码</a:t>
                </a:r>
                <a:endParaRPr lang="en-US" altLang="zh-CN" sz="2400" dirty="0" smtClean="0">
                  <a:ea typeface="楷体_GB2312" pitchFamily="49" charset="-122"/>
                </a:endParaRPr>
              </a:p>
              <a:p>
                <a:pPr>
                  <a:lnSpc>
                    <a:spcPct val="90000"/>
                  </a:lnSpc>
                </a:pPr>
                <a:r>
                  <a:rPr lang="zh-CN" altLang="en-US" sz="2400" dirty="0" smtClean="0">
                    <a:solidFill>
                      <a:srgbClr val="FF0000"/>
                    </a:solidFill>
                  </a:rPr>
                  <a:t>已知：</a:t>
                </a:r>
                <a14:m>
                  <m:oMath xmlns:m="http://schemas.openxmlformats.org/officeDocument/2006/math">
                    <m:r>
                      <a:rPr lang="en-US" altLang="zh-CN" sz="2400" i="1" dirty="0" smtClean="0">
                        <a:latin typeface="Cambria Math"/>
                      </a:rPr>
                      <m:t>𝑃</m:t>
                    </m:r>
                    <m:r>
                      <a:rPr lang="en-US" altLang="zh-CN" sz="2400" i="1" baseline="-25000" dirty="0" smtClean="0">
                        <a:latin typeface="Cambria Math"/>
                      </a:rPr>
                      <m:t>1</m:t>
                    </m:r>
                    <m:r>
                      <a:rPr lang="en-US" altLang="zh-CN" sz="2400" i="1" dirty="0" smtClean="0">
                        <a:latin typeface="Cambria Math"/>
                      </a:rPr>
                      <m:t> </m:t>
                    </m:r>
                    <m:r>
                      <a:rPr lang="zh-CN" altLang="en-US" sz="2400" i="1" dirty="0" smtClean="0">
                        <a:latin typeface="Cambria Math"/>
                      </a:rPr>
                      <m:t>，</m:t>
                    </m:r>
                    <m:r>
                      <a:rPr lang="en-US" altLang="zh-CN" sz="2400" i="1" dirty="0">
                        <a:latin typeface="Cambria Math"/>
                      </a:rPr>
                      <m:t>𝐶</m:t>
                    </m:r>
                    <m:r>
                      <a:rPr lang="en-US" altLang="zh-CN" sz="2400" i="1" baseline="-25000" dirty="0">
                        <a:latin typeface="Cambria Math"/>
                      </a:rPr>
                      <m:t>1</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1</m:t>
                            </m:r>
                          </m:sub>
                        </m:sSub>
                      </m:e>
                    </m:d>
                    <m:r>
                      <a:rPr lang="zh-CN" altLang="en-US" sz="2400" i="1" dirty="0" smtClean="0">
                        <a:latin typeface="Cambria Math"/>
                      </a:rPr>
                      <m:t>；</m:t>
                    </m:r>
                    <m:r>
                      <a:rPr lang="en-US" altLang="zh-CN" sz="2400" i="1" dirty="0" smtClean="0">
                        <a:latin typeface="Cambria Math"/>
                      </a:rPr>
                      <m:t>𝑃</m:t>
                    </m:r>
                    <m:r>
                      <a:rPr lang="en-US" altLang="zh-CN" sz="2400" i="1" baseline="-25000" dirty="0" smtClean="0">
                        <a:latin typeface="Cambria Math"/>
                      </a:rPr>
                      <m:t>2</m:t>
                    </m:r>
                    <m:r>
                      <a:rPr lang="en-US" altLang="zh-CN" sz="2400" i="1" dirty="0" smtClean="0">
                        <a:latin typeface="Cambria Math"/>
                      </a:rPr>
                      <m:t> </m:t>
                    </m:r>
                    <m:r>
                      <a:rPr lang="zh-CN" altLang="en-US" sz="2400" i="1" dirty="0" smtClean="0">
                        <a:latin typeface="Cambria Math"/>
                      </a:rPr>
                      <m:t>，</m:t>
                    </m:r>
                    <m:r>
                      <a:rPr lang="en-US" altLang="zh-CN" sz="2400" i="1" dirty="0">
                        <a:latin typeface="Cambria Math"/>
                      </a:rPr>
                      <m:t>𝐶</m:t>
                    </m:r>
                    <m:r>
                      <a:rPr lang="en-US" altLang="zh-CN" sz="2400" i="1" baseline="-25000" dirty="0">
                        <a:latin typeface="Cambria Math"/>
                      </a:rPr>
                      <m:t>2</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2</m:t>
                            </m:r>
                          </m:sub>
                        </m:sSub>
                      </m:e>
                    </m:d>
                    <m:r>
                      <a:rPr lang="zh-CN" altLang="en-US" sz="2400" i="1" dirty="0" smtClean="0">
                        <a:latin typeface="Cambria Math"/>
                      </a:rPr>
                      <m:t>；</m:t>
                    </m:r>
                  </m:oMath>
                </a14:m>
                <a:endParaRPr lang="en-US" altLang="zh-CN" sz="2400" i="1" dirty="0" smtClean="0">
                  <a:latin typeface="Cambria Math"/>
                </a:endParaRPr>
              </a:p>
              <a:p>
                <a:pPr marL="0" indent="0">
                  <a:lnSpc>
                    <a:spcPct val="90000"/>
                  </a:lnSpc>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a:rPr>
                        <m:t>……</m:t>
                      </m:r>
                      <m:r>
                        <a:rPr lang="zh-CN" altLang="en-US" sz="2400" i="1" dirty="0" smtClean="0">
                          <a:latin typeface="Cambria Math"/>
                        </a:rPr>
                        <m:t>；</m:t>
                      </m:r>
                      <m:r>
                        <a:rPr lang="zh-CN" altLang="en-US" sz="2400" i="1" dirty="0" smtClean="0">
                          <a:latin typeface="Cambria Math"/>
                        </a:rPr>
                        <m:t> </m:t>
                      </m:r>
                      <m:r>
                        <a:rPr lang="en-US" altLang="zh-CN" sz="2400" i="1" dirty="0" smtClean="0">
                          <a:latin typeface="Cambria Math"/>
                        </a:rPr>
                        <m:t>𝑃</m:t>
                      </m:r>
                      <m:r>
                        <a:rPr lang="en-US" altLang="zh-CN" sz="2400" i="1" baseline="-25000" dirty="0" smtClean="0">
                          <a:latin typeface="Cambria Math"/>
                        </a:rPr>
                        <m:t>𝑖</m:t>
                      </m:r>
                      <m:r>
                        <a:rPr lang="en-US" altLang="zh-CN" sz="2400" i="1" dirty="0" smtClean="0">
                          <a:latin typeface="Cambria Math"/>
                        </a:rPr>
                        <m:t> </m:t>
                      </m:r>
                      <m:r>
                        <a:rPr lang="zh-CN" altLang="en-US" sz="2400" i="1" dirty="0" smtClean="0">
                          <a:latin typeface="Cambria Math"/>
                        </a:rPr>
                        <m:t>，</m:t>
                      </m:r>
                      <m:r>
                        <a:rPr lang="en-US" altLang="zh-CN" sz="2400" i="1" dirty="0">
                          <a:latin typeface="Cambria Math"/>
                        </a:rPr>
                        <m:t>𝐶</m:t>
                      </m:r>
                      <m:r>
                        <a:rPr lang="en-US" altLang="zh-CN" sz="2400" i="1" baseline="-25000" dirty="0">
                          <a:latin typeface="Cambria Math"/>
                        </a:rPr>
                        <m:t>𝑖</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𝑖</m:t>
                              </m:r>
                            </m:sub>
                          </m:sSub>
                        </m:e>
                      </m:d>
                    </m:oMath>
                  </m:oMathPara>
                </a14:m>
                <a:endParaRPr lang="zh-CN" altLang="en-US" sz="2400" dirty="0" smtClean="0"/>
              </a:p>
              <a:p>
                <a:pPr>
                  <a:lnSpc>
                    <a:spcPct val="90000"/>
                  </a:lnSpc>
                </a:pPr>
                <a:r>
                  <a:rPr lang="zh-CN" altLang="en-US" sz="2400" dirty="0" smtClean="0">
                    <a:solidFill>
                      <a:srgbClr val="FF0000"/>
                    </a:solidFill>
                  </a:rPr>
                  <a:t>求：</a:t>
                </a:r>
                <a14:m>
                  <m:oMath xmlns:m="http://schemas.openxmlformats.org/officeDocument/2006/math">
                    <m:r>
                      <a:rPr lang="zh-CN" altLang="en-US" sz="2400" i="1" dirty="0" smtClean="0">
                        <a:latin typeface="Cambria Math"/>
                      </a:rPr>
                      <m:t>密钥</m:t>
                    </m:r>
                    <m:r>
                      <a:rPr lang="en-US" altLang="zh-CN" sz="2400" i="1" dirty="0" smtClean="0">
                        <a:latin typeface="Cambria Math"/>
                      </a:rPr>
                      <m:t>𝑘</m:t>
                    </m:r>
                    <m:r>
                      <a:rPr lang="zh-CN" altLang="en-US" sz="2400" i="1" dirty="0" smtClean="0">
                        <a:latin typeface="Cambria Math"/>
                      </a:rPr>
                      <m:t>，或从</m:t>
                    </m:r>
                    <m:sSub>
                      <m:sSubPr>
                        <m:ctrlPr>
                          <a:rPr lang="en-US" altLang="zh-CN" sz="2400" i="1" dirty="0">
                            <a:latin typeface="Cambria Math" panose="02040503050406030204" pitchFamily="18" charset="0"/>
                          </a:rPr>
                        </m:ctrlPr>
                      </m:sSubPr>
                      <m:e>
                        <m:r>
                          <a:rPr lang="en-US" altLang="zh-CN" sz="2400" i="1" dirty="0">
                            <a:latin typeface="Cambria Math"/>
                          </a:rPr>
                          <m:t>𝐶</m:t>
                        </m:r>
                      </m:e>
                      <m:sub>
                        <m:r>
                          <a:rPr lang="en-US" altLang="zh-CN" sz="2400" i="1" dirty="0">
                            <a:latin typeface="Cambria Math"/>
                          </a:rPr>
                          <m:t>𝑖</m:t>
                        </m:r>
                        <m:r>
                          <a:rPr lang="en-US" altLang="zh-CN" sz="2400" i="1" dirty="0">
                            <a:latin typeface="Cambria Math"/>
                          </a:rPr>
                          <m:t>+1</m:t>
                        </m:r>
                      </m:sub>
                    </m:sSub>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𝑖</m:t>
                            </m:r>
                            <m:r>
                              <a:rPr lang="en-US" altLang="zh-CN" sz="2400" i="1" dirty="0">
                                <a:latin typeface="Cambria Math"/>
                              </a:rPr>
                              <m:t>+1</m:t>
                            </m:r>
                          </m:sub>
                        </m:sSub>
                      </m:e>
                    </m:d>
                    <m:r>
                      <a:rPr lang="zh-CN" altLang="en-US" sz="2400" i="1" dirty="0" smtClean="0">
                        <a:latin typeface="Cambria Math"/>
                      </a:rPr>
                      <m:t>推出</m:t>
                    </m:r>
                    <m:r>
                      <a:rPr lang="en-US" altLang="zh-CN" sz="2400" i="1" dirty="0" smtClean="0">
                        <a:latin typeface="Cambria Math"/>
                      </a:rPr>
                      <m:t>𝑃</m:t>
                    </m:r>
                    <m:r>
                      <a:rPr lang="en-US" altLang="zh-CN" sz="2400" i="1" baseline="-25000" dirty="0" smtClean="0">
                        <a:latin typeface="Cambria Math"/>
                      </a:rPr>
                      <m:t>𝑖</m:t>
                    </m:r>
                    <m:r>
                      <a:rPr lang="zh-CN" altLang="en-US" sz="2400" i="1" baseline="-25000" dirty="0" smtClean="0">
                        <a:latin typeface="Cambria Math"/>
                      </a:rPr>
                      <m:t>＋</m:t>
                    </m:r>
                    <m:r>
                      <a:rPr lang="en-US" altLang="zh-CN" sz="2400" i="1" baseline="-25000" dirty="0" smtClean="0">
                        <a:latin typeface="Cambria Math"/>
                      </a:rPr>
                      <m:t>1</m:t>
                    </m:r>
                    <m:r>
                      <a:rPr lang="en-US" altLang="zh-CN" sz="2400" i="1" dirty="0" smtClean="0">
                        <a:latin typeface="Cambria Math"/>
                      </a:rPr>
                      <m:t> </m:t>
                    </m:r>
                  </m:oMath>
                </a14:m>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42900" y="3839757"/>
                <a:ext cx="8229600" cy="2438400"/>
              </a:xfrm>
              <a:blipFill>
                <a:blip r:embed="rId2" cstate="print"/>
                <a:stretch>
                  <a:fillRect l="-963" t="-20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3416E37-D6DD-4328-9099-4DFAD98FB7AB}"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79</a:t>
            </a:fld>
            <a:endParaRPr lang="en-US" altLang="zh-CN" dirty="0"/>
          </a:p>
        </p:txBody>
      </p:sp>
      <p:pic>
        <p:nvPicPr>
          <p:cNvPr id="7" name="Picture 3" descr="013"/>
          <p:cNvPicPr>
            <a:picLocks noChangeAspect="1" noChangeArrowheads="1"/>
          </p:cNvPicPr>
          <p:nvPr/>
        </p:nvPicPr>
        <p:blipFill>
          <a:blip r:embed="rId3" cstate="print"/>
          <a:srcRect/>
          <a:stretch>
            <a:fillRect/>
          </a:stretch>
        </p:blipFill>
        <p:spPr bwMode="auto">
          <a:xfrm>
            <a:off x="3352800" y="2643228"/>
            <a:ext cx="914400" cy="914400"/>
          </a:xfrm>
          <a:prstGeom prst="rect">
            <a:avLst/>
          </a:prstGeom>
          <a:noFill/>
          <a:ln w="9525">
            <a:noFill/>
            <a:miter lim="800000"/>
            <a:headEnd/>
            <a:tailEnd/>
          </a:ln>
          <a:effectLst/>
        </p:spPr>
      </p:pic>
      <p:pic>
        <p:nvPicPr>
          <p:cNvPr id="8" name="Picture 105" descr="j0195384"/>
          <p:cNvPicPr>
            <a:picLocks noChangeAspect="1" noChangeArrowheads="1"/>
          </p:cNvPicPr>
          <p:nvPr/>
        </p:nvPicPr>
        <p:blipFill>
          <a:blip r:embed="rId4" cstate="print"/>
          <a:srcRect/>
          <a:stretch>
            <a:fillRect/>
          </a:stretch>
        </p:blipFill>
        <p:spPr>
          <a:xfrm>
            <a:off x="1676400" y="1195428"/>
            <a:ext cx="766762" cy="782939"/>
          </a:xfrm>
          <a:prstGeom prst="rect">
            <a:avLst/>
          </a:prstGeom>
          <a:noFill/>
          <a:ln/>
        </p:spPr>
      </p:pic>
      <p:grpSp>
        <p:nvGrpSpPr>
          <p:cNvPr id="9" name="Group 4"/>
          <p:cNvGrpSpPr>
            <a:grpSpLocks noChangeAspect="1"/>
          </p:cNvGrpSpPr>
          <p:nvPr/>
        </p:nvGrpSpPr>
        <p:grpSpPr bwMode="auto">
          <a:xfrm>
            <a:off x="6330950" y="1139866"/>
            <a:ext cx="831850" cy="834013"/>
            <a:chOff x="4150" y="2432"/>
            <a:chExt cx="950" cy="902"/>
          </a:xfrm>
        </p:grpSpPr>
        <p:sp>
          <p:nvSpPr>
            <p:cNvPr id="10" name="AutoShape 5"/>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6"/>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7"/>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8"/>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9"/>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0"/>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1"/>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2"/>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3"/>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4"/>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5"/>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6"/>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7"/>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8"/>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19"/>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0"/>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1"/>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2"/>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3"/>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4"/>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5"/>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6"/>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7"/>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8"/>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29"/>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0"/>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1"/>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2"/>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3"/>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4"/>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5"/>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6"/>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7"/>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8"/>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39"/>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0"/>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1"/>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2"/>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3"/>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4"/>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5"/>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6"/>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7"/>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8"/>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49"/>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0"/>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1"/>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2"/>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3"/>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4"/>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5"/>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6"/>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7"/>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8"/>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59"/>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0"/>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1"/>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2"/>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3"/>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4"/>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5"/>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6"/>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7"/>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8"/>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69"/>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0"/>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1"/>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2"/>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3"/>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4"/>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5"/>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6"/>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7"/>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8"/>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79"/>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0"/>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1"/>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2"/>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3"/>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4"/>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5"/>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6"/>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7"/>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8"/>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89"/>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0"/>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1"/>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2"/>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3"/>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4"/>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5"/>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6"/>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7"/>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8"/>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99"/>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0"/>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1"/>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2"/>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3"/>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4"/>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1500228"/>
            <a:ext cx="3673475" cy="2159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451225" y="1211303"/>
            <a:ext cx="1152525" cy="366713"/>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C=E(K,M)</a:t>
            </a:r>
          </a:p>
        </p:txBody>
      </p:sp>
      <p:sp>
        <p:nvSpPr>
          <p:cNvPr id="112" name="AutoShape 108"/>
          <p:cNvSpPr>
            <a:spLocks noChangeArrowheads="1"/>
          </p:cNvSpPr>
          <p:nvPr/>
        </p:nvSpPr>
        <p:spPr bwMode="auto">
          <a:xfrm>
            <a:off x="3667124" y="1716129"/>
            <a:ext cx="219075" cy="10033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762000" y="1957428"/>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7127875" y="1500228"/>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2057400" y="3024228"/>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Hacker </a:t>
            </a:r>
            <a:r>
              <a:rPr lang="en-US" altLang="zh-CN" dirty="0">
                <a:latin typeface="Times New Roman" pitchFamily="18" charset="0"/>
              </a:rPr>
              <a:t>(Attacker)</a:t>
            </a:r>
          </a:p>
        </p:txBody>
      </p:sp>
      <p:sp>
        <p:nvSpPr>
          <p:cNvPr id="116" name="Text Box 112"/>
          <p:cNvSpPr txBox="1">
            <a:spLocks noChangeArrowheads="1"/>
          </p:cNvSpPr>
          <p:nvPr/>
        </p:nvSpPr>
        <p:spPr bwMode="auto">
          <a:xfrm>
            <a:off x="3954463" y="2219366"/>
            <a:ext cx="431800" cy="366712"/>
          </a:xfrm>
          <a:prstGeom prst="rect">
            <a:avLst/>
          </a:prstGeom>
          <a:noFill/>
          <a:ln w="9525">
            <a:noFill/>
            <a:miter lim="800000"/>
            <a:headEnd/>
            <a:tailEnd/>
          </a:ln>
          <a:effectLst/>
        </p:spPr>
        <p:txBody>
          <a:bodyPr>
            <a:spAutoFit/>
          </a:bodyPr>
          <a:lstStyle/>
          <a:p>
            <a:pPr>
              <a:spcBef>
                <a:spcPct val="50000"/>
              </a:spcBef>
            </a:pPr>
            <a:r>
              <a:rPr lang="en-US" altLang="zh-CN">
                <a:latin typeface="Times New Roman" pitchFamily="18" charset="0"/>
              </a:rPr>
              <a:t>C</a:t>
            </a:r>
          </a:p>
        </p:txBody>
      </p:sp>
      <p:pic>
        <p:nvPicPr>
          <p:cNvPr id="117" name="Picture 113" descr="j0291984"/>
          <p:cNvPicPr>
            <a:picLocks noChangeAspect="1" noChangeArrowheads="1"/>
          </p:cNvPicPr>
          <p:nvPr/>
        </p:nvPicPr>
        <p:blipFill>
          <a:blip r:embed="rId5" cstate="print"/>
          <a:srcRect/>
          <a:stretch>
            <a:fillRect/>
          </a:stretch>
        </p:blipFill>
        <p:spPr>
          <a:xfrm>
            <a:off x="6629400" y="2871828"/>
            <a:ext cx="914400" cy="968335"/>
          </a:xfrm>
          <a:prstGeom prst="rect">
            <a:avLst/>
          </a:prstGeom>
          <a:noFill/>
          <a:ln/>
        </p:spPr>
      </p:pic>
      <p:sp>
        <p:nvSpPr>
          <p:cNvPr id="118" name="AutoShape 115"/>
          <p:cNvSpPr>
            <a:spLocks noChangeArrowheads="1"/>
          </p:cNvSpPr>
          <p:nvPr/>
        </p:nvSpPr>
        <p:spPr bwMode="auto">
          <a:xfrm>
            <a:off x="6705600" y="1957428"/>
            <a:ext cx="215900" cy="1079500"/>
          </a:xfrm>
          <a:prstGeom prst="downArrow">
            <a:avLst>
              <a:gd name="adj1" fmla="val 50000"/>
              <a:gd name="adj2" fmla="val 12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9" name="Text Box 117"/>
          <p:cNvSpPr txBox="1">
            <a:spLocks noChangeArrowheads="1"/>
          </p:cNvSpPr>
          <p:nvPr/>
        </p:nvSpPr>
        <p:spPr bwMode="auto">
          <a:xfrm>
            <a:off x="6858000" y="2186028"/>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
        <p:nvSpPr>
          <p:cNvPr id="120" name="AutoShape 120"/>
          <p:cNvSpPr>
            <a:spLocks noChangeArrowheads="1"/>
          </p:cNvSpPr>
          <p:nvPr/>
        </p:nvSpPr>
        <p:spPr bwMode="auto">
          <a:xfrm rot="9275202">
            <a:off x="4122423" y="2227971"/>
            <a:ext cx="2374900" cy="215900"/>
          </a:xfrm>
          <a:prstGeom prst="rightArrow">
            <a:avLst>
              <a:gd name="adj1" fmla="val 50000"/>
              <a:gd name="adj2" fmla="val 2750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1" name="AutoShape 121"/>
          <p:cNvSpPr>
            <a:spLocks noChangeArrowheads="1"/>
          </p:cNvSpPr>
          <p:nvPr/>
        </p:nvSpPr>
        <p:spPr bwMode="auto">
          <a:xfrm rot="10800000">
            <a:off x="4264818" y="3135495"/>
            <a:ext cx="2455468" cy="158484"/>
          </a:xfrm>
          <a:prstGeom prst="rightArrow">
            <a:avLst>
              <a:gd name="adj1" fmla="val 50000"/>
              <a:gd name="adj2" fmla="val 272992"/>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2" name="Text Box 123"/>
          <p:cNvSpPr txBox="1">
            <a:spLocks noChangeArrowheads="1"/>
          </p:cNvSpPr>
          <p:nvPr/>
        </p:nvSpPr>
        <p:spPr bwMode="auto">
          <a:xfrm rot="20065794">
            <a:off x="5048375" y="2272047"/>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
        <p:nvSpPr>
          <p:cNvPr id="123" name="Text Box 124"/>
          <p:cNvSpPr txBox="1">
            <a:spLocks noChangeArrowheads="1"/>
          </p:cNvSpPr>
          <p:nvPr/>
        </p:nvSpPr>
        <p:spPr bwMode="auto">
          <a:xfrm>
            <a:off x="5040690" y="3208368"/>
            <a:ext cx="9366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(M,C)</a:t>
            </a:r>
          </a:p>
        </p:txBody>
      </p:sp>
      <p:sp>
        <p:nvSpPr>
          <p:cNvPr id="125" name="矩形 124"/>
          <p:cNvSpPr/>
          <p:nvPr/>
        </p:nvSpPr>
        <p:spPr>
          <a:xfrm>
            <a:off x="0" y="5903893"/>
            <a:ext cx="9144000"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800" dirty="0"/>
              <a:t>现代的密码体制（</a:t>
            </a:r>
            <a:r>
              <a:rPr lang="zh-CN" altLang="en-US" sz="2800" dirty="0">
                <a:solidFill>
                  <a:srgbClr val="0000FF"/>
                </a:solidFill>
              </a:rPr>
              <a:t>基本要求</a:t>
            </a:r>
            <a:r>
              <a:rPr lang="zh-CN" altLang="en-US" sz="2800" dirty="0"/>
              <a:t>）不仅要经受得住唯密文攻击，而且要经受得住已知明文攻击</a:t>
            </a:r>
          </a:p>
        </p:txBody>
      </p:sp>
    </p:spTree>
    <p:extLst>
      <p:ext uri="{BB962C8B-B14F-4D97-AF65-F5344CB8AC3E}">
        <p14:creationId xmlns:p14="http://schemas.microsoft.com/office/powerpoint/2010/main" val="2041249454"/>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fill="hold"/>
                                        <p:tgtEl>
                                          <p:spTgt spid="125"/>
                                        </p:tgtEl>
                                        <p:attrNameLst>
                                          <p:attrName>ppt_x</p:attrName>
                                        </p:attrNameLst>
                                      </p:cBhvr>
                                      <p:tavLst>
                                        <p:tav tm="0">
                                          <p:val>
                                            <p:strVal val="#ppt_x"/>
                                          </p:val>
                                        </p:tav>
                                        <p:tav tm="100000">
                                          <p:val>
                                            <p:strVal val="#ppt_x"/>
                                          </p:val>
                                        </p:tav>
                                      </p:tavLst>
                                    </p:anim>
                                    <p:anim calcmode="lin" valueType="num">
                                      <p:cBhvr additive="base">
                                        <p:cTn id="8"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smtClean="0"/>
              <a:t>密码学的目的</a:t>
            </a:r>
          </a:p>
        </p:txBody>
      </p:sp>
      <p:sp>
        <p:nvSpPr>
          <p:cNvPr id="40963" name="Rectangle 3"/>
          <p:cNvSpPr>
            <a:spLocks noGrp="1" noChangeArrowheads="1"/>
          </p:cNvSpPr>
          <p:nvPr>
            <p:ph idx="1"/>
          </p:nvPr>
        </p:nvSpPr>
        <p:spPr>
          <a:xfrm>
            <a:off x="1066800" y="1600200"/>
            <a:ext cx="7162800" cy="4525963"/>
          </a:xfrm>
        </p:spPr>
        <p:txBody>
          <a:bodyPr/>
          <a:lstStyle/>
          <a:p>
            <a:pPr eaLnBrk="1" hangingPunct="1">
              <a:buFont typeface="Wingdings" panose="05000000000000000000" pitchFamily="2" charset="2"/>
              <a:buNone/>
            </a:pPr>
            <a:r>
              <a:rPr lang="zh-CN" altLang="en-US" sz="2800" dirty="0" smtClean="0">
                <a:latin typeface="宋体" panose="02010600030101010101" pitchFamily="2" charset="-122"/>
              </a:rPr>
              <a:t>密码学是保障信息安全的核心，</a:t>
            </a:r>
            <a:r>
              <a:rPr lang="zh-CN" altLang="en-US" sz="2800" dirty="0" smtClean="0">
                <a:solidFill>
                  <a:srgbClr val="FF0000"/>
                </a:solidFill>
                <a:latin typeface="宋体" panose="02010600030101010101" pitchFamily="2" charset="-122"/>
              </a:rPr>
              <a:t>信息安全</a:t>
            </a:r>
            <a:r>
              <a:rPr lang="zh-CN" altLang="en-US" sz="2800" dirty="0" smtClean="0">
                <a:latin typeface="宋体" panose="02010600030101010101" pitchFamily="2" charset="-122"/>
              </a:rPr>
              <a:t>是密码学研究与发展的目的 </a:t>
            </a:r>
          </a:p>
          <a:p>
            <a:pPr eaLnBrk="1" hangingPunct="1">
              <a:buFont typeface="Wingdings" panose="05000000000000000000" pitchFamily="2" charset="2"/>
              <a:buNone/>
            </a:pPr>
            <a:endParaRPr lang="en-US" altLang="zh-CN" sz="2800" dirty="0" smtClean="0">
              <a:latin typeface="宋体" panose="02010600030101010101" pitchFamily="2" charset="-122"/>
            </a:endParaRPr>
          </a:p>
        </p:txBody>
      </p:sp>
      <p:sp>
        <p:nvSpPr>
          <p:cNvPr id="4" name="TextBox 7"/>
          <p:cNvSpPr txBox="1"/>
          <p:nvPr>
            <p:custDataLst>
              <p:tags r:id="rId2"/>
            </p:custDataLst>
          </p:nvPr>
        </p:nvSpPr>
        <p:spPr>
          <a:xfrm>
            <a:off x="914400" y="2590800"/>
            <a:ext cx="7315200" cy="7715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a:ea typeface="Microsoft Yahei"/>
                <a:sym typeface="Microsoft Yahei"/>
              </a:rPr>
              <a:t>什么是</a:t>
            </a:r>
            <a:r>
              <a:rPr lang="zh-CN" altLang="en-US" sz="2600" dirty="0" smtClean="0">
                <a:solidFill>
                  <a:srgbClr val="FF0000"/>
                </a:solidFill>
                <a:latin typeface="Microsoft Yahei"/>
                <a:ea typeface="Microsoft Yahei"/>
                <a:sym typeface="Microsoft Yahei"/>
              </a:rPr>
              <a:t>信息安全</a:t>
            </a:r>
            <a:r>
              <a:rPr lang="zh-CN" altLang="en-US" sz="2600" dirty="0" smtClean="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Tree>
    <p:custDataLst>
      <p:tags r:id="rId1"/>
    </p:custDataLst>
    <p:extLst>
      <p:ext uri="{BB962C8B-B14F-4D97-AF65-F5344CB8AC3E}">
        <p14:creationId xmlns:p14="http://schemas.microsoft.com/office/powerpoint/2010/main" val="11981469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选择明文攻击</a:t>
            </a:r>
            <a:endParaRPr lang="zh-CN" altLang="en-US" dirty="0"/>
          </a:p>
        </p:txBody>
      </p:sp>
      <p:sp>
        <p:nvSpPr>
          <p:cNvPr id="4" name="日期占位符 3"/>
          <p:cNvSpPr>
            <a:spLocks noGrp="1"/>
          </p:cNvSpPr>
          <p:nvPr>
            <p:ph type="dt" sz="half" idx="10"/>
          </p:nvPr>
        </p:nvSpPr>
        <p:spPr/>
        <p:txBody>
          <a:bodyPr/>
          <a:lstStyle/>
          <a:p>
            <a:fld id="{24C15F80-C350-493D-A682-674C4DF708D2}"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80</a:t>
            </a:fld>
            <a:endParaRPr lang="en-US" altLang="zh-CN" dirty="0"/>
          </a:p>
        </p:txBody>
      </p:sp>
      <p:pic>
        <p:nvPicPr>
          <p:cNvPr id="7" name="Picture 3" descr="013"/>
          <p:cNvPicPr>
            <a:picLocks noChangeAspect="1" noChangeArrowheads="1"/>
          </p:cNvPicPr>
          <p:nvPr/>
        </p:nvPicPr>
        <p:blipFill>
          <a:blip r:embed="rId2" cstate="print"/>
          <a:srcRect/>
          <a:stretch>
            <a:fillRect/>
          </a:stretch>
        </p:blipFill>
        <p:spPr bwMode="auto">
          <a:xfrm>
            <a:off x="3276600" y="2667000"/>
            <a:ext cx="990600" cy="990600"/>
          </a:xfrm>
          <a:prstGeom prst="rect">
            <a:avLst/>
          </a:prstGeom>
          <a:noFill/>
          <a:ln w="9525">
            <a:noFill/>
            <a:miter lim="800000"/>
            <a:headEnd/>
            <a:tailEnd/>
          </a:ln>
          <a:effectLst/>
        </p:spPr>
      </p:pic>
      <p:pic>
        <p:nvPicPr>
          <p:cNvPr id="8" name="Picture 4" descr="j0195384"/>
          <p:cNvPicPr>
            <a:picLocks noChangeAspect="1" noChangeArrowheads="1"/>
          </p:cNvPicPr>
          <p:nvPr/>
        </p:nvPicPr>
        <p:blipFill>
          <a:blip r:embed="rId3" cstate="print"/>
          <a:srcRect/>
          <a:stretch>
            <a:fillRect/>
          </a:stretch>
        </p:blipFill>
        <p:spPr>
          <a:xfrm>
            <a:off x="1066800" y="1524000"/>
            <a:ext cx="1128712" cy="1152525"/>
          </a:xfrm>
          <a:prstGeom prst="rect">
            <a:avLst/>
          </a:prstGeom>
          <a:noFill/>
          <a:ln/>
        </p:spPr>
      </p:pic>
      <p:grpSp>
        <p:nvGrpSpPr>
          <p:cNvPr id="9" name="Group 5"/>
          <p:cNvGrpSpPr>
            <a:grpSpLocks noChangeAspect="1"/>
          </p:cNvGrpSpPr>
          <p:nvPr/>
        </p:nvGrpSpPr>
        <p:grpSpPr bwMode="auto">
          <a:xfrm>
            <a:off x="6477000" y="1676400"/>
            <a:ext cx="1220788" cy="1223962"/>
            <a:chOff x="4150" y="2432"/>
            <a:chExt cx="950" cy="902"/>
          </a:xfrm>
        </p:grpSpPr>
        <p:sp>
          <p:nvSpPr>
            <p:cNvPr id="10" name="AutoShape 6"/>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7"/>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8"/>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9"/>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10"/>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1"/>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2"/>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3"/>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4"/>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5"/>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6"/>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7"/>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8"/>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9"/>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20"/>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1"/>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2"/>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3"/>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4"/>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5"/>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6"/>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7"/>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8"/>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9"/>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30"/>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1"/>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2"/>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3"/>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4"/>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5"/>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6"/>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7"/>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8"/>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9"/>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40"/>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1"/>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2"/>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3"/>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4"/>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5"/>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6"/>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7"/>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8"/>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9"/>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50"/>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1"/>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2"/>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3"/>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4"/>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5"/>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6"/>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7"/>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8"/>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9"/>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60"/>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1"/>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2"/>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3"/>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4"/>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5"/>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6"/>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7"/>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8"/>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9"/>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70"/>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1"/>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2"/>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3"/>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4"/>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5"/>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6"/>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7"/>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8"/>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9"/>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80"/>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1"/>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2"/>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3"/>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4"/>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5"/>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6"/>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7"/>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8"/>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9"/>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90"/>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1"/>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2"/>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3"/>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4"/>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5"/>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6"/>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7"/>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8"/>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9"/>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100"/>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1"/>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2"/>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3"/>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4"/>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5"/>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1905000"/>
            <a:ext cx="3886200" cy="2286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276600" y="1524000"/>
            <a:ext cx="15843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C=E(K,M)</a:t>
            </a:r>
          </a:p>
        </p:txBody>
      </p:sp>
      <p:sp>
        <p:nvSpPr>
          <p:cNvPr id="112" name="AutoShape 108"/>
          <p:cNvSpPr>
            <a:spLocks noChangeArrowheads="1"/>
          </p:cNvSpPr>
          <p:nvPr/>
        </p:nvSpPr>
        <p:spPr bwMode="auto">
          <a:xfrm>
            <a:off x="3733800" y="2057401"/>
            <a:ext cx="228600" cy="6858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914400" y="1219200"/>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6629400" y="13716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4191000" y="3048000"/>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Hacker </a:t>
            </a:r>
            <a:r>
              <a:rPr lang="en-US" altLang="zh-CN" dirty="0">
                <a:latin typeface="Times New Roman" pitchFamily="18" charset="0"/>
              </a:rPr>
              <a:t>(Attacker)</a:t>
            </a:r>
          </a:p>
        </p:txBody>
      </p:sp>
      <p:sp>
        <p:nvSpPr>
          <p:cNvPr id="116" name="Text Box 112"/>
          <p:cNvSpPr txBox="1">
            <a:spLocks noChangeArrowheads="1"/>
          </p:cNvSpPr>
          <p:nvPr/>
        </p:nvSpPr>
        <p:spPr bwMode="auto">
          <a:xfrm>
            <a:off x="3962400" y="2209800"/>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
        <p:nvSpPr>
          <p:cNvPr id="117" name="AutoShape 121"/>
          <p:cNvSpPr>
            <a:spLocks noChangeArrowheads="1"/>
          </p:cNvSpPr>
          <p:nvPr/>
        </p:nvSpPr>
        <p:spPr bwMode="auto">
          <a:xfrm rot="13331551">
            <a:off x="2180495" y="2581696"/>
            <a:ext cx="1158700" cy="132841"/>
          </a:xfrm>
          <a:prstGeom prst="rightArrow">
            <a:avLst>
              <a:gd name="adj1" fmla="val 50000"/>
              <a:gd name="adj2" fmla="val 23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8" name="Text Box 124"/>
          <p:cNvSpPr txBox="1">
            <a:spLocks noChangeArrowheads="1"/>
          </p:cNvSpPr>
          <p:nvPr/>
        </p:nvSpPr>
        <p:spPr bwMode="auto">
          <a:xfrm rot="2765987">
            <a:off x="1733926" y="2842079"/>
            <a:ext cx="1857790" cy="738664"/>
          </a:xfrm>
          <a:prstGeom prst="rect">
            <a:avLst/>
          </a:prstGeom>
          <a:noFill/>
          <a:ln w="9525">
            <a:noFill/>
            <a:miter lim="800000"/>
            <a:headEnd/>
            <a:tailEnd/>
          </a:ln>
          <a:effectLst/>
        </p:spPr>
        <p:txBody>
          <a:bodyPr wrap="square">
            <a:spAutoFit/>
          </a:bodyPr>
          <a:lstStyle/>
          <a:p>
            <a:pPr>
              <a:spcBef>
                <a:spcPct val="50000"/>
              </a:spcBef>
            </a:pPr>
            <a:r>
              <a:rPr lang="en-US" altLang="zh-CN" dirty="0">
                <a:latin typeface="Times New Roman" pitchFamily="18" charset="0"/>
              </a:rPr>
              <a:t>I am Bob, please send the </a:t>
            </a:r>
            <a:r>
              <a:rPr lang="en-US" altLang="zh-CN" dirty="0" err="1">
                <a:latin typeface="Times New Roman" pitchFamily="18" charset="0"/>
              </a:rPr>
              <a:t>ciphertext</a:t>
            </a:r>
            <a:r>
              <a:rPr lang="en-US" altLang="zh-CN" dirty="0">
                <a:latin typeface="Times New Roman" pitchFamily="18" charset="0"/>
              </a:rPr>
              <a:t> of M to me</a:t>
            </a:r>
          </a:p>
        </p:txBody>
      </p:sp>
      <mc:AlternateContent xmlns:mc="http://schemas.openxmlformats.org/markup-compatibility/2006" xmlns:a14="http://schemas.microsoft.com/office/drawing/2010/main">
        <mc:Choice Requires="a14">
          <p:sp>
            <p:nvSpPr>
              <p:cNvPr id="119" name="内容占位符 2"/>
              <p:cNvSpPr>
                <a:spLocks noGrp="1"/>
              </p:cNvSpPr>
              <p:nvPr>
                <p:ph idx="1"/>
              </p:nvPr>
            </p:nvSpPr>
            <p:spPr>
              <a:xfrm>
                <a:off x="457200" y="3657600"/>
                <a:ext cx="8229600" cy="2133600"/>
              </a:xfrm>
            </p:spPr>
            <p:txBody>
              <a:bodyPr/>
              <a:lstStyle/>
              <a:p>
                <a:r>
                  <a:rPr lang="zh-CN" altLang="en-US" sz="2400" dirty="0" smtClean="0">
                    <a:ea typeface="楷体_GB2312" pitchFamily="49" charset="-122"/>
                  </a:rPr>
                  <a:t>密码分析者除得到一些“明文</a:t>
                </a:r>
                <a:r>
                  <a:rPr lang="en-US" altLang="zh-CN" sz="2400" dirty="0" smtClean="0">
                    <a:ea typeface="楷体_GB2312" pitchFamily="49" charset="-122"/>
                  </a:rPr>
                  <a:t>—</a:t>
                </a:r>
                <a:r>
                  <a:rPr lang="zh-CN" altLang="en-US" sz="2400" dirty="0" smtClean="0">
                    <a:ea typeface="楷体_GB2312" pitchFamily="49" charset="-122"/>
                  </a:rPr>
                  <a:t>密文对”外，还</a:t>
                </a:r>
                <a:r>
                  <a:rPr lang="zh-CN" altLang="en-US" sz="2400" dirty="0" smtClean="0">
                    <a:solidFill>
                      <a:srgbClr val="FF0000"/>
                    </a:solidFill>
                    <a:ea typeface="楷体_GB2312" pitchFamily="49" charset="-122"/>
                  </a:rPr>
                  <a:t>可以选择被加密的明文，并获得相应的密文；</a:t>
                </a:r>
                <a:r>
                  <a:rPr lang="zh-CN" altLang="en-US" sz="2400" dirty="0">
                    <a:solidFill>
                      <a:srgbClr val="0000FF"/>
                    </a:solidFill>
                  </a:rPr>
                  <a:t>密码破译者暂时控制加密机</a:t>
                </a:r>
                <a:endParaRPr lang="zh-CN" altLang="en-US" sz="2400" dirty="0" smtClean="0">
                  <a:ea typeface="楷体_GB2312" pitchFamily="49" charset="-122"/>
                </a:endParaRPr>
              </a:p>
              <a:p>
                <a:r>
                  <a:rPr lang="zh-CN" altLang="en-US" sz="2400" dirty="0" smtClean="0">
                    <a:solidFill>
                      <a:srgbClr val="FF0000"/>
                    </a:solidFill>
                  </a:rPr>
                  <a:t>已知</a:t>
                </a:r>
                <a14:m>
                  <m:oMath xmlns:m="http://schemas.openxmlformats.org/officeDocument/2006/math">
                    <m:r>
                      <a:rPr lang="zh-CN" altLang="en-US" sz="2400" i="1" dirty="0" smtClean="0">
                        <a:solidFill>
                          <a:srgbClr val="FF0000"/>
                        </a:solidFill>
                        <a:latin typeface="Cambria Math"/>
                      </a:rPr>
                      <m:t>：</m:t>
                    </m:r>
                    <m:r>
                      <a:rPr lang="zh-CN" altLang="en-US" sz="2400" i="1" dirty="0" smtClean="0">
                        <a:latin typeface="Cambria Math"/>
                      </a:rPr>
                      <m:t> </m:t>
                    </m:r>
                    <m:r>
                      <a:rPr lang="en-US" altLang="zh-CN" sz="2400" i="1" dirty="0" smtClean="0">
                        <a:latin typeface="Cambria Math"/>
                      </a:rPr>
                      <m:t>𝑃</m:t>
                    </m:r>
                    <m:r>
                      <a:rPr lang="en-US" altLang="zh-CN" sz="2400" i="1" baseline="-25000" dirty="0" smtClean="0">
                        <a:latin typeface="Cambria Math"/>
                      </a:rPr>
                      <m:t>1</m:t>
                    </m:r>
                    <m:r>
                      <a:rPr lang="en-US" altLang="zh-CN" sz="2400" i="1" dirty="0" smtClean="0">
                        <a:latin typeface="Cambria Math"/>
                      </a:rPr>
                      <m:t> ,</m:t>
                    </m:r>
                    <m:r>
                      <a:rPr lang="en-US" altLang="zh-CN" sz="2400" i="1" dirty="0">
                        <a:latin typeface="Cambria Math"/>
                      </a:rPr>
                      <m:t>𝐶</m:t>
                    </m:r>
                    <m:r>
                      <a:rPr lang="en-US" altLang="zh-CN" sz="2400" i="1" baseline="-25000" dirty="0">
                        <a:latin typeface="Cambria Math"/>
                      </a:rPr>
                      <m:t>1</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1</m:t>
                            </m:r>
                          </m:sub>
                        </m:sSub>
                      </m:e>
                    </m:d>
                    <m:r>
                      <a:rPr lang="en-US" altLang="zh-CN" sz="2400" i="1" dirty="0" smtClean="0">
                        <a:latin typeface="Cambria Math"/>
                      </a:rPr>
                      <m:t>;</m:t>
                    </m:r>
                    <m:r>
                      <a:rPr lang="zh-CN" altLang="en-US" sz="2400" i="1" dirty="0" smtClean="0">
                        <a:latin typeface="Cambria Math"/>
                      </a:rPr>
                      <m:t> </m:t>
                    </m:r>
                    <m:r>
                      <a:rPr lang="en-US" altLang="zh-CN" sz="2400" i="1" dirty="0" smtClean="0">
                        <a:latin typeface="Cambria Math"/>
                      </a:rPr>
                      <m:t>𝑃</m:t>
                    </m:r>
                    <m:r>
                      <a:rPr lang="en-US" altLang="zh-CN" sz="2400" i="1" baseline="-25000" dirty="0" smtClean="0">
                        <a:latin typeface="Cambria Math"/>
                      </a:rPr>
                      <m:t>2</m:t>
                    </m:r>
                    <m:r>
                      <a:rPr lang="en-US" altLang="zh-CN" sz="2400" i="1" dirty="0">
                        <a:latin typeface="Cambria Math"/>
                      </a:rPr>
                      <m:t>,</m:t>
                    </m:r>
                    <m:r>
                      <a:rPr lang="en-US" altLang="zh-CN" sz="2400" i="1" dirty="0">
                        <a:latin typeface="Cambria Math"/>
                      </a:rPr>
                      <m:t>𝐶</m:t>
                    </m:r>
                    <m:r>
                      <a:rPr lang="en-US" altLang="zh-CN" sz="2400" i="1" baseline="-25000" dirty="0">
                        <a:latin typeface="Cambria Math"/>
                      </a:rPr>
                      <m:t>2</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2</m:t>
                            </m:r>
                          </m:sub>
                        </m:sSub>
                      </m:e>
                    </m:d>
                    <m:r>
                      <a:rPr lang="en-US" altLang="zh-CN" sz="2400" i="1" dirty="0" smtClean="0">
                        <a:latin typeface="Cambria Math"/>
                      </a:rPr>
                      <m:t>;……;</m:t>
                    </m:r>
                    <m:r>
                      <a:rPr lang="zh-CN" altLang="en-US" sz="2400" i="1" dirty="0" smtClean="0">
                        <a:latin typeface="Cambria Math"/>
                      </a:rPr>
                      <m:t> </m:t>
                    </m:r>
                    <m:r>
                      <a:rPr lang="en-US" altLang="zh-CN" sz="2400" i="1" dirty="0" smtClean="0">
                        <a:latin typeface="Cambria Math"/>
                      </a:rPr>
                      <m:t>𝑃</m:t>
                    </m:r>
                    <m:r>
                      <a:rPr lang="en-US" altLang="zh-CN" sz="2400" i="1" baseline="-25000" dirty="0" smtClean="0">
                        <a:latin typeface="Cambria Math"/>
                      </a:rPr>
                      <m:t>𝑖</m:t>
                    </m:r>
                    <m:r>
                      <a:rPr lang="en-US" altLang="zh-CN" sz="2400" i="1" dirty="0">
                        <a:latin typeface="Cambria Math"/>
                      </a:rPr>
                      <m:t>,</m:t>
                    </m:r>
                    <m:r>
                      <a:rPr lang="en-US" altLang="zh-CN" sz="2400" i="1" dirty="0">
                        <a:latin typeface="Cambria Math"/>
                      </a:rPr>
                      <m:t>𝐶𝑖</m:t>
                    </m:r>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𝑖</m:t>
                            </m:r>
                          </m:sub>
                        </m:sSub>
                      </m:e>
                    </m:d>
                    <m:r>
                      <a:rPr lang="zh-CN" altLang="en-US" sz="2400" i="1" dirty="0" smtClean="0">
                        <a:latin typeface="Cambria Math"/>
                      </a:rPr>
                      <m:t>，</m:t>
                    </m:r>
                    <m:r>
                      <a:rPr lang="zh-CN" altLang="en-US" sz="2400" i="1" dirty="0" smtClean="0">
                        <a:solidFill>
                          <a:srgbClr val="CC00CC"/>
                        </a:solidFill>
                        <a:latin typeface="Cambria Math"/>
                      </a:rPr>
                      <m:t>其中</m:t>
                    </m:r>
                    <m:r>
                      <a:rPr lang="en-US" altLang="zh-CN" sz="2400" i="1" dirty="0" smtClean="0">
                        <a:solidFill>
                          <a:srgbClr val="CC00CC"/>
                        </a:solidFill>
                        <a:latin typeface="Cambria Math"/>
                      </a:rPr>
                      <m:t>𝑃</m:t>
                    </m:r>
                    <m:r>
                      <a:rPr lang="en-US" altLang="zh-CN" sz="2400" i="1" baseline="-25000" dirty="0" smtClean="0">
                        <a:solidFill>
                          <a:srgbClr val="CC00CC"/>
                        </a:solidFill>
                        <a:latin typeface="Cambria Math"/>
                      </a:rPr>
                      <m:t>1</m:t>
                    </m:r>
                    <m:r>
                      <a:rPr lang="en-US" altLang="zh-CN" sz="2400" i="1" dirty="0" smtClean="0">
                        <a:solidFill>
                          <a:srgbClr val="CC00CC"/>
                        </a:solidFill>
                        <a:latin typeface="Cambria Math"/>
                      </a:rPr>
                      <m:t> </m:t>
                    </m:r>
                    <m:r>
                      <a:rPr lang="zh-CN" altLang="en-US" sz="2400" i="1" dirty="0" smtClean="0">
                        <a:solidFill>
                          <a:srgbClr val="CC00CC"/>
                        </a:solidFill>
                        <a:latin typeface="Cambria Math"/>
                      </a:rPr>
                      <m:t>，</m:t>
                    </m:r>
                    <m:r>
                      <a:rPr lang="zh-CN" altLang="en-US" sz="2400" i="1" dirty="0" smtClean="0">
                        <a:solidFill>
                          <a:srgbClr val="CC00CC"/>
                        </a:solidFill>
                        <a:latin typeface="Cambria Math"/>
                      </a:rPr>
                      <m:t> </m:t>
                    </m:r>
                    <m:r>
                      <a:rPr lang="en-US" altLang="zh-CN" sz="2400" i="1" dirty="0" smtClean="0">
                        <a:solidFill>
                          <a:srgbClr val="CC00CC"/>
                        </a:solidFill>
                        <a:latin typeface="Cambria Math"/>
                      </a:rPr>
                      <m:t>𝑃</m:t>
                    </m:r>
                    <m:r>
                      <a:rPr lang="en-US" altLang="zh-CN" sz="2400" i="1" baseline="-25000" dirty="0" smtClean="0">
                        <a:solidFill>
                          <a:srgbClr val="CC00CC"/>
                        </a:solidFill>
                        <a:latin typeface="Cambria Math"/>
                      </a:rPr>
                      <m:t>2</m:t>
                    </m:r>
                    <m:r>
                      <a:rPr lang="en-US" altLang="zh-CN" sz="2400" i="1" dirty="0" smtClean="0">
                        <a:solidFill>
                          <a:srgbClr val="CC00CC"/>
                        </a:solidFill>
                        <a:latin typeface="Cambria Math"/>
                      </a:rPr>
                      <m:t> </m:t>
                    </m:r>
                    <m:r>
                      <a:rPr lang="zh-CN" altLang="en-US" sz="2400" i="1" dirty="0" smtClean="0">
                        <a:solidFill>
                          <a:srgbClr val="CC00CC"/>
                        </a:solidFill>
                        <a:latin typeface="Cambria Math"/>
                      </a:rPr>
                      <m:t>，</m:t>
                    </m:r>
                    <m:r>
                      <a:rPr lang="en-US" altLang="zh-CN" sz="2400" i="1" dirty="0" smtClean="0">
                        <a:solidFill>
                          <a:srgbClr val="CC00CC"/>
                        </a:solidFill>
                        <a:latin typeface="Cambria Math"/>
                      </a:rPr>
                      <m:t>……</m:t>
                    </m:r>
                    <m:r>
                      <a:rPr lang="zh-CN" altLang="en-US" sz="2400" i="1" dirty="0" smtClean="0">
                        <a:solidFill>
                          <a:srgbClr val="CC00CC"/>
                        </a:solidFill>
                        <a:latin typeface="Cambria Math"/>
                      </a:rPr>
                      <m:t>，</m:t>
                    </m:r>
                    <m:r>
                      <a:rPr lang="zh-CN" altLang="en-US" sz="2400" i="1" dirty="0" smtClean="0">
                        <a:solidFill>
                          <a:srgbClr val="CC00CC"/>
                        </a:solidFill>
                        <a:latin typeface="Cambria Math"/>
                      </a:rPr>
                      <m:t> </m:t>
                    </m:r>
                    <m:r>
                      <a:rPr lang="en-US" altLang="zh-CN" sz="2400" i="1" dirty="0" smtClean="0">
                        <a:solidFill>
                          <a:srgbClr val="CC00CC"/>
                        </a:solidFill>
                        <a:latin typeface="Cambria Math"/>
                      </a:rPr>
                      <m:t>𝑃</m:t>
                    </m:r>
                    <m:r>
                      <a:rPr lang="en-US" altLang="zh-CN" sz="2400" i="1" baseline="-25000" dirty="0" smtClean="0">
                        <a:solidFill>
                          <a:srgbClr val="CC00CC"/>
                        </a:solidFill>
                        <a:latin typeface="Cambria Math"/>
                      </a:rPr>
                      <m:t>𝑖</m:t>
                    </m:r>
                  </m:oMath>
                </a14:m>
                <a:r>
                  <a:rPr lang="zh-CN" altLang="en-US" sz="2400" dirty="0" smtClean="0">
                    <a:solidFill>
                      <a:srgbClr val="CC00CC"/>
                    </a:solidFill>
                  </a:rPr>
                  <a:t>是由密码分析者选择的</a:t>
                </a:r>
              </a:p>
              <a:p>
                <a:r>
                  <a:rPr lang="zh-CN" altLang="en-US" sz="2400" dirty="0" smtClean="0">
                    <a:solidFill>
                      <a:srgbClr val="FF0000"/>
                    </a:solidFill>
                  </a:rPr>
                  <a:t>求：</a:t>
                </a:r>
                <a:r>
                  <a:rPr lang="zh-CN" altLang="en-US" sz="2400" dirty="0" smtClean="0"/>
                  <a:t>密钥</a:t>
                </a:r>
                <a14:m>
                  <m:oMath xmlns:m="http://schemas.openxmlformats.org/officeDocument/2006/math">
                    <m:r>
                      <a:rPr lang="en-US" altLang="zh-CN" sz="2400" i="1" dirty="0" smtClean="0">
                        <a:latin typeface="Cambria Math"/>
                      </a:rPr>
                      <m:t>𝑘</m:t>
                    </m:r>
                    <m:r>
                      <a:rPr lang="zh-CN" altLang="en-US" sz="2400" i="1" dirty="0" smtClean="0">
                        <a:latin typeface="Cambria Math"/>
                      </a:rPr>
                      <m:t>，或从</m:t>
                    </m:r>
                    <m:sSub>
                      <m:sSubPr>
                        <m:ctrlPr>
                          <a:rPr lang="en-US" altLang="zh-CN" sz="2400" i="1" dirty="0">
                            <a:latin typeface="Cambria Math" panose="02040503050406030204" pitchFamily="18" charset="0"/>
                          </a:rPr>
                        </m:ctrlPr>
                      </m:sSubPr>
                      <m:e>
                        <m:r>
                          <a:rPr lang="en-US" altLang="zh-CN" sz="2400" i="1" dirty="0">
                            <a:latin typeface="Cambria Math"/>
                          </a:rPr>
                          <m:t>𝐶</m:t>
                        </m:r>
                      </m:e>
                      <m:sub>
                        <m:r>
                          <a:rPr lang="en-US" altLang="zh-CN" sz="2400" i="1" dirty="0">
                            <a:latin typeface="Cambria Math"/>
                          </a:rPr>
                          <m:t>𝑖</m:t>
                        </m:r>
                        <m:r>
                          <a:rPr lang="en-US" altLang="zh-CN" sz="2400" i="1" dirty="0">
                            <a:latin typeface="Cambria Math"/>
                          </a:rPr>
                          <m:t>+1</m:t>
                        </m:r>
                      </m:sub>
                    </m:sSub>
                    <m:r>
                      <a:rPr lang="zh-CN" altLang="en-US"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𝐸</m:t>
                        </m:r>
                      </m:e>
                      <m:sub>
                        <m:r>
                          <a:rPr lang="en-US" altLang="zh-CN" sz="2400" i="1" dirty="0">
                            <a:latin typeface="Cambria Math"/>
                          </a:rPr>
                          <m:t>𝑘</m:t>
                        </m:r>
                      </m:sub>
                    </m:sSub>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𝑃</m:t>
                            </m:r>
                          </m:e>
                          <m:sub>
                            <m:r>
                              <a:rPr lang="en-US" altLang="zh-CN" sz="2400" i="1" dirty="0">
                                <a:latin typeface="Cambria Math"/>
                              </a:rPr>
                              <m:t>𝑖</m:t>
                            </m:r>
                            <m:r>
                              <a:rPr lang="en-US" altLang="zh-CN" sz="2400" i="1" dirty="0">
                                <a:latin typeface="Cambria Math"/>
                              </a:rPr>
                              <m:t>+1</m:t>
                            </m:r>
                          </m:sub>
                        </m:sSub>
                      </m:e>
                    </m:d>
                    <m:r>
                      <a:rPr lang="zh-CN" altLang="en-US" sz="2400" i="1" dirty="0" smtClean="0">
                        <a:latin typeface="Cambria Math"/>
                      </a:rPr>
                      <m:t>推出</m:t>
                    </m:r>
                    <m:r>
                      <a:rPr lang="en-US" altLang="zh-CN" sz="2400" i="1" dirty="0" smtClean="0">
                        <a:latin typeface="Cambria Math"/>
                      </a:rPr>
                      <m:t>𝑃</m:t>
                    </m:r>
                    <m:r>
                      <a:rPr lang="en-US" altLang="zh-CN" sz="2400" i="1" baseline="-25000" dirty="0" smtClean="0">
                        <a:latin typeface="Cambria Math"/>
                      </a:rPr>
                      <m:t>𝑖</m:t>
                    </m:r>
                    <m:r>
                      <a:rPr lang="zh-CN" altLang="en-US" sz="2400" i="1" baseline="-25000" dirty="0" smtClean="0">
                        <a:latin typeface="Cambria Math"/>
                      </a:rPr>
                      <m:t>＋</m:t>
                    </m:r>
                    <m:r>
                      <a:rPr lang="en-US" altLang="zh-CN" sz="2400" i="1" baseline="-25000" dirty="0" smtClean="0">
                        <a:latin typeface="Cambria Math"/>
                      </a:rPr>
                      <m:t>1</m:t>
                    </m:r>
                    <m:r>
                      <a:rPr lang="en-US" altLang="zh-CN" sz="2400" i="1" dirty="0" smtClean="0">
                        <a:latin typeface="Cambria Math"/>
                      </a:rPr>
                      <m:t> </m:t>
                    </m:r>
                  </m:oMath>
                </a14:m>
                <a:endParaRPr lang="en-US" altLang="zh-CN" sz="2400" dirty="0" smtClean="0"/>
              </a:p>
              <a:p>
                <a:r>
                  <a:rPr lang="zh-CN" altLang="en-US" sz="2400" dirty="0" smtClean="0"/>
                  <a:t>变体：</a:t>
                </a:r>
                <a:r>
                  <a:rPr lang="zh-CN" altLang="en-US" sz="2400" dirty="0" smtClean="0">
                    <a:solidFill>
                      <a:srgbClr val="FF0000"/>
                    </a:solidFill>
                  </a:rPr>
                  <a:t>自适应选择明文攻击</a:t>
                </a:r>
                <a:endParaRPr lang="en-US" altLang="zh-CN" sz="2400" dirty="0" smtClean="0">
                  <a:ea typeface="楷体_GB2312" pitchFamily="49" charset="-122"/>
                </a:endParaRPr>
              </a:p>
            </p:txBody>
          </p:sp>
        </mc:Choice>
        <mc:Fallback xmlns="">
          <p:sp>
            <p:nvSpPr>
              <p:cNvPr id="119" name="内容占位符 2"/>
              <p:cNvSpPr>
                <a:spLocks noGrp="1" noRot="1" noChangeAspect="1" noMove="1" noResize="1" noEditPoints="1" noAdjustHandles="1" noChangeArrowheads="1" noChangeShapeType="1" noTextEdit="1"/>
              </p:cNvSpPr>
              <p:nvPr>
                <p:ph idx="1"/>
              </p:nvPr>
            </p:nvSpPr>
            <p:spPr>
              <a:xfrm>
                <a:off x="457200" y="3657600"/>
                <a:ext cx="8229600" cy="2133600"/>
              </a:xfrm>
              <a:blipFill>
                <a:blip r:embed="rId4" cstate="print"/>
                <a:stretch>
                  <a:fillRect l="-963" t="-3143" r="-74" b="-41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5952158"/>
      </p:ext>
    </p:extLst>
  </p:cSld>
  <p:clrMapOvr>
    <a:masterClrMapping/>
  </p:clrMapOvr>
  <p:transition>
    <p:pull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A50021"/>
                </a:solidFill>
                <a:ea typeface="楷体_GB2312" pitchFamily="49" charset="-122"/>
              </a:rPr>
              <a:t>选择密文攻击</a:t>
            </a:r>
            <a:endParaRPr lang="zh-CN" altLang="en-US" dirty="0"/>
          </a:p>
        </p:txBody>
      </p:sp>
      <p:sp>
        <p:nvSpPr>
          <p:cNvPr id="3" name="内容占位符 2"/>
          <p:cNvSpPr>
            <a:spLocks noGrp="1"/>
          </p:cNvSpPr>
          <p:nvPr>
            <p:ph idx="1"/>
          </p:nvPr>
        </p:nvSpPr>
        <p:spPr>
          <a:xfrm>
            <a:off x="457200" y="3657600"/>
            <a:ext cx="8229600" cy="2667000"/>
          </a:xfrm>
        </p:spPr>
        <p:txBody>
          <a:bodyPr/>
          <a:lstStyle/>
          <a:p>
            <a:r>
              <a:rPr lang="zh-CN" altLang="en-US" dirty="0" smtClean="0">
                <a:ea typeface="楷体_GB2312" pitchFamily="49" charset="-122"/>
              </a:rPr>
              <a:t>指密码分析者</a:t>
            </a:r>
            <a:r>
              <a:rPr lang="zh-CN" altLang="en-US" dirty="0" smtClean="0">
                <a:solidFill>
                  <a:srgbClr val="FF0000"/>
                </a:solidFill>
                <a:ea typeface="楷体_GB2312" pitchFamily="49" charset="-122"/>
              </a:rPr>
              <a:t>可以选择一些密文，并得到相应的明文；</a:t>
            </a:r>
            <a:r>
              <a:rPr lang="zh-CN" altLang="en-US" dirty="0">
                <a:solidFill>
                  <a:srgbClr val="0000FF"/>
                </a:solidFill>
              </a:rPr>
              <a:t>密码破译者暂时控制解密机</a:t>
            </a:r>
            <a:endParaRPr lang="en-US" altLang="zh-CN" dirty="0" smtClean="0">
              <a:ea typeface="楷体_GB2312" pitchFamily="49" charset="-122"/>
            </a:endParaRPr>
          </a:p>
          <a:p>
            <a:r>
              <a:rPr lang="zh-CN" altLang="en-US" dirty="0" smtClean="0">
                <a:ea typeface="楷体_GB2312" pitchFamily="49" charset="-122"/>
              </a:rPr>
              <a:t>密码分析者的任务目标是推出密钥</a:t>
            </a:r>
            <a:endParaRPr lang="en-US" altLang="zh-CN" dirty="0" smtClean="0">
              <a:ea typeface="楷体_GB2312" pitchFamily="49" charset="-122"/>
            </a:endParaRPr>
          </a:p>
          <a:p>
            <a:r>
              <a:rPr lang="zh-CN" altLang="en-US" dirty="0" smtClean="0">
                <a:ea typeface="楷体_GB2312" pitchFamily="49" charset="-122"/>
              </a:rPr>
              <a:t>多用于攻击</a:t>
            </a:r>
            <a:r>
              <a:rPr lang="zh-CN" altLang="en-US" dirty="0" smtClean="0">
                <a:solidFill>
                  <a:srgbClr val="FF00FF"/>
                </a:solidFill>
                <a:ea typeface="楷体_GB2312" pitchFamily="49" charset="-122"/>
              </a:rPr>
              <a:t>公钥密码体制</a:t>
            </a:r>
            <a:endParaRPr lang="en-US" altLang="zh-CN" dirty="0" smtClean="0">
              <a:solidFill>
                <a:srgbClr val="FF00FF"/>
              </a:solidFill>
              <a:ea typeface="楷体_GB2312" pitchFamily="49" charset="-122"/>
            </a:endParaRPr>
          </a:p>
          <a:p>
            <a:r>
              <a:rPr lang="zh-CN" altLang="en-US" dirty="0" smtClean="0">
                <a:ea typeface="楷体_GB2312" pitchFamily="49" charset="-122"/>
              </a:rPr>
              <a:t>变体：</a:t>
            </a:r>
            <a:r>
              <a:rPr lang="zh-CN" altLang="en-US" b="1" dirty="0" smtClean="0">
                <a:solidFill>
                  <a:srgbClr val="FF0000"/>
                </a:solidFill>
                <a:ea typeface="楷体_GB2312" pitchFamily="49" charset="-122"/>
              </a:rPr>
              <a:t>自适应选择密文攻击</a:t>
            </a:r>
            <a:endParaRPr lang="en-US" altLang="zh-CN" b="1" dirty="0" smtClean="0">
              <a:solidFill>
                <a:srgbClr val="FF0000"/>
              </a:solidFill>
              <a:ea typeface="楷体_GB2312" pitchFamily="49" charset="-122"/>
            </a:endParaRPr>
          </a:p>
          <a:p>
            <a:endParaRPr lang="zh-CN" altLang="en-US" dirty="0" smtClean="0"/>
          </a:p>
          <a:p>
            <a:endParaRPr lang="zh-CN" altLang="en-US" dirty="0"/>
          </a:p>
        </p:txBody>
      </p:sp>
      <p:sp>
        <p:nvSpPr>
          <p:cNvPr id="4" name="日期占位符 3"/>
          <p:cNvSpPr>
            <a:spLocks noGrp="1"/>
          </p:cNvSpPr>
          <p:nvPr>
            <p:ph type="dt" sz="half" idx="10"/>
          </p:nvPr>
        </p:nvSpPr>
        <p:spPr/>
        <p:txBody>
          <a:bodyPr/>
          <a:lstStyle/>
          <a:p>
            <a:fld id="{610F5D97-61BC-4D1C-9E15-D52C6937F21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81</a:t>
            </a:fld>
            <a:endParaRPr lang="en-US" altLang="zh-CN" dirty="0"/>
          </a:p>
        </p:txBody>
      </p:sp>
      <p:pic>
        <p:nvPicPr>
          <p:cNvPr id="7" name="Picture 3" descr="013"/>
          <p:cNvPicPr>
            <a:picLocks noChangeAspect="1" noChangeArrowheads="1"/>
          </p:cNvPicPr>
          <p:nvPr/>
        </p:nvPicPr>
        <p:blipFill>
          <a:blip r:embed="rId2" cstate="print"/>
          <a:srcRect/>
          <a:stretch>
            <a:fillRect/>
          </a:stretch>
        </p:blipFill>
        <p:spPr bwMode="auto">
          <a:xfrm>
            <a:off x="3276600" y="2819400"/>
            <a:ext cx="990600" cy="990600"/>
          </a:xfrm>
          <a:prstGeom prst="rect">
            <a:avLst/>
          </a:prstGeom>
          <a:noFill/>
          <a:ln w="9525">
            <a:noFill/>
            <a:miter lim="800000"/>
            <a:headEnd/>
            <a:tailEnd/>
          </a:ln>
          <a:effectLst/>
        </p:spPr>
      </p:pic>
      <p:pic>
        <p:nvPicPr>
          <p:cNvPr id="8" name="Picture 4" descr="j0195384"/>
          <p:cNvPicPr>
            <a:picLocks noChangeAspect="1" noChangeArrowheads="1"/>
          </p:cNvPicPr>
          <p:nvPr/>
        </p:nvPicPr>
        <p:blipFill>
          <a:blip r:embed="rId3" cstate="print"/>
          <a:srcRect/>
          <a:stretch>
            <a:fillRect/>
          </a:stretch>
        </p:blipFill>
        <p:spPr>
          <a:xfrm>
            <a:off x="1066800" y="1676400"/>
            <a:ext cx="1128712" cy="1152525"/>
          </a:xfrm>
          <a:prstGeom prst="rect">
            <a:avLst/>
          </a:prstGeom>
          <a:noFill/>
          <a:ln/>
        </p:spPr>
      </p:pic>
      <p:grpSp>
        <p:nvGrpSpPr>
          <p:cNvPr id="9" name="Group 5"/>
          <p:cNvGrpSpPr>
            <a:grpSpLocks noChangeAspect="1"/>
          </p:cNvGrpSpPr>
          <p:nvPr/>
        </p:nvGrpSpPr>
        <p:grpSpPr bwMode="auto">
          <a:xfrm>
            <a:off x="7239000" y="1828800"/>
            <a:ext cx="1220788" cy="1223962"/>
            <a:chOff x="4150" y="2432"/>
            <a:chExt cx="950" cy="902"/>
          </a:xfrm>
        </p:grpSpPr>
        <p:sp>
          <p:nvSpPr>
            <p:cNvPr id="10" name="AutoShape 6"/>
            <p:cNvSpPr>
              <a:spLocks noChangeAspect="1" noChangeArrowheads="1" noTextEdit="1"/>
            </p:cNvSpPr>
            <p:nvPr/>
          </p:nvSpPr>
          <p:spPr bwMode="auto">
            <a:xfrm>
              <a:off x="4150" y="2432"/>
              <a:ext cx="950" cy="902"/>
            </a:xfrm>
            <a:prstGeom prst="rect">
              <a:avLst/>
            </a:prstGeom>
            <a:noFill/>
            <a:ln w="9525">
              <a:noFill/>
              <a:miter lim="800000"/>
              <a:headEnd/>
              <a:tailEnd/>
            </a:ln>
          </p:spPr>
          <p:txBody>
            <a:bodyPr/>
            <a:lstStyle/>
            <a:p>
              <a:endParaRPr lang="zh-CN" altLang="en-US"/>
            </a:p>
          </p:txBody>
        </p:sp>
        <p:sp>
          <p:nvSpPr>
            <p:cNvPr id="11" name="Freeform 7"/>
            <p:cNvSpPr>
              <a:spLocks/>
            </p:cNvSpPr>
            <p:nvPr/>
          </p:nvSpPr>
          <p:spPr bwMode="auto">
            <a:xfrm>
              <a:off x="4804" y="2688"/>
              <a:ext cx="289" cy="586"/>
            </a:xfrm>
            <a:custGeom>
              <a:avLst/>
              <a:gdLst/>
              <a:ahLst/>
              <a:cxnLst>
                <a:cxn ang="0">
                  <a:pos x="201" y="126"/>
                </a:cxn>
                <a:cxn ang="0">
                  <a:pos x="176" y="179"/>
                </a:cxn>
                <a:cxn ang="0">
                  <a:pos x="133" y="274"/>
                </a:cxn>
                <a:cxn ang="0">
                  <a:pos x="85" y="401"/>
                </a:cxn>
                <a:cxn ang="0">
                  <a:pos x="39" y="548"/>
                </a:cxn>
                <a:cxn ang="0">
                  <a:pos x="9" y="704"/>
                </a:cxn>
                <a:cxn ang="0">
                  <a:pos x="0" y="860"/>
                </a:cxn>
                <a:cxn ang="0">
                  <a:pos x="27" y="1002"/>
                </a:cxn>
                <a:cxn ang="0">
                  <a:pos x="112" y="1177"/>
                </a:cxn>
                <a:cxn ang="0">
                  <a:pos x="161" y="1341"/>
                </a:cxn>
                <a:cxn ang="0">
                  <a:pos x="148" y="1446"/>
                </a:cxn>
                <a:cxn ang="0">
                  <a:pos x="108" y="1510"/>
                </a:cxn>
                <a:cxn ang="0">
                  <a:pos x="77" y="1544"/>
                </a:cxn>
                <a:cxn ang="0">
                  <a:pos x="74" y="1566"/>
                </a:cxn>
                <a:cxn ang="0">
                  <a:pos x="85" y="1592"/>
                </a:cxn>
                <a:cxn ang="0">
                  <a:pos x="110" y="1620"/>
                </a:cxn>
                <a:cxn ang="0">
                  <a:pos x="147" y="1647"/>
                </a:cxn>
                <a:cxn ang="0">
                  <a:pos x="194" y="1672"/>
                </a:cxn>
                <a:cxn ang="0">
                  <a:pos x="250" y="1694"/>
                </a:cxn>
                <a:cxn ang="0">
                  <a:pos x="314" y="1711"/>
                </a:cxn>
                <a:cxn ang="0">
                  <a:pos x="384" y="1725"/>
                </a:cxn>
                <a:cxn ang="0">
                  <a:pos x="465" y="1742"/>
                </a:cxn>
                <a:cxn ang="0">
                  <a:pos x="552" y="1754"/>
                </a:cxn>
                <a:cxn ang="0">
                  <a:pos x="640" y="1754"/>
                </a:cxn>
                <a:cxn ang="0">
                  <a:pos x="721" y="1729"/>
                </a:cxn>
                <a:cxn ang="0">
                  <a:pos x="789" y="1671"/>
                </a:cxn>
                <a:cxn ang="0">
                  <a:pos x="840" y="1569"/>
                </a:cxn>
                <a:cxn ang="0">
                  <a:pos x="866" y="1414"/>
                </a:cxn>
                <a:cxn ang="0">
                  <a:pos x="863" y="1095"/>
                </a:cxn>
                <a:cxn ang="0">
                  <a:pos x="851" y="690"/>
                </a:cxn>
                <a:cxn ang="0">
                  <a:pos x="819" y="357"/>
                </a:cxn>
                <a:cxn ang="0">
                  <a:pos x="755" y="132"/>
                </a:cxn>
                <a:cxn ang="0">
                  <a:pos x="676" y="53"/>
                </a:cxn>
                <a:cxn ang="0">
                  <a:pos x="610" y="23"/>
                </a:cxn>
                <a:cxn ang="0">
                  <a:pos x="537" y="7"/>
                </a:cxn>
                <a:cxn ang="0">
                  <a:pos x="462" y="0"/>
                </a:cxn>
                <a:cxn ang="0">
                  <a:pos x="388" y="5"/>
                </a:cxn>
                <a:cxn ang="0">
                  <a:pos x="321" y="23"/>
                </a:cxn>
                <a:cxn ang="0">
                  <a:pos x="262" y="53"/>
                </a:cxn>
                <a:cxn ang="0">
                  <a:pos x="221" y="94"/>
                </a:cxn>
              </a:cxnLst>
              <a:rect l="0" t="0" r="r" b="b"/>
              <a:pathLst>
                <a:path w="867" h="1757">
                  <a:moveTo>
                    <a:pt x="205" y="120"/>
                  </a:moveTo>
                  <a:lnTo>
                    <a:pt x="201" y="126"/>
                  </a:lnTo>
                  <a:lnTo>
                    <a:pt x="191" y="147"/>
                  </a:lnTo>
                  <a:lnTo>
                    <a:pt x="176" y="179"/>
                  </a:lnTo>
                  <a:lnTo>
                    <a:pt x="156" y="223"/>
                  </a:lnTo>
                  <a:lnTo>
                    <a:pt x="133" y="274"/>
                  </a:lnTo>
                  <a:lnTo>
                    <a:pt x="109" y="334"/>
                  </a:lnTo>
                  <a:lnTo>
                    <a:pt x="85" y="401"/>
                  </a:lnTo>
                  <a:lnTo>
                    <a:pt x="62" y="472"/>
                  </a:lnTo>
                  <a:lnTo>
                    <a:pt x="39" y="548"/>
                  </a:lnTo>
                  <a:lnTo>
                    <a:pt x="21" y="626"/>
                  </a:lnTo>
                  <a:lnTo>
                    <a:pt x="9" y="704"/>
                  </a:lnTo>
                  <a:lnTo>
                    <a:pt x="2" y="782"/>
                  </a:lnTo>
                  <a:lnTo>
                    <a:pt x="0" y="860"/>
                  </a:lnTo>
                  <a:lnTo>
                    <a:pt x="9" y="934"/>
                  </a:lnTo>
                  <a:lnTo>
                    <a:pt x="27" y="1002"/>
                  </a:lnTo>
                  <a:lnTo>
                    <a:pt x="56" y="1067"/>
                  </a:lnTo>
                  <a:lnTo>
                    <a:pt x="112" y="1177"/>
                  </a:lnTo>
                  <a:lnTo>
                    <a:pt x="145" y="1267"/>
                  </a:lnTo>
                  <a:lnTo>
                    <a:pt x="161" y="1341"/>
                  </a:lnTo>
                  <a:lnTo>
                    <a:pt x="161" y="1400"/>
                  </a:lnTo>
                  <a:lnTo>
                    <a:pt x="148" y="1446"/>
                  </a:lnTo>
                  <a:lnTo>
                    <a:pt x="130" y="1482"/>
                  </a:lnTo>
                  <a:lnTo>
                    <a:pt x="108" y="1510"/>
                  </a:lnTo>
                  <a:lnTo>
                    <a:pt x="85" y="1532"/>
                  </a:lnTo>
                  <a:lnTo>
                    <a:pt x="77" y="1544"/>
                  </a:lnTo>
                  <a:lnTo>
                    <a:pt x="74" y="1555"/>
                  </a:lnTo>
                  <a:lnTo>
                    <a:pt x="74" y="1566"/>
                  </a:lnTo>
                  <a:lnTo>
                    <a:pt x="78" y="1580"/>
                  </a:lnTo>
                  <a:lnTo>
                    <a:pt x="85" y="1592"/>
                  </a:lnTo>
                  <a:lnTo>
                    <a:pt x="96" y="1606"/>
                  </a:lnTo>
                  <a:lnTo>
                    <a:pt x="110" y="1620"/>
                  </a:lnTo>
                  <a:lnTo>
                    <a:pt x="127" y="1633"/>
                  </a:lnTo>
                  <a:lnTo>
                    <a:pt x="147" y="1647"/>
                  </a:lnTo>
                  <a:lnTo>
                    <a:pt x="169" y="1659"/>
                  </a:lnTo>
                  <a:lnTo>
                    <a:pt x="194" y="1672"/>
                  </a:lnTo>
                  <a:lnTo>
                    <a:pt x="222" y="1683"/>
                  </a:lnTo>
                  <a:lnTo>
                    <a:pt x="250" y="1694"/>
                  </a:lnTo>
                  <a:lnTo>
                    <a:pt x="280" y="1704"/>
                  </a:lnTo>
                  <a:lnTo>
                    <a:pt x="314" y="1711"/>
                  </a:lnTo>
                  <a:lnTo>
                    <a:pt x="347" y="1718"/>
                  </a:lnTo>
                  <a:lnTo>
                    <a:pt x="384" y="1725"/>
                  </a:lnTo>
                  <a:lnTo>
                    <a:pt x="424" y="1733"/>
                  </a:lnTo>
                  <a:lnTo>
                    <a:pt x="465" y="1742"/>
                  </a:lnTo>
                  <a:lnTo>
                    <a:pt x="509" y="1749"/>
                  </a:lnTo>
                  <a:lnTo>
                    <a:pt x="552" y="1754"/>
                  </a:lnTo>
                  <a:lnTo>
                    <a:pt x="597" y="1757"/>
                  </a:lnTo>
                  <a:lnTo>
                    <a:pt x="640" y="1754"/>
                  </a:lnTo>
                  <a:lnTo>
                    <a:pt x="681" y="1745"/>
                  </a:lnTo>
                  <a:lnTo>
                    <a:pt x="721" y="1729"/>
                  </a:lnTo>
                  <a:lnTo>
                    <a:pt x="757" y="1705"/>
                  </a:lnTo>
                  <a:lnTo>
                    <a:pt x="789" y="1671"/>
                  </a:lnTo>
                  <a:lnTo>
                    <a:pt x="817" y="1626"/>
                  </a:lnTo>
                  <a:lnTo>
                    <a:pt x="840" y="1569"/>
                  </a:lnTo>
                  <a:lnTo>
                    <a:pt x="856" y="1499"/>
                  </a:lnTo>
                  <a:lnTo>
                    <a:pt x="866" y="1414"/>
                  </a:lnTo>
                  <a:lnTo>
                    <a:pt x="867" y="1312"/>
                  </a:lnTo>
                  <a:lnTo>
                    <a:pt x="863" y="1095"/>
                  </a:lnTo>
                  <a:lnTo>
                    <a:pt x="858" y="887"/>
                  </a:lnTo>
                  <a:lnTo>
                    <a:pt x="851" y="690"/>
                  </a:lnTo>
                  <a:lnTo>
                    <a:pt x="838" y="513"/>
                  </a:lnTo>
                  <a:lnTo>
                    <a:pt x="819" y="357"/>
                  </a:lnTo>
                  <a:lnTo>
                    <a:pt x="792" y="228"/>
                  </a:lnTo>
                  <a:lnTo>
                    <a:pt x="755" y="132"/>
                  </a:lnTo>
                  <a:lnTo>
                    <a:pt x="706" y="72"/>
                  </a:lnTo>
                  <a:lnTo>
                    <a:pt x="676" y="53"/>
                  </a:lnTo>
                  <a:lnTo>
                    <a:pt x="644" y="37"/>
                  </a:lnTo>
                  <a:lnTo>
                    <a:pt x="610" y="23"/>
                  </a:lnTo>
                  <a:lnTo>
                    <a:pt x="573" y="14"/>
                  </a:lnTo>
                  <a:lnTo>
                    <a:pt x="537" y="7"/>
                  </a:lnTo>
                  <a:lnTo>
                    <a:pt x="499" y="1"/>
                  </a:lnTo>
                  <a:lnTo>
                    <a:pt x="462" y="0"/>
                  </a:lnTo>
                  <a:lnTo>
                    <a:pt x="424" y="1"/>
                  </a:lnTo>
                  <a:lnTo>
                    <a:pt x="388" y="5"/>
                  </a:lnTo>
                  <a:lnTo>
                    <a:pt x="353" y="12"/>
                  </a:lnTo>
                  <a:lnTo>
                    <a:pt x="321" y="23"/>
                  </a:lnTo>
                  <a:lnTo>
                    <a:pt x="290" y="36"/>
                  </a:lnTo>
                  <a:lnTo>
                    <a:pt x="262" y="53"/>
                  </a:lnTo>
                  <a:lnTo>
                    <a:pt x="240" y="72"/>
                  </a:lnTo>
                  <a:lnTo>
                    <a:pt x="221" y="94"/>
                  </a:lnTo>
                  <a:lnTo>
                    <a:pt x="205" y="120"/>
                  </a:lnTo>
                  <a:close/>
                </a:path>
              </a:pathLst>
            </a:custGeom>
            <a:solidFill>
              <a:srgbClr val="FFFFFF"/>
            </a:solidFill>
            <a:ln w="9525">
              <a:noFill/>
              <a:round/>
              <a:headEnd/>
              <a:tailEnd/>
            </a:ln>
          </p:spPr>
          <p:txBody>
            <a:bodyPr/>
            <a:lstStyle/>
            <a:p>
              <a:endParaRPr lang="zh-CN" altLang="en-US"/>
            </a:p>
          </p:txBody>
        </p:sp>
        <p:sp>
          <p:nvSpPr>
            <p:cNvPr id="12" name="Freeform 8"/>
            <p:cNvSpPr>
              <a:spLocks/>
            </p:cNvSpPr>
            <p:nvPr/>
          </p:nvSpPr>
          <p:spPr bwMode="auto">
            <a:xfrm>
              <a:off x="4811" y="2693"/>
              <a:ext cx="279" cy="580"/>
            </a:xfrm>
            <a:custGeom>
              <a:avLst/>
              <a:gdLst/>
              <a:ahLst/>
              <a:cxnLst>
                <a:cxn ang="0">
                  <a:pos x="193" y="124"/>
                </a:cxn>
                <a:cxn ang="0">
                  <a:pos x="169" y="176"/>
                </a:cxn>
                <a:cxn ang="0">
                  <a:pos x="127" y="271"/>
                </a:cxn>
                <a:cxn ang="0">
                  <a:pos x="81" y="396"/>
                </a:cxn>
                <a:cxn ang="0">
                  <a:pos x="38" y="541"/>
                </a:cxn>
                <a:cxn ang="0">
                  <a:pos x="7" y="696"/>
                </a:cxn>
                <a:cxn ang="0">
                  <a:pos x="0" y="849"/>
                </a:cxn>
                <a:cxn ang="0">
                  <a:pos x="25" y="992"/>
                </a:cxn>
                <a:cxn ang="0">
                  <a:pos x="107" y="1163"/>
                </a:cxn>
                <a:cxn ang="0">
                  <a:pos x="155" y="1328"/>
                </a:cxn>
                <a:cxn ang="0">
                  <a:pos x="144" y="1431"/>
                </a:cxn>
                <a:cxn ang="0">
                  <a:pos x="103" y="1495"/>
                </a:cxn>
                <a:cxn ang="0">
                  <a:pos x="73" y="1527"/>
                </a:cxn>
                <a:cxn ang="0">
                  <a:pos x="67" y="1552"/>
                </a:cxn>
                <a:cxn ang="0">
                  <a:pos x="78" y="1579"/>
                </a:cxn>
                <a:cxn ang="0">
                  <a:pos x="102" y="1605"/>
                </a:cxn>
                <a:cxn ang="0">
                  <a:pos x="138" y="1632"/>
                </a:cxn>
                <a:cxn ang="0">
                  <a:pos x="186" y="1656"/>
                </a:cxn>
                <a:cxn ang="0">
                  <a:pos x="240" y="1677"/>
                </a:cxn>
                <a:cxn ang="0">
                  <a:pos x="303" y="1693"/>
                </a:cxn>
                <a:cxn ang="0">
                  <a:pos x="370" y="1706"/>
                </a:cxn>
                <a:cxn ang="0">
                  <a:pos x="448" y="1723"/>
                </a:cxn>
                <a:cxn ang="0">
                  <a:pos x="533" y="1735"/>
                </a:cxn>
                <a:cxn ang="0">
                  <a:pos x="616" y="1735"/>
                </a:cxn>
                <a:cxn ang="0">
                  <a:pos x="694" y="1710"/>
                </a:cxn>
                <a:cxn ang="0">
                  <a:pos x="760" y="1653"/>
                </a:cxn>
                <a:cxn ang="0">
                  <a:pos x="809" y="1551"/>
                </a:cxn>
                <a:cxn ang="0">
                  <a:pos x="834" y="1398"/>
                </a:cxn>
                <a:cxn ang="0">
                  <a:pos x="831" y="1082"/>
                </a:cxn>
                <a:cxn ang="0">
                  <a:pos x="820" y="682"/>
                </a:cxn>
                <a:cxn ang="0">
                  <a:pos x="789" y="353"/>
                </a:cxn>
                <a:cxn ang="0">
                  <a:pos x="728" y="130"/>
                </a:cxn>
                <a:cxn ang="0">
                  <a:pos x="653" y="52"/>
                </a:cxn>
                <a:cxn ang="0">
                  <a:pos x="589" y="22"/>
                </a:cxn>
                <a:cxn ang="0">
                  <a:pos x="517" y="5"/>
                </a:cxn>
                <a:cxn ang="0">
                  <a:pos x="445" y="0"/>
                </a:cxn>
                <a:cxn ang="0">
                  <a:pos x="374" y="5"/>
                </a:cxn>
                <a:cxn ang="0">
                  <a:pos x="308" y="22"/>
                </a:cxn>
                <a:cxn ang="0">
                  <a:pos x="252" y="52"/>
                </a:cxn>
                <a:cxn ang="0">
                  <a:pos x="211" y="92"/>
                </a:cxn>
              </a:cxnLst>
              <a:rect l="0" t="0" r="r" b="b"/>
              <a:pathLst>
                <a:path w="835" h="1738">
                  <a:moveTo>
                    <a:pt x="197" y="117"/>
                  </a:moveTo>
                  <a:lnTo>
                    <a:pt x="193" y="124"/>
                  </a:lnTo>
                  <a:lnTo>
                    <a:pt x="183" y="145"/>
                  </a:lnTo>
                  <a:lnTo>
                    <a:pt x="169" y="176"/>
                  </a:lnTo>
                  <a:lnTo>
                    <a:pt x="149" y="219"/>
                  </a:lnTo>
                  <a:lnTo>
                    <a:pt x="127" y="271"/>
                  </a:lnTo>
                  <a:lnTo>
                    <a:pt x="105" y="330"/>
                  </a:lnTo>
                  <a:lnTo>
                    <a:pt x="81" y="396"/>
                  </a:lnTo>
                  <a:lnTo>
                    <a:pt x="59" y="466"/>
                  </a:lnTo>
                  <a:lnTo>
                    <a:pt x="38" y="541"/>
                  </a:lnTo>
                  <a:lnTo>
                    <a:pt x="20" y="618"/>
                  </a:lnTo>
                  <a:lnTo>
                    <a:pt x="7" y="696"/>
                  </a:lnTo>
                  <a:lnTo>
                    <a:pt x="0" y="774"/>
                  </a:lnTo>
                  <a:lnTo>
                    <a:pt x="0" y="849"/>
                  </a:lnTo>
                  <a:lnTo>
                    <a:pt x="8" y="923"/>
                  </a:lnTo>
                  <a:lnTo>
                    <a:pt x="25" y="992"/>
                  </a:lnTo>
                  <a:lnTo>
                    <a:pt x="53" y="1054"/>
                  </a:lnTo>
                  <a:lnTo>
                    <a:pt x="107" y="1163"/>
                  </a:lnTo>
                  <a:lnTo>
                    <a:pt x="141" y="1254"/>
                  </a:lnTo>
                  <a:lnTo>
                    <a:pt x="155" y="1328"/>
                  </a:lnTo>
                  <a:lnTo>
                    <a:pt x="155" y="1385"/>
                  </a:lnTo>
                  <a:lnTo>
                    <a:pt x="144" y="1431"/>
                  </a:lnTo>
                  <a:lnTo>
                    <a:pt x="126" y="1467"/>
                  </a:lnTo>
                  <a:lnTo>
                    <a:pt x="103" y="1495"/>
                  </a:lnTo>
                  <a:lnTo>
                    <a:pt x="82" y="1516"/>
                  </a:lnTo>
                  <a:lnTo>
                    <a:pt x="73" y="1527"/>
                  </a:lnTo>
                  <a:lnTo>
                    <a:pt x="68" y="1540"/>
                  </a:lnTo>
                  <a:lnTo>
                    <a:pt x="67" y="1552"/>
                  </a:lnTo>
                  <a:lnTo>
                    <a:pt x="71" y="1565"/>
                  </a:lnTo>
                  <a:lnTo>
                    <a:pt x="78" y="1579"/>
                  </a:lnTo>
                  <a:lnTo>
                    <a:pt x="88" y="1591"/>
                  </a:lnTo>
                  <a:lnTo>
                    <a:pt x="102" y="1605"/>
                  </a:lnTo>
                  <a:lnTo>
                    <a:pt x="119" y="1618"/>
                  </a:lnTo>
                  <a:lnTo>
                    <a:pt x="138" y="1632"/>
                  </a:lnTo>
                  <a:lnTo>
                    <a:pt x="160" y="1643"/>
                  </a:lnTo>
                  <a:lnTo>
                    <a:pt x="186" y="1656"/>
                  </a:lnTo>
                  <a:lnTo>
                    <a:pt x="212" y="1667"/>
                  </a:lnTo>
                  <a:lnTo>
                    <a:pt x="240" y="1677"/>
                  </a:lnTo>
                  <a:lnTo>
                    <a:pt x="271" y="1685"/>
                  </a:lnTo>
                  <a:lnTo>
                    <a:pt x="303" y="1693"/>
                  </a:lnTo>
                  <a:lnTo>
                    <a:pt x="335" y="1699"/>
                  </a:lnTo>
                  <a:lnTo>
                    <a:pt x="370" y="1706"/>
                  </a:lnTo>
                  <a:lnTo>
                    <a:pt x="409" y="1714"/>
                  </a:lnTo>
                  <a:lnTo>
                    <a:pt x="448" y="1723"/>
                  </a:lnTo>
                  <a:lnTo>
                    <a:pt x="490" y="1730"/>
                  </a:lnTo>
                  <a:lnTo>
                    <a:pt x="533" y="1735"/>
                  </a:lnTo>
                  <a:lnTo>
                    <a:pt x="575" y="1738"/>
                  </a:lnTo>
                  <a:lnTo>
                    <a:pt x="616" y="1735"/>
                  </a:lnTo>
                  <a:lnTo>
                    <a:pt x="657" y="1725"/>
                  </a:lnTo>
                  <a:lnTo>
                    <a:pt x="694" y="1710"/>
                  </a:lnTo>
                  <a:lnTo>
                    <a:pt x="729" y="1686"/>
                  </a:lnTo>
                  <a:lnTo>
                    <a:pt x="760" y="1653"/>
                  </a:lnTo>
                  <a:lnTo>
                    <a:pt x="787" y="1608"/>
                  </a:lnTo>
                  <a:lnTo>
                    <a:pt x="809" y="1551"/>
                  </a:lnTo>
                  <a:lnTo>
                    <a:pt x="824" y="1481"/>
                  </a:lnTo>
                  <a:lnTo>
                    <a:pt x="834" y="1398"/>
                  </a:lnTo>
                  <a:lnTo>
                    <a:pt x="835" y="1297"/>
                  </a:lnTo>
                  <a:lnTo>
                    <a:pt x="831" y="1082"/>
                  </a:lnTo>
                  <a:lnTo>
                    <a:pt x="827" y="876"/>
                  </a:lnTo>
                  <a:lnTo>
                    <a:pt x="820" y="682"/>
                  </a:lnTo>
                  <a:lnTo>
                    <a:pt x="807" y="506"/>
                  </a:lnTo>
                  <a:lnTo>
                    <a:pt x="789" y="353"/>
                  </a:lnTo>
                  <a:lnTo>
                    <a:pt x="764" y="226"/>
                  </a:lnTo>
                  <a:lnTo>
                    <a:pt x="728" y="130"/>
                  </a:lnTo>
                  <a:lnTo>
                    <a:pt x="681" y="70"/>
                  </a:lnTo>
                  <a:lnTo>
                    <a:pt x="653" y="52"/>
                  </a:lnTo>
                  <a:lnTo>
                    <a:pt x="621" y="35"/>
                  </a:lnTo>
                  <a:lnTo>
                    <a:pt x="589" y="22"/>
                  </a:lnTo>
                  <a:lnTo>
                    <a:pt x="554" y="12"/>
                  </a:lnTo>
                  <a:lnTo>
                    <a:pt x="517" y="5"/>
                  </a:lnTo>
                  <a:lnTo>
                    <a:pt x="481" y="1"/>
                  </a:lnTo>
                  <a:lnTo>
                    <a:pt x="445" y="0"/>
                  </a:lnTo>
                  <a:lnTo>
                    <a:pt x="409" y="1"/>
                  </a:lnTo>
                  <a:lnTo>
                    <a:pt x="374" y="5"/>
                  </a:lnTo>
                  <a:lnTo>
                    <a:pt x="340" y="12"/>
                  </a:lnTo>
                  <a:lnTo>
                    <a:pt x="308" y="22"/>
                  </a:lnTo>
                  <a:lnTo>
                    <a:pt x="279" y="35"/>
                  </a:lnTo>
                  <a:lnTo>
                    <a:pt x="252" y="52"/>
                  </a:lnTo>
                  <a:lnTo>
                    <a:pt x="230" y="70"/>
                  </a:lnTo>
                  <a:lnTo>
                    <a:pt x="211" y="92"/>
                  </a:lnTo>
                  <a:lnTo>
                    <a:pt x="197" y="117"/>
                  </a:lnTo>
                  <a:close/>
                </a:path>
              </a:pathLst>
            </a:custGeom>
            <a:solidFill>
              <a:srgbClr val="FCF9F7"/>
            </a:solidFill>
            <a:ln w="9525">
              <a:noFill/>
              <a:round/>
              <a:headEnd/>
              <a:tailEnd/>
            </a:ln>
          </p:spPr>
          <p:txBody>
            <a:bodyPr/>
            <a:lstStyle/>
            <a:p>
              <a:endParaRPr lang="zh-CN" altLang="en-US"/>
            </a:p>
          </p:txBody>
        </p:sp>
        <p:sp>
          <p:nvSpPr>
            <p:cNvPr id="13" name="Freeform 9"/>
            <p:cNvSpPr>
              <a:spLocks/>
            </p:cNvSpPr>
            <p:nvPr/>
          </p:nvSpPr>
          <p:spPr bwMode="auto">
            <a:xfrm>
              <a:off x="4818" y="2698"/>
              <a:ext cx="269" cy="573"/>
            </a:xfrm>
            <a:custGeom>
              <a:avLst/>
              <a:gdLst/>
              <a:ahLst/>
              <a:cxnLst>
                <a:cxn ang="0">
                  <a:pos x="187" y="124"/>
                </a:cxn>
                <a:cxn ang="0">
                  <a:pos x="162" y="176"/>
                </a:cxn>
                <a:cxn ang="0">
                  <a:pos x="123" y="269"/>
                </a:cxn>
                <a:cxn ang="0">
                  <a:pos x="78" y="392"/>
                </a:cxn>
                <a:cxn ang="0">
                  <a:pos x="36" y="537"/>
                </a:cxn>
                <a:cxn ang="0">
                  <a:pos x="7" y="690"/>
                </a:cxn>
                <a:cxn ang="0">
                  <a:pos x="0" y="842"/>
                </a:cxn>
                <a:cxn ang="0">
                  <a:pos x="25" y="982"/>
                </a:cxn>
                <a:cxn ang="0">
                  <a:pos x="105" y="1152"/>
                </a:cxn>
                <a:cxn ang="0">
                  <a:pos x="149" y="1314"/>
                </a:cxn>
                <a:cxn ang="0">
                  <a:pos x="139" y="1417"/>
                </a:cxn>
                <a:cxn ang="0">
                  <a:pos x="100" y="1478"/>
                </a:cxn>
                <a:cxn ang="0">
                  <a:pos x="70" y="1512"/>
                </a:cxn>
                <a:cxn ang="0">
                  <a:pos x="61" y="1537"/>
                </a:cxn>
                <a:cxn ang="0">
                  <a:pos x="71" y="1563"/>
                </a:cxn>
                <a:cxn ang="0">
                  <a:pos x="95" y="1590"/>
                </a:cxn>
                <a:cxn ang="0">
                  <a:pos x="130" y="1615"/>
                </a:cxn>
                <a:cxn ang="0">
                  <a:pos x="176" y="1639"/>
                </a:cxn>
                <a:cxn ang="0">
                  <a:pos x="230" y="1658"/>
                </a:cxn>
                <a:cxn ang="0">
                  <a:pos x="290" y="1675"/>
                </a:cxn>
                <a:cxn ang="0">
                  <a:pos x="356" y="1688"/>
                </a:cxn>
                <a:cxn ang="0">
                  <a:pos x="431" y="1704"/>
                </a:cxn>
                <a:cxn ang="0">
                  <a:pos x="512" y="1717"/>
                </a:cxn>
                <a:cxn ang="0">
                  <a:pos x="593" y="1717"/>
                </a:cxn>
                <a:cxn ang="0">
                  <a:pos x="668" y="1692"/>
                </a:cxn>
                <a:cxn ang="0">
                  <a:pos x="732" y="1635"/>
                </a:cxn>
                <a:cxn ang="0">
                  <a:pos x="779" y="1536"/>
                </a:cxn>
                <a:cxn ang="0">
                  <a:pos x="803" y="1382"/>
                </a:cxn>
                <a:cxn ang="0">
                  <a:pos x="800" y="1071"/>
                </a:cxn>
                <a:cxn ang="0">
                  <a:pos x="789" y="676"/>
                </a:cxn>
                <a:cxn ang="0">
                  <a:pos x="760" y="350"/>
                </a:cxn>
                <a:cxn ang="0">
                  <a:pos x="701" y="128"/>
                </a:cxn>
                <a:cxn ang="0">
                  <a:pos x="627" y="51"/>
                </a:cxn>
                <a:cxn ang="0">
                  <a:pos x="566" y="24"/>
                </a:cxn>
                <a:cxn ang="0">
                  <a:pos x="498" y="5"/>
                </a:cxn>
                <a:cxn ang="0">
                  <a:pos x="428" y="0"/>
                </a:cxn>
                <a:cxn ang="0">
                  <a:pos x="360" y="5"/>
                </a:cxn>
                <a:cxn ang="0">
                  <a:pos x="297" y="22"/>
                </a:cxn>
                <a:cxn ang="0">
                  <a:pos x="244" y="51"/>
                </a:cxn>
                <a:cxn ang="0">
                  <a:pos x="204" y="92"/>
                </a:cxn>
              </a:cxnLst>
              <a:rect l="0" t="0" r="r" b="b"/>
              <a:pathLst>
                <a:path w="805" h="1718">
                  <a:moveTo>
                    <a:pt x="190" y="117"/>
                  </a:moveTo>
                  <a:lnTo>
                    <a:pt x="187" y="124"/>
                  </a:lnTo>
                  <a:lnTo>
                    <a:pt x="177" y="144"/>
                  </a:lnTo>
                  <a:lnTo>
                    <a:pt x="162" y="176"/>
                  </a:lnTo>
                  <a:lnTo>
                    <a:pt x="144" y="217"/>
                  </a:lnTo>
                  <a:lnTo>
                    <a:pt x="123" y="269"/>
                  </a:lnTo>
                  <a:lnTo>
                    <a:pt x="100" y="328"/>
                  </a:lnTo>
                  <a:lnTo>
                    <a:pt x="78" y="392"/>
                  </a:lnTo>
                  <a:lnTo>
                    <a:pt x="56" y="463"/>
                  </a:lnTo>
                  <a:lnTo>
                    <a:pt x="36" y="537"/>
                  </a:lnTo>
                  <a:lnTo>
                    <a:pt x="20" y="612"/>
                  </a:lnTo>
                  <a:lnTo>
                    <a:pt x="7" y="690"/>
                  </a:lnTo>
                  <a:lnTo>
                    <a:pt x="1" y="767"/>
                  </a:lnTo>
                  <a:lnTo>
                    <a:pt x="0" y="842"/>
                  </a:lnTo>
                  <a:lnTo>
                    <a:pt x="8" y="915"/>
                  </a:lnTo>
                  <a:lnTo>
                    <a:pt x="25" y="982"/>
                  </a:lnTo>
                  <a:lnTo>
                    <a:pt x="52" y="1045"/>
                  </a:lnTo>
                  <a:lnTo>
                    <a:pt x="105" y="1152"/>
                  </a:lnTo>
                  <a:lnTo>
                    <a:pt x="135" y="1241"/>
                  </a:lnTo>
                  <a:lnTo>
                    <a:pt x="149" y="1314"/>
                  </a:lnTo>
                  <a:lnTo>
                    <a:pt x="149" y="1372"/>
                  </a:lnTo>
                  <a:lnTo>
                    <a:pt x="139" y="1417"/>
                  </a:lnTo>
                  <a:lnTo>
                    <a:pt x="121" y="1452"/>
                  </a:lnTo>
                  <a:lnTo>
                    <a:pt x="100" y="1478"/>
                  </a:lnTo>
                  <a:lnTo>
                    <a:pt x="80" y="1499"/>
                  </a:lnTo>
                  <a:lnTo>
                    <a:pt x="70" y="1512"/>
                  </a:lnTo>
                  <a:lnTo>
                    <a:pt x="63" y="1524"/>
                  </a:lnTo>
                  <a:lnTo>
                    <a:pt x="61" y="1537"/>
                  </a:lnTo>
                  <a:lnTo>
                    <a:pt x="64" y="1551"/>
                  </a:lnTo>
                  <a:lnTo>
                    <a:pt x="71" y="1563"/>
                  </a:lnTo>
                  <a:lnTo>
                    <a:pt x="81" y="1577"/>
                  </a:lnTo>
                  <a:lnTo>
                    <a:pt x="95" y="1590"/>
                  </a:lnTo>
                  <a:lnTo>
                    <a:pt x="112" y="1603"/>
                  </a:lnTo>
                  <a:lnTo>
                    <a:pt x="130" y="1615"/>
                  </a:lnTo>
                  <a:lnTo>
                    <a:pt x="152" y="1628"/>
                  </a:lnTo>
                  <a:lnTo>
                    <a:pt x="176" y="1639"/>
                  </a:lnTo>
                  <a:lnTo>
                    <a:pt x="202" y="1649"/>
                  </a:lnTo>
                  <a:lnTo>
                    <a:pt x="230" y="1658"/>
                  </a:lnTo>
                  <a:lnTo>
                    <a:pt x="259" y="1667"/>
                  </a:lnTo>
                  <a:lnTo>
                    <a:pt x="290" y="1675"/>
                  </a:lnTo>
                  <a:lnTo>
                    <a:pt x="322" y="1681"/>
                  </a:lnTo>
                  <a:lnTo>
                    <a:pt x="356" y="1688"/>
                  </a:lnTo>
                  <a:lnTo>
                    <a:pt x="393" y="1696"/>
                  </a:lnTo>
                  <a:lnTo>
                    <a:pt x="431" y="1704"/>
                  </a:lnTo>
                  <a:lnTo>
                    <a:pt x="471" y="1711"/>
                  </a:lnTo>
                  <a:lnTo>
                    <a:pt x="512" y="1717"/>
                  </a:lnTo>
                  <a:lnTo>
                    <a:pt x="554" y="1718"/>
                  </a:lnTo>
                  <a:lnTo>
                    <a:pt x="593" y="1717"/>
                  </a:lnTo>
                  <a:lnTo>
                    <a:pt x="632" y="1707"/>
                  </a:lnTo>
                  <a:lnTo>
                    <a:pt x="668" y="1692"/>
                  </a:lnTo>
                  <a:lnTo>
                    <a:pt x="701" y="1668"/>
                  </a:lnTo>
                  <a:lnTo>
                    <a:pt x="732" y="1635"/>
                  </a:lnTo>
                  <a:lnTo>
                    <a:pt x="759" y="1591"/>
                  </a:lnTo>
                  <a:lnTo>
                    <a:pt x="779" y="1536"/>
                  </a:lnTo>
                  <a:lnTo>
                    <a:pt x="793" y="1466"/>
                  </a:lnTo>
                  <a:lnTo>
                    <a:pt x="803" y="1382"/>
                  </a:lnTo>
                  <a:lnTo>
                    <a:pt x="805" y="1283"/>
                  </a:lnTo>
                  <a:lnTo>
                    <a:pt x="800" y="1071"/>
                  </a:lnTo>
                  <a:lnTo>
                    <a:pt x="796" y="867"/>
                  </a:lnTo>
                  <a:lnTo>
                    <a:pt x="789" y="676"/>
                  </a:lnTo>
                  <a:lnTo>
                    <a:pt x="778" y="502"/>
                  </a:lnTo>
                  <a:lnTo>
                    <a:pt x="760" y="350"/>
                  </a:lnTo>
                  <a:lnTo>
                    <a:pt x="735" y="223"/>
                  </a:lnTo>
                  <a:lnTo>
                    <a:pt x="701" y="128"/>
                  </a:lnTo>
                  <a:lnTo>
                    <a:pt x="655" y="70"/>
                  </a:lnTo>
                  <a:lnTo>
                    <a:pt x="627" y="51"/>
                  </a:lnTo>
                  <a:lnTo>
                    <a:pt x="598" y="36"/>
                  </a:lnTo>
                  <a:lnTo>
                    <a:pt x="566" y="24"/>
                  </a:lnTo>
                  <a:lnTo>
                    <a:pt x="533" y="12"/>
                  </a:lnTo>
                  <a:lnTo>
                    <a:pt x="498" y="5"/>
                  </a:lnTo>
                  <a:lnTo>
                    <a:pt x="463" y="1"/>
                  </a:lnTo>
                  <a:lnTo>
                    <a:pt x="428" y="0"/>
                  </a:lnTo>
                  <a:lnTo>
                    <a:pt x="393" y="1"/>
                  </a:lnTo>
                  <a:lnTo>
                    <a:pt x="360" y="5"/>
                  </a:lnTo>
                  <a:lnTo>
                    <a:pt x="328" y="12"/>
                  </a:lnTo>
                  <a:lnTo>
                    <a:pt x="297" y="22"/>
                  </a:lnTo>
                  <a:lnTo>
                    <a:pt x="269" y="36"/>
                  </a:lnTo>
                  <a:lnTo>
                    <a:pt x="244" y="51"/>
                  </a:lnTo>
                  <a:lnTo>
                    <a:pt x="222" y="70"/>
                  </a:lnTo>
                  <a:lnTo>
                    <a:pt x="204" y="92"/>
                  </a:lnTo>
                  <a:lnTo>
                    <a:pt x="190" y="117"/>
                  </a:lnTo>
                  <a:close/>
                </a:path>
              </a:pathLst>
            </a:custGeom>
            <a:solidFill>
              <a:srgbClr val="FCF7F2"/>
            </a:solidFill>
            <a:ln w="9525">
              <a:noFill/>
              <a:round/>
              <a:headEnd/>
              <a:tailEnd/>
            </a:ln>
          </p:spPr>
          <p:txBody>
            <a:bodyPr/>
            <a:lstStyle/>
            <a:p>
              <a:endParaRPr lang="zh-CN" altLang="en-US"/>
            </a:p>
          </p:txBody>
        </p:sp>
        <p:sp>
          <p:nvSpPr>
            <p:cNvPr id="14" name="Freeform 10"/>
            <p:cNvSpPr>
              <a:spLocks/>
            </p:cNvSpPr>
            <p:nvPr/>
          </p:nvSpPr>
          <p:spPr bwMode="auto">
            <a:xfrm>
              <a:off x="4825" y="2703"/>
              <a:ext cx="258" cy="567"/>
            </a:xfrm>
            <a:custGeom>
              <a:avLst/>
              <a:gdLst/>
              <a:ahLst/>
              <a:cxnLst>
                <a:cxn ang="0">
                  <a:pos x="180" y="122"/>
                </a:cxn>
                <a:cxn ang="0">
                  <a:pos x="156" y="173"/>
                </a:cxn>
                <a:cxn ang="0">
                  <a:pos x="118" y="264"/>
                </a:cxn>
                <a:cxn ang="0">
                  <a:pos x="75" y="387"/>
                </a:cxn>
                <a:cxn ang="0">
                  <a:pos x="35" y="529"/>
                </a:cxn>
                <a:cxn ang="0">
                  <a:pos x="7" y="681"/>
                </a:cxn>
                <a:cxn ang="0">
                  <a:pos x="0" y="832"/>
                </a:cxn>
                <a:cxn ang="0">
                  <a:pos x="24" y="971"/>
                </a:cxn>
                <a:cxn ang="0">
                  <a:pos x="100" y="1140"/>
                </a:cxn>
                <a:cxn ang="0">
                  <a:pos x="144" y="1300"/>
                </a:cxn>
                <a:cxn ang="0">
                  <a:pos x="134" y="1402"/>
                </a:cxn>
                <a:cxn ang="0">
                  <a:pos x="98" y="1463"/>
                </a:cxn>
                <a:cxn ang="0">
                  <a:pos x="65" y="1495"/>
                </a:cxn>
                <a:cxn ang="0">
                  <a:pos x="56" y="1522"/>
                </a:cxn>
                <a:cxn ang="0">
                  <a:pos x="64" y="1548"/>
                </a:cxn>
                <a:cxn ang="0">
                  <a:pos x="86" y="1575"/>
                </a:cxn>
                <a:cxn ang="0">
                  <a:pos x="123" y="1600"/>
                </a:cxn>
                <a:cxn ang="0">
                  <a:pos x="167" y="1622"/>
                </a:cxn>
                <a:cxn ang="0">
                  <a:pos x="220" y="1641"/>
                </a:cxn>
                <a:cxn ang="0">
                  <a:pos x="279" y="1657"/>
                </a:cxn>
                <a:cxn ang="0">
                  <a:pos x="342" y="1670"/>
                </a:cxn>
                <a:cxn ang="0">
                  <a:pos x="415" y="1685"/>
                </a:cxn>
                <a:cxn ang="0">
                  <a:pos x="492" y="1698"/>
                </a:cxn>
                <a:cxn ang="0">
                  <a:pos x="570" y="1698"/>
                </a:cxn>
                <a:cxn ang="0">
                  <a:pos x="643" y="1674"/>
                </a:cxn>
                <a:cxn ang="0">
                  <a:pos x="704" y="1617"/>
                </a:cxn>
                <a:cxn ang="0">
                  <a:pos x="749" y="1519"/>
                </a:cxn>
                <a:cxn ang="0">
                  <a:pos x="771" y="1367"/>
                </a:cxn>
                <a:cxn ang="0">
                  <a:pos x="770" y="1060"/>
                </a:cxn>
                <a:cxn ang="0">
                  <a:pos x="758" y="668"/>
                </a:cxn>
                <a:cxn ang="0">
                  <a:pos x="731" y="345"/>
                </a:cxn>
                <a:cxn ang="0">
                  <a:pos x="673" y="127"/>
                </a:cxn>
                <a:cxn ang="0">
                  <a:pos x="602" y="50"/>
                </a:cxn>
                <a:cxn ang="0">
                  <a:pos x="544" y="23"/>
                </a:cxn>
                <a:cxn ang="0">
                  <a:pos x="478" y="6"/>
                </a:cxn>
                <a:cxn ang="0">
                  <a:pos x="411" y="0"/>
                </a:cxn>
                <a:cxn ang="0">
                  <a:pos x="346" y="6"/>
                </a:cxn>
                <a:cxn ang="0">
                  <a:pos x="286" y="23"/>
                </a:cxn>
                <a:cxn ang="0">
                  <a:pos x="234" y="50"/>
                </a:cxn>
                <a:cxn ang="0">
                  <a:pos x="195" y="91"/>
                </a:cxn>
              </a:cxnLst>
              <a:rect l="0" t="0" r="r" b="b"/>
              <a:pathLst>
                <a:path w="772" h="1701">
                  <a:moveTo>
                    <a:pt x="183" y="115"/>
                  </a:moveTo>
                  <a:lnTo>
                    <a:pt x="180" y="122"/>
                  </a:lnTo>
                  <a:lnTo>
                    <a:pt x="170" y="141"/>
                  </a:lnTo>
                  <a:lnTo>
                    <a:pt x="156" y="173"/>
                  </a:lnTo>
                  <a:lnTo>
                    <a:pt x="138" y="214"/>
                  </a:lnTo>
                  <a:lnTo>
                    <a:pt x="118" y="264"/>
                  </a:lnTo>
                  <a:lnTo>
                    <a:pt x="98" y="322"/>
                  </a:lnTo>
                  <a:lnTo>
                    <a:pt x="75" y="387"/>
                  </a:lnTo>
                  <a:lnTo>
                    <a:pt x="54" y="456"/>
                  </a:lnTo>
                  <a:lnTo>
                    <a:pt x="35" y="529"/>
                  </a:lnTo>
                  <a:lnTo>
                    <a:pt x="19" y="604"/>
                  </a:lnTo>
                  <a:lnTo>
                    <a:pt x="7" y="681"/>
                  </a:lnTo>
                  <a:lnTo>
                    <a:pt x="0" y="758"/>
                  </a:lnTo>
                  <a:lnTo>
                    <a:pt x="0" y="832"/>
                  </a:lnTo>
                  <a:lnTo>
                    <a:pt x="7" y="903"/>
                  </a:lnTo>
                  <a:lnTo>
                    <a:pt x="24" y="971"/>
                  </a:lnTo>
                  <a:lnTo>
                    <a:pt x="49" y="1032"/>
                  </a:lnTo>
                  <a:lnTo>
                    <a:pt x="100" y="1140"/>
                  </a:lnTo>
                  <a:lnTo>
                    <a:pt x="131" y="1228"/>
                  </a:lnTo>
                  <a:lnTo>
                    <a:pt x="144" y="1300"/>
                  </a:lnTo>
                  <a:lnTo>
                    <a:pt x="145" y="1357"/>
                  </a:lnTo>
                  <a:lnTo>
                    <a:pt x="134" y="1402"/>
                  </a:lnTo>
                  <a:lnTo>
                    <a:pt x="117" y="1437"/>
                  </a:lnTo>
                  <a:lnTo>
                    <a:pt x="98" y="1463"/>
                  </a:lnTo>
                  <a:lnTo>
                    <a:pt x="77" y="1483"/>
                  </a:lnTo>
                  <a:lnTo>
                    <a:pt x="65" y="1495"/>
                  </a:lnTo>
                  <a:lnTo>
                    <a:pt x="59" y="1509"/>
                  </a:lnTo>
                  <a:lnTo>
                    <a:pt x="56" y="1522"/>
                  </a:lnTo>
                  <a:lnTo>
                    <a:pt x="59" y="1536"/>
                  </a:lnTo>
                  <a:lnTo>
                    <a:pt x="64" y="1548"/>
                  </a:lnTo>
                  <a:lnTo>
                    <a:pt x="74" y="1562"/>
                  </a:lnTo>
                  <a:lnTo>
                    <a:pt x="86" y="1575"/>
                  </a:lnTo>
                  <a:lnTo>
                    <a:pt x="103" y="1588"/>
                  </a:lnTo>
                  <a:lnTo>
                    <a:pt x="123" y="1600"/>
                  </a:lnTo>
                  <a:lnTo>
                    <a:pt x="144" y="1611"/>
                  </a:lnTo>
                  <a:lnTo>
                    <a:pt x="167" y="1622"/>
                  </a:lnTo>
                  <a:lnTo>
                    <a:pt x="194" y="1632"/>
                  </a:lnTo>
                  <a:lnTo>
                    <a:pt x="220" y="1641"/>
                  </a:lnTo>
                  <a:lnTo>
                    <a:pt x="250" y="1649"/>
                  </a:lnTo>
                  <a:lnTo>
                    <a:pt x="279" y="1657"/>
                  </a:lnTo>
                  <a:lnTo>
                    <a:pt x="309" y="1663"/>
                  </a:lnTo>
                  <a:lnTo>
                    <a:pt x="342" y="1670"/>
                  </a:lnTo>
                  <a:lnTo>
                    <a:pt x="378" y="1677"/>
                  </a:lnTo>
                  <a:lnTo>
                    <a:pt x="415" y="1685"/>
                  </a:lnTo>
                  <a:lnTo>
                    <a:pt x="453" y="1692"/>
                  </a:lnTo>
                  <a:lnTo>
                    <a:pt x="492" y="1698"/>
                  </a:lnTo>
                  <a:lnTo>
                    <a:pt x="531" y="1701"/>
                  </a:lnTo>
                  <a:lnTo>
                    <a:pt x="570" y="1698"/>
                  </a:lnTo>
                  <a:lnTo>
                    <a:pt x="608" y="1689"/>
                  </a:lnTo>
                  <a:lnTo>
                    <a:pt x="643" y="1674"/>
                  </a:lnTo>
                  <a:lnTo>
                    <a:pt x="675" y="1650"/>
                  </a:lnTo>
                  <a:lnTo>
                    <a:pt x="704" y="1617"/>
                  </a:lnTo>
                  <a:lnTo>
                    <a:pt x="728" y="1574"/>
                  </a:lnTo>
                  <a:lnTo>
                    <a:pt x="749" y="1519"/>
                  </a:lnTo>
                  <a:lnTo>
                    <a:pt x="763" y="1451"/>
                  </a:lnTo>
                  <a:lnTo>
                    <a:pt x="771" y="1367"/>
                  </a:lnTo>
                  <a:lnTo>
                    <a:pt x="772" y="1270"/>
                  </a:lnTo>
                  <a:lnTo>
                    <a:pt x="770" y="1060"/>
                  </a:lnTo>
                  <a:lnTo>
                    <a:pt x="764" y="858"/>
                  </a:lnTo>
                  <a:lnTo>
                    <a:pt x="758" y="668"/>
                  </a:lnTo>
                  <a:lnTo>
                    <a:pt x="747" y="495"/>
                  </a:lnTo>
                  <a:lnTo>
                    <a:pt x="731" y="345"/>
                  </a:lnTo>
                  <a:lnTo>
                    <a:pt x="707" y="221"/>
                  </a:lnTo>
                  <a:lnTo>
                    <a:pt x="673" y="127"/>
                  </a:lnTo>
                  <a:lnTo>
                    <a:pt x="629" y="69"/>
                  </a:lnTo>
                  <a:lnTo>
                    <a:pt x="602" y="50"/>
                  </a:lnTo>
                  <a:lnTo>
                    <a:pt x="574" y="35"/>
                  </a:lnTo>
                  <a:lnTo>
                    <a:pt x="544" y="23"/>
                  </a:lnTo>
                  <a:lnTo>
                    <a:pt x="512" y="13"/>
                  </a:lnTo>
                  <a:lnTo>
                    <a:pt x="478" y="6"/>
                  </a:lnTo>
                  <a:lnTo>
                    <a:pt x="445" y="2"/>
                  </a:lnTo>
                  <a:lnTo>
                    <a:pt x="411" y="0"/>
                  </a:lnTo>
                  <a:lnTo>
                    <a:pt x="378" y="2"/>
                  </a:lnTo>
                  <a:lnTo>
                    <a:pt x="346" y="6"/>
                  </a:lnTo>
                  <a:lnTo>
                    <a:pt x="315" y="13"/>
                  </a:lnTo>
                  <a:lnTo>
                    <a:pt x="286" y="23"/>
                  </a:lnTo>
                  <a:lnTo>
                    <a:pt x="258" y="35"/>
                  </a:lnTo>
                  <a:lnTo>
                    <a:pt x="234" y="50"/>
                  </a:lnTo>
                  <a:lnTo>
                    <a:pt x="213" y="69"/>
                  </a:lnTo>
                  <a:lnTo>
                    <a:pt x="195" y="91"/>
                  </a:lnTo>
                  <a:lnTo>
                    <a:pt x="183" y="115"/>
                  </a:lnTo>
                  <a:close/>
                </a:path>
              </a:pathLst>
            </a:custGeom>
            <a:solidFill>
              <a:srgbClr val="F9F2EA"/>
            </a:solidFill>
            <a:ln w="9525">
              <a:noFill/>
              <a:round/>
              <a:headEnd/>
              <a:tailEnd/>
            </a:ln>
          </p:spPr>
          <p:txBody>
            <a:bodyPr/>
            <a:lstStyle/>
            <a:p>
              <a:endParaRPr lang="zh-CN" altLang="en-US"/>
            </a:p>
          </p:txBody>
        </p:sp>
        <p:sp>
          <p:nvSpPr>
            <p:cNvPr id="15" name="Freeform 11"/>
            <p:cNvSpPr>
              <a:spLocks/>
            </p:cNvSpPr>
            <p:nvPr/>
          </p:nvSpPr>
          <p:spPr bwMode="auto">
            <a:xfrm>
              <a:off x="4832" y="2708"/>
              <a:ext cx="248" cy="560"/>
            </a:xfrm>
            <a:custGeom>
              <a:avLst/>
              <a:gdLst/>
              <a:ahLst/>
              <a:cxnLst>
                <a:cxn ang="0">
                  <a:pos x="171" y="121"/>
                </a:cxn>
                <a:cxn ang="0">
                  <a:pos x="149" y="172"/>
                </a:cxn>
                <a:cxn ang="0">
                  <a:pos x="113" y="262"/>
                </a:cxn>
                <a:cxn ang="0">
                  <a:pos x="71" y="384"/>
                </a:cxn>
                <a:cxn ang="0">
                  <a:pos x="33" y="525"/>
                </a:cxn>
                <a:cxn ang="0">
                  <a:pos x="7" y="674"/>
                </a:cxn>
                <a:cxn ang="0">
                  <a:pos x="0" y="823"/>
                </a:cxn>
                <a:cxn ang="0">
                  <a:pos x="22" y="960"/>
                </a:cxn>
                <a:cxn ang="0">
                  <a:pos x="96" y="1127"/>
                </a:cxn>
                <a:cxn ang="0">
                  <a:pos x="138" y="1286"/>
                </a:cxn>
                <a:cxn ang="0">
                  <a:pos x="128" y="1388"/>
                </a:cxn>
                <a:cxn ang="0">
                  <a:pos x="92" y="1448"/>
                </a:cxn>
                <a:cxn ang="0">
                  <a:pos x="60" y="1481"/>
                </a:cxn>
                <a:cxn ang="0">
                  <a:pos x="49" y="1509"/>
                </a:cxn>
                <a:cxn ang="0">
                  <a:pos x="56" y="1536"/>
                </a:cxn>
                <a:cxn ang="0">
                  <a:pos x="78" y="1561"/>
                </a:cxn>
                <a:cxn ang="0">
                  <a:pos x="114" y="1585"/>
                </a:cxn>
                <a:cxn ang="0">
                  <a:pos x="159" y="1606"/>
                </a:cxn>
                <a:cxn ang="0">
                  <a:pos x="210" y="1624"/>
                </a:cxn>
                <a:cxn ang="0">
                  <a:pos x="268" y="1639"/>
                </a:cxn>
                <a:cxn ang="0">
                  <a:pos x="328" y="1652"/>
                </a:cxn>
                <a:cxn ang="0">
                  <a:pos x="397" y="1667"/>
                </a:cxn>
                <a:cxn ang="0">
                  <a:pos x="473" y="1680"/>
                </a:cxn>
                <a:cxn ang="0">
                  <a:pos x="546" y="1680"/>
                </a:cxn>
                <a:cxn ang="0">
                  <a:pos x="616" y="1656"/>
                </a:cxn>
                <a:cxn ang="0">
                  <a:pos x="675" y="1600"/>
                </a:cxn>
                <a:cxn ang="0">
                  <a:pos x="718" y="1502"/>
                </a:cxn>
                <a:cxn ang="0">
                  <a:pos x="740" y="1353"/>
                </a:cxn>
                <a:cxn ang="0">
                  <a:pos x="737" y="1048"/>
                </a:cxn>
                <a:cxn ang="0">
                  <a:pos x="726" y="661"/>
                </a:cxn>
                <a:cxn ang="0">
                  <a:pos x="700" y="342"/>
                </a:cxn>
                <a:cxn ang="0">
                  <a:pos x="645" y="126"/>
                </a:cxn>
                <a:cxn ang="0">
                  <a:pos x="579" y="50"/>
                </a:cxn>
                <a:cxn ang="0">
                  <a:pos x="521" y="22"/>
                </a:cxn>
                <a:cxn ang="0">
                  <a:pos x="459" y="6"/>
                </a:cxn>
                <a:cxn ang="0">
                  <a:pos x="394" y="0"/>
                </a:cxn>
                <a:cxn ang="0">
                  <a:pos x="332" y="6"/>
                </a:cxn>
                <a:cxn ang="0">
                  <a:pos x="273" y="22"/>
                </a:cxn>
                <a:cxn ang="0">
                  <a:pos x="224" y="50"/>
                </a:cxn>
                <a:cxn ang="0">
                  <a:pos x="187" y="91"/>
                </a:cxn>
              </a:cxnLst>
              <a:rect l="0" t="0" r="r" b="b"/>
              <a:pathLst>
                <a:path w="742" h="1682">
                  <a:moveTo>
                    <a:pt x="174" y="115"/>
                  </a:moveTo>
                  <a:lnTo>
                    <a:pt x="171" y="121"/>
                  </a:lnTo>
                  <a:lnTo>
                    <a:pt x="162" y="141"/>
                  </a:lnTo>
                  <a:lnTo>
                    <a:pt x="149" y="172"/>
                  </a:lnTo>
                  <a:lnTo>
                    <a:pt x="132" y="212"/>
                  </a:lnTo>
                  <a:lnTo>
                    <a:pt x="113" y="262"/>
                  </a:lnTo>
                  <a:lnTo>
                    <a:pt x="92" y="320"/>
                  </a:lnTo>
                  <a:lnTo>
                    <a:pt x="71" y="384"/>
                  </a:lnTo>
                  <a:lnTo>
                    <a:pt x="51" y="452"/>
                  </a:lnTo>
                  <a:lnTo>
                    <a:pt x="33" y="525"/>
                  </a:lnTo>
                  <a:lnTo>
                    <a:pt x="18" y="599"/>
                  </a:lnTo>
                  <a:lnTo>
                    <a:pt x="7" y="674"/>
                  </a:lnTo>
                  <a:lnTo>
                    <a:pt x="1" y="749"/>
                  </a:lnTo>
                  <a:lnTo>
                    <a:pt x="0" y="823"/>
                  </a:lnTo>
                  <a:lnTo>
                    <a:pt x="7" y="894"/>
                  </a:lnTo>
                  <a:lnTo>
                    <a:pt x="22" y="960"/>
                  </a:lnTo>
                  <a:lnTo>
                    <a:pt x="47" y="1021"/>
                  </a:lnTo>
                  <a:lnTo>
                    <a:pt x="96" y="1127"/>
                  </a:lnTo>
                  <a:lnTo>
                    <a:pt x="125" y="1215"/>
                  </a:lnTo>
                  <a:lnTo>
                    <a:pt x="138" y="1286"/>
                  </a:lnTo>
                  <a:lnTo>
                    <a:pt x="138" y="1343"/>
                  </a:lnTo>
                  <a:lnTo>
                    <a:pt x="128" y="1388"/>
                  </a:lnTo>
                  <a:lnTo>
                    <a:pt x="113" y="1421"/>
                  </a:lnTo>
                  <a:lnTo>
                    <a:pt x="92" y="1448"/>
                  </a:lnTo>
                  <a:lnTo>
                    <a:pt x="72" y="1468"/>
                  </a:lnTo>
                  <a:lnTo>
                    <a:pt x="60" y="1481"/>
                  </a:lnTo>
                  <a:lnTo>
                    <a:pt x="51" y="1495"/>
                  </a:lnTo>
                  <a:lnTo>
                    <a:pt x="49" y="1509"/>
                  </a:lnTo>
                  <a:lnTo>
                    <a:pt x="50" y="1522"/>
                  </a:lnTo>
                  <a:lnTo>
                    <a:pt x="56" y="1536"/>
                  </a:lnTo>
                  <a:lnTo>
                    <a:pt x="65" y="1548"/>
                  </a:lnTo>
                  <a:lnTo>
                    <a:pt x="78" y="1561"/>
                  </a:lnTo>
                  <a:lnTo>
                    <a:pt x="95" y="1572"/>
                  </a:lnTo>
                  <a:lnTo>
                    <a:pt x="114" y="1585"/>
                  </a:lnTo>
                  <a:lnTo>
                    <a:pt x="135" y="1596"/>
                  </a:lnTo>
                  <a:lnTo>
                    <a:pt x="159" y="1606"/>
                  </a:lnTo>
                  <a:lnTo>
                    <a:pt x="184" y="1615"/>
                  </a:lnTo>
                  <a:lnTo>
                    <a:pt x="210" y="1624"/>
                  </a:lnTo>
                  <a:lnTo>
                    <a:pt x="238" y="1632"/>
                  </a:lnTo>
                  <a:lnTo>
                    <a:pt x="268" y="1639"/>
                  </a:lnTo>
                  <a:lnTo>
                    <a:pt x="297" y="1645"/>
                  </a:lnTo>
                  <a:lnTo>
                    <a:pt x="328" y="1652"/>
                  </a:lnTo>
                  <a:lnTo>
                    <a:pt x="362" y="1659"/>
                  </a:lnTo>
                  <a:lnTo>
                    <a:pt x="397" y="1667"/>
                  </a:lnTo>
                  <a:lnTo>
                    <a:pt x="435" y="1674"/>
                  </a:lnTo>
                  <a:lnTo>
                    <a:pt x="473" y="1680"/>
                  </a:lnTo>
                  <a:lnTo>
                    <a:pt x="510" y="1682"/>
                  </a:lnTo>
                  <a:lnTo>
                    <a:pt x="546" y="1680"/>
                  </a:lnTo>
                  <a:lnTo>
                    <a:pt x="583" y="1671"/>
                  </a:lnTo>
                  <a:lnTo>
                    <a:pt x="616" y="1656"/>
                  </a:lnTo>
                  <a:lnTo>
                    <a:pt x="647" y="1632"/>
                  </a:lnTo>
                  <a:lnTo>
                    <a:pt x="675" y="1600"/>
                  </a:lnTo>
                  <a:lnTo>
                    <a:pt x="698" y="1557"/>
                  </a:lnTo>
                  <a:lnTo>
                    <a:pt x="718" y="1502"/>
                  </a:lnTo>
                  <a:lnTo>
                    <a:pt x="732" y="1434"/>
                  </a:lnTo>
                  <a:lnTo>
                    <a:pt x="740" y="1353"/>
                  </a:lnTo>
                  <a:lnTo>
                    <a:pt x="742" y="1256"/>
                  </a:lnTo>
                  <a:lnTo>
                    <a:pt x="737" y="1048"/>
                  </a:lnTo>
                  <a:lnTo>
                    <a:pt x="733" y="848"/>
                  </a:lnTo>
                  <a:lnTo>
                    <a:pt x="726" y="661"/>
                  </a:lnTo>
                  <a:lnTo>
                    <a:pt x="717" y="491"/>
                  </a:lnTo>
                  <a:lnTo>
                    <a:pt x="700" y="342"/>
                  </a:lnTo>
                  <a:lnTo>
                    <a:pt x="678" y="219"/>
                  </a:lnTo>
                  <a:lnTo>
                    <a:pt x="645" y="126"/>
                  </a:lnTo>
                  <a:lnTo>
                    <a:pt x="604" y="68"/>
                  </a:lnTo>
                  <a:lnTo>
                    <a:pt x="579" y="50"/>
                  </a:lnTo>
                  <a:lnTo>
                    <a:pt x="551" y="35"/>
                  </a:lnTo>
                  <a:lnTo>
                    <a:pt x="521" y="22"/>
                  </a:lnTo>
                  <a:lnTo>
                    <a:pt x="491" y="13"/>
                  </a:lnTo>
                  <a:lnTo>
                    <a:pt x="459" y="6"/>
                  </a:lnTo>
                  <a:lnTo>
                    <a:pt x="427" y="2"/>
                  </a:lnTo>
                  <a:lnTo>
                    <a:pt x="394" y="0"/>
                  </a:lnTo>
                  <a:lnTo>
                    <a:pt x="362" y="2"/>
                  </a:lnTo>
                  <a:lnTo>
                    <a:pt x="332" y="6"/>
                  </a:lnTo>
                  <a:lnTo>
                    <a:pt x="301" y="13"/>
                  </a:lnTo>
                  <a:lnTo>
                    <a:pt x="273" y="22"/>
                  </a:lnTo>
                  <a:lnTo>
                    <a:pt x="247" y="35"/>
                  </a:lnTo>
                  <a:lnTo>
                    <a:pt x="224" y="50"/>
                  </a:lnTo>
                  <a:lnTo>
                    <a:pt x="203" y="68"/>
                  </a:lnTo>
                  <a:lnTo>
                    <a:pt x="187" y="91"/>
                  </a:lnTo>
                  <a:lnTo>
                    <a:pt x="174" y="115"/>
                  </a:lnTo>
                  <a:close/>
                </a:path>
              </a:pathLst>
            </a:custGeom>
            <a:solidFill>
              <a:srgbClr val="F9EFE5"/>
            </a:solidFill>
            <a:ln w="9525">
              <a:noFill/>
              <a:round/>
              <a:headEnd/>
              <a:tailEnd/>
            </a:ln>
          </p:spPr>
          <p:txBody>
            <a:bodyPr/>
            <a:lstStyle/>
            <a:p>
              <a:endParaRPr lang="zh-CN" altLang="en-US"/>
            </a:p>
          </p:txBody>
        </p:sp>
        <p:sp>
          <p:nvSpPr>
            <p:cNvPr id="16" name="Freeform 12"/>
            <p:cNvSpPr>
              <a:spLocks/>
            </p:cNvSpPr>
            <p:nvPr/>
          </p:nvSpPr>
          <p:spPr bwMode="auto">
            <a:xfrm>
              <a:off x="4840" y="2712"/>
              <a:ext cx="236" cy="555"/>
            </a:xfrm>
            <a:custGeom>
              <a:avLst/>
              <a:gdLst/>
              <a:ahLst/>
              <a:cxnLst>
                <a:cxn ang="0">
                  <a:pos x="163" y="120"/>
                </a:cxn>
                <a:cxn ang="0">
                  <a:pos x="142" y="170"/>
                </a:cxn>
                <a:cxn ang="0">
                  <a:pos x="108" y="260"/>
                </a:cxn>
                <a:cxn ang="0">
                  <a:pos x="67" y="379"/>
                </a:cxn>
                <a:cxn ang="0">
                  <a:pos x="31" y="519"/>
                </a:cxn>
                <a:cxn ang="0">
                  <a:pos x="6" y="668"/>
                </a:cxn>
                <a:cxn ang="0">
                  <a:pos x="0" y="815"/>
                </a:cxn>
                <a:cxn ang="0">
                  <a:pos x="21" y="951"/>
                </a:cxn>
                <a:cxn ang="0">
                  <a:pos x="91" y="1116"/>
                </a:cxn>
                <a:cxn ang="0">
                  <a:pos x="131" y="1272"/>
                </a:cxn>
                <a:cxn ang="0">
                  <a:pos x="123" y="1373"/>
                </a:cxn>
                <a:cxn ang="0">
                  <a:pos x="88" y="1433"/>
                </a:cxn>
                <a:cxn ang="0">
                  <a:pos x="55" y="1466"/>
                </a:cxn>
                <a:cxn ang="0">
                  <a:pos x="42" y="1495"/>
                </a:cxn>
                <a:cxn ang="0">
                  <a:pos x="49" y="1522"/>
                </a:cxn>
                <a:cxn ang="0">
                  <a:pos x="70" y="1547"/>
                </a:cxn>
                <a:cxn ang="0">
                  <a:pos x="105" y="1569"/>
                </a:cxn>
                <a:cxn ang="0">
                  <a:pos x="149" y="1589"/>
                </a:cxn>
                <a:cxn ang="0">
                  <a:pos x="200" y="1607"/>
                </a:cxn>
                <a:cxn ang="0">
                  <a:pos x="255" y="1621"/>
                </a:cxn>
                <a:cxn ang="0">
                  <a:pos x="313" y="1633"/>
                </a:cxn>
                <a:cxn ang="0">
                  <a:pos x="379" y="1649"/>
                </a:cxn>
                <a:cxn ang="0">
                  <a:pos x="451" y="1661"/>
                </a:cxn>
                <a:cxn ang="0">
                  <a:pos x="523" y="1661"/>
                </a:cxn>
                <a:cxn ang="0">
                  <a:pos x="589" y="1638"/>
                </a:cxn>
                <a:cxn ang="0">
                  <a:pos x="644" y="1583"/>
                </a:cxn>
                <a:cxn ang="0">
                  <a:pos x="686" y="1487"/>
                </a:cxn>
                <a:cxn ang="0">
                  <a:pos x="707" y="1339"/>
                </a:cxn>
                <a:cxn ang="0">
                  <a:pos x="706" y="1038"/>
                </a:cxn>
                <a:cxn ang="0">
                  <a:pos x="695" y="654"/>
                </a:cxn>
                <a:cxn ang="0">
                  <a:pos x="669" y="339"/>
                </a:cxn>
                <a:cxn ang="0">
                  <a:pos x="618" y="126"/>
                </a:cxn>
                <a:cxn ang="0">
                  <a:pos x="554" y="50"/>
                </a:cxn>
                <a:cxn ang="0">
                  <a:pos x="498" y="24"/>
                </a:cxn>
                <a:cxn ang="0">
                  <a:pos x="438" y="7"/>
                </a:cxn>
                <a:cxn ang="0">
                  <a:pos x="377" y="0"/>
                </a:cxn>
                <a:cxn ang="0">
                  <a:pos x="317" y="6"/>
                </a:cxn>
                <a:cxn ang="0">
                  <a:pos x="261" y="22"/>
                </a:cxn>
                <a:cxn ang="0">
                  <a:pos x="214" y="50"/>
                </a:cxn>
                <a:cxn ang="0">
                  <a:pos x="179" y="89"/>
                </a:cxn>
              </a:cxnLst>
              <a:rect l="0" t="0" r="r" b="b"/>
              <a:pathLst>
                <a:path w="708" h="1663">
                  <a:moveTo>
                    <a:pt x="166" y="113"/>
                  </a:moveTo>
                  <a:lnTo>
                    <a:pt x="163" y="120"/>
                  </a:lnTo>
                  <a:lnTo>
                    <a:pt x="155" y="140"/>
                  </a:lnTo>
                  <a:lnTo>
                    <a:pt x="142" y="170"/>
                  </a:lnTo>
                  <a:lnTo>
                    <a:pt x="126" y="211"/>
                  </a:lnTo>
                  <a:lnTo>
                    <a:pt x="108" y="260"/>
                  </a:lnTo>
                  <a:lnTo>
                    <a:pt x="88" y="317"/>
                  </a:lnTo>
                  <a:lnTo>
                    <a:pt x="67" y="379"/>
                  </a:lnTo>
                  <a:lnTo>
                    <a:pt x="49" y="448"/>
                  </a:lnTo>
                  <a:lnTo>
                    <a:pt x="31" y="519"/>
                  </a:lnTo>
                  <a:lnTo>
                    <a:pt x="17" y="593"/>
                  </a:lnTo>
                  <a:lnTo>
                    <a:pt x="6" y="668"/>
                  </a:lnTo>
                  <a:lnTo>
                    <a:pt x="0" y="742"/>
                  </a:lnTo>
                  <a:lnTo>
                    <a:pt x="0" y="815"/>
                  </a:lnTo>
                  <a:lnTo>
                    <a:pt x="6" y="884"/>
                  </a:lnTo>
                  <a:lnTo>
                    <a:pt x="21" y="951"/>
                  </a:lnTo>
                  <a:lnTo>
                    <a:pt x="45" y="1011"/>
                  </a:lnTo>
                  <a:lnTo>
                    <a:pt x="91" y="1116"/>
                  </a:lnTo>
                  <a:lnTo>
                    <a:pt x="119" y="1202"/>
                  </a:lnTo>
                  <a:lnTo>
                    <a:pt x="131" y="1272"/>
                  </a:lnTo>
                  <a:lnTo>
                    <a:pt x="133" y="1329"/>
                  </a:lnTo>
                  <a:lnTo>
                    <a:pt x="123" y="1373"/>
                  </a:lnTo>
                  <a:lnTo>
                    <a:pt x="108" y="1407"/>
                  </a:lnTo>
                  <a:lnTo>
                    <a:pt x="88" y="1433"/>
                  </a:lnTo>
                  <a:lnTo>
                    <a:pt x="69" y="1452"/>
                  </a:lnTo>
                  <a:lnTo>
                    <a:pt x="55" y="1466"/>
                  </a:lnTo>
                  <a:lnTo>
                    <a:pt x="46" y="1481"/>
                  </a:lnTo>
                  <a:lnTo>
                    <a:pt x="42" y="1495"/>
                  </a:lnTo>
                  <a:lnTo>
                    <a:pt x="43" y="1508"/>
                  </a:lnTo>
                  <a:lnTo>
                    <a:pt x="49" y="1522"/>
                  </a:lnTo>
                  <a:lnTo>
                    <a:pt x="57" y="1534"/>
                  </a:lnTo>
                  <a:lnTo>
                    <a:pt x="70" y="1547"/>
                  </a:lnTo>
                  <a:lnTo>
                    <a:pt x="87" y="1558"/>
                  </a:lnTo>
                  <a:lnTo>
                    <a:pt x="105" y="1569"/>
                  </a:lnTo>
                  <a:lnTo>
                    <a:pt x="126" y="1579"/>
                  </a:lnTo>
                  <a:lnTo>
                    <a:pt x="149" y="1589"/>
                  </a:lnTo>
                  <a:lnTo>
                    <a:pt x="173" y="1599"/>
                  </a:lnTo>
                  <a:lnTo>
                    <a:pt x="200" y="1607"/>
                  </a:lnTo>
                  <a:lnTo>
                    <a:pt x="227" y="1614"/>
                  </a:lnTo>
                  <a:lnTo>
                    <a:pt x="255" y="1621"/>
                  </a:lnTo>
                  <a:lnTo>
                    <a:pt x="283" y="1626"/>
                  </a:lnTo>
                  <a:lnTo>
                    <a:pt x="313" y="1633"/>
                  </a:lnTo>
                  <a:lnTo>
                    <a:pt x="346" y="1640"/>
                  </a:lnTo>
                  <a:lnTo>
                    <a:pt x="379" y="1649"/>
                  </a:lnTo>
                  <a:lnTo>
                    <a:pt x="416" y="1656"/>
                  </a:lnTo>
                  <a:lnTo>
                    <a:pt x="451" y="1661"/>
                  </a:lnTo>
                  <a:lnTo>
                    <a:pt x="487" y="1663"/>
                  </a:lnTo>
                  <a:lnTo>
                    <a:pt x="523" y="1661"/>
                  </a:lnTo>
                  <a:lnTo>
                    <a:pt x="557" y="1653"/>
                  </a:lnTo>
                  <a:lnTo>
                    <a:pt x="589" y="1638"/>
                  </a:lnTo>
                  <a:lnTo>
                    <a:pt x="618" y="1615"/>
                  </a:lnTo>
                  <a:lnTo>
                    <a:pt x="644" y="1583"/>
                  </a:lnTo>
                  <a:lnTo>
                    <a:pt x="668" y="1540"/>
                  </a:lnTo>
                  <a:lnTo>
                    <a:pt x="686" y="1487"/>
                  </a:lnTo>
                  <a:lnTo>
                    <a:pt x="699" y="1420"/>
                  </a:lnTo>
                  <a:lnTo>
                    <a:pt x="707" y="1339"/>
                  </a:lnTo>
                  <a:lnTo>
                    <a:pt x="708" y="1243"/>
                  </a:lnTo>
                  <a:lnTo>
                    <a:pt x="706" y="1038"/>
                  </a:lnTo>
                  <a:lnTo>
                    <a:pt x="702" y="840"/>
                  </a:lnTo>
                  <a:lnTo>
                    <a:pt x="695" y="654"/>
                  </a:lnTo>
                  <a:lnTo>
                    <a:pt x="685" y="485"/>
                  </a:lnTo>
                  <a:lnTo>
                    <a:pt x="669" y="339"/>
                  </a:lnTo>
                  <a:lnTo>
                    <a:pt x="647" y="218"/>
                  </a:lnTo>
                  <a:lnTo>
                    <a:pt x="618" y="126"/>
                  </a:lnTo>
                  <a:lnTo>
                    <a:pt x="577" y="68"/>
                  </a:lnTo>
                  <a:lnTo>
                    <a:pt x="554" y="50"/>
                  </a:lnTo>
                  <a:lnTo>
                    <a:pt x="527" y="35"/>
                  </a:lnTo>
                  <a:lnTo>
                    <a:pt x="498" y="24"/>
                  </a:lnTo>
                  <a:lnTo>
                    <a:pt x="469" y="14"/>
                  </a:lnTo>
                  <a:lnTo>
                    <a:pt x="438" y="7"/>
                  </a:lnTo>
                  <a:lnTo>
                    <a:pt x="407" y="1"/>
                  </a:lnTo>
                  <a:lnTo>
                    <a:pt x="377" y="0"/>
                  </a:lnTo>
                  <a:lnTo>
                    <a:pt x="346" y="1"/>
                  </a:lnTo>
                  <a:lnTo>
                    <a:pt x="317" y="6"/>
                  </a:lnTo>
                  <a:lnTo>
                    <a:pt x="287" y="13"/>
                  </a:lnTo>
                  <a:lnTo>
                    <a:pt x="261" y="22"/>
                  </a:lnTo>
                  <a:lnTo>
                    <a:pt x="236" y="35"/>
                  </a:lnTo>
                  <a:lnTo>
                    <a:pt x="214" y="50"/>
                  </a:lnTo>
                  <a:lnTo>
                    <a:pt x="194" y="68"/>
                  </a:lnTo>
                  <a:lnTo>
                    <a:pt x="179" y="89"/>
                  </a:lnTo>
                  <a:lnTo>
                    <a:pt x="166" y="113"/>
                  </a:lnTo>
                  <a:close/>
                </a:path>
              </a:pathLst>
            </a:custGeom>
            <a:solidFill>
              <a:srgbClr val="F7EADD"/>
            </a:solidFill>
            <a:ln w="9525">
              <a:noFill/>
              <a:round/>
              <a:headEnd/>
              <a:tailEnd/>
            </a:ln>
          </p:spPr>
          <p:txBody>
            <a:bodyPr/>
            <a:lstStyle/>
            <a:p>
              <a:endParaRPr lang="zh-CN" altLang="en-US"/>
            </a:p>
          </p:txBody>
        </p:sp>
        <p:sp>
          <p:nvSpPr>
            <p:cNvPr id="17" name="Freeform 13"/>
            <p:cNvSpPr>
              <a:spLocks/>
            </p:cNvSpPr>
            <p:nvPr/>
          </p:nvSpPr>
          <p:spPr bwMode="auto">
            <a:xfrm>
              <a:off x="4846" y="2717"/>
              <a:ext cx="227" cy="548"/>
            </a:xfrm>
            <a:custGeom>
              <a:avLst/>
              <a:gdLst/>
              <a:ahLst/>
              <a:cxnLst>
                <a:cxn ang="0">
                  <a:pos x="157" y="119"/>
                </a:cxn>
                <a:cxn ang="0">
                  <a:pos x="136" y="168"/>
                </a:cxn>
                <a:cxn ang="0">
                  <a:pos x="104" y="257"/>
                </a:cxn>
                <a:cxn ang="0">
                  <a:pos x="65" y="376"/>
                </a:cxn>
                <a:cxn ang="0">
                  <a:pos x="30" y="512"/>
                </a:cxn>
                <a:cxn ang="0">
                  <a:pos x="5" y="659"/>
                </a:cxn>
                <a:cxn ang="0">
                  <a:pos x="0" y="805"/>
                </a:cxn>
                <a:cxn ang="0">
                  <a:pos x="21" y="939"/>
                </a:cxn>
                <a:cxn ang="0">
                  <a:pos x="88" y="1102"/>
                </a:cxn>
                <a:cxn ang="0">
                  <a:pos x="128" y="1259"/>
                </a:cxn>
                <a:cxn ang="0">
                  <a:pos x="120" y="1358"/>
                </a:cxn>
                <a:cxn ang="0">
                  <a:pos x="86" y="1416"/>
                </a:cxn>
                <a:cxn ang="0">
                  <a:pos x="51" y="1450"/>
                </a:cxn>
                <a:cxn ang="0">
                  <a:pos x="37" y="1479"/>
                </a:cxn>
                <a:cxn ang="0">
                  <a:pos x="42" y="1505"/>
                </a:cxn>
                <a:cxn ang="0">
                  <a:pos x="62" y="1531"/>
                </a:cxn>
                <a:cxn ang="0">
                  <a:pos x="96" y="1553"/>
                </a:cxn>
                <a:cxn ang="0">
                  <a:pos x="141" y="1571"/>
                </a:cxn>
                <a:cxn ang="0">
                  <a:pos x="191" y="1588"/>
                </a:cxn>
                <a:cxn ang="0">
                  <a:pos x="244" y="1602"/>
                </a:cxn>
                <a:cxn ang="0">
                  <a:pos x="299" y="1614"/>
                </a:cxn>
                <a:cxn ang="0">
                  <a:pos x="364" y="1630"/>
                </a:cxn>
                <a:cxn ang="0">
                  <a:pos x="432" y="1642"/>
                </a:cxn>
                <a:cxn ang="0">
                  <a:pos x="500" y="1642"/>
                </a:cxn>
                <a:cxn ang="0">
                  <a:pos x="563" y="1618"/>
                </a:cxn>
                <a:cxn ang="0">
                  <a:pos x="617" y="1564"/>
                </a:cxn>
                <a:cxn ang="0">
                  <a:pos x="656" y="1469"/>
                </a:cxn>
                <a:cxn ang="0">
                  <a:pos x="677" y="1323"/>
                </a:cxn>
                <a:cxn ang="0">
                  <a:pos x="676" y="1024"/>
                </a:cxn>
                <a:cxn ang="0">
                  <a:pos x="665" y="646"/>
                </a:cxn>
                <a:cxn ang="0">
                  <a:pos x="641" y="334"/>
                </a:cxn>
                <a:cxn ang="0">
                  <a:pos x="591" y="123"/>
                </a:cxn>
                <a:cxn ang="0">
                  <a:pos x="530" y="49"/>
                </a:cxn>
                <a:cxn ang="0">
                  <a:pos x="477" y="23"/>
                </a:cxn>
                <a:cxn ang="0">
                  <a:pos x="421" y="6"/>
                </a:cxn>
                <a:cxn ang="0">
                  <a:pos x="361" y="0"/>
                </a:cxn>
                <a:cxn ang="0">
                  <a:pos x="304" y="6"/>
                </a:cxn>
                <a:cxn ang="0">
                  <a:pos x="251" y="23"/>
                </a:cxn>
                <a:cxn ang="0">
                  <a:pos x="206" y="49"/>
                </a:cxn>
                <a:cxn ang="0">
                  <a:pos x="171" y="88"/>
                </a:cxn>
              </a:cxnLst>
              <a:rect l="0" t="0" r="r" b="b"/>
              <a:pathLst>
                <a:path w="679" h="1644">
                  <a:moveTo>
                    <a:pt x="160" y="112"/>
                  </a:moveTo>
                  <a:lnTo>
                    <a:pt x="157" y="119"/>
                  </a:lnTo>
                  <a:lnTo>
                    <a:pt x="149" y="137"/>
                  </a:lnTo>
                  <a:lnTo>
                    <a:pt x="136" y="168"/>
                  </a:lnTo>
                  <a:lnTo>
                    <a:pt x="121" y="208"/>
                  </a:lnTo>
                  <a:lnTo>
                    <a:pt x="104" y="257"/>
                  </a:lnTo>
                  <a:lnTo>
                    <a:pt x="85" y="313"/>
                  </a:lnTo>
                  <a:lnTo>
                    <a:pt x="65" y="376"/>
                  </a:lnTo>
                  <a:lnTo>
                    <a:pt x="47" y="443"/>
                  </a:lnTo>
                  <a:lnTo>
                    <a:pt x="30" y="512"/>
                  </a:lnTo>
                  <a:lnTo>
                    <a:pt x="16" y="585"/>
                  </a:lnTo>
                  <a:lnTo>
                    <a:pt x="5" y="659"/>
                  </a:lnTo>
                  <a:lnTo>
                    <a:pt x="0" y="733"/>
                  </a:lnTo>
                  <a:lnTo>
                    <a:pt x="0" y="805"/>
                  </a:lnTo>
                  <a:lnTo>
                    <a:pt x="7" y="874"/>
                  </a:lnTo>
                  <a:lnTo>
                    <a:pt x="21" y="939"/>
                  </a:lnTo>
                  <a:lnTo>
                    <a:pt x="43" y="999"/>
                  </a:lnTo>
                  <a:lnTo>
                    <a:pt x="88" y="1102"/>
                  </a:lnTo>
                  <a:lnTo>
                    <a:pt x="115" y="1189"/>
                  </a:lnTo>
                  <a:lnTo>
                    <a:pt x="128" y="1259"/>
                  </a:lnTo>
                  <a:lnTo>
                    <a:pt x="128" y="1314"/>
                  </a:lnTo>
                  <a:lnTo>
                    <a:pt x="120" y="1358"/>
                  </a:lnTo>
                  <a:lnTo>
                    <a:pt x="104" y="1391"/>
                  </a:lnTo>
                  <a:lnTo>
                    <a:pt x="86" y="1416"/>
                  </a:lnTo>
                  <a:lnTo>
                    <a:pt x="67" y="1434"/>
                  </a:lnTo>
                  <a:lnTo>
                    <a:pt x="51" y="1450"/>
                  </a:lnTo>
                  <a:lnTo>
                    <a:pt x="42" y="1465"/>
                  </a:lnTo>
                  <a:lnTo>
                    <a:pt x="37" y="1479"/>
                  </a:lnTo>
                  <a:lnTo>
                    <a:pt x="37" y="1493"/>
                  </a:lnTo>
                  <a:lnTo>
                    <a:pt x="42" y="1505"/>
                  </a:lnTo>
                  <a:lnTo>
                    <a:pt x="50" y="1518"/>
                  </a:lnTo>
                  <a:lnTo>
                    <a:pt x="62" y="1531"/>
                  </a:lnTo>
                  <a:lnTo>
                    <a:pt x="78" y="1542"/>
                  </a:lnTo>
                  <a:lnTo>
                    <a:pt x="96" y="1553"/>
                  </a:lnTo>
                  <a:lnTo>
                    <a:pt x="117" y="1563"/>
                  </a:lnTo>
                  <a:lnTo>
                    <a:pt x="141" y="1571"/>
                  </a:lnTo>
                  <a:lnTo>
                    <a:pt x="164" y="1581"/>
                  </a:lnTo>
                  <a:lnTo>
                    <a:pt x="191" y="1588"/>
                  </a:lnTo>
                  <a:lnTo>
                    <a:pt x="217" y="1595"/>
                  </a:lnTo>
                  <a:lnTo>
                    <a:pt x="244" y="1602"/>
                  </a:lnTo>
                  <a:lnTo>
                    <a:pt x="272" y="1607"/>
                  </a:lnTo>
                  <a:lnTo>
                    <a:pt x="299" y="1614"/>
                  </a:lnTo>
                  <a:lnTo>
                    <a:pt x="332" y="1621"/>
                  </a:lnTo>
                  <a:lnTo>
                    <a:pt x="364" y="1630"/>
                  </a:lnTo>
                  <a:lnTo>
                    <a:pt x="397" y="1637"/>
                  </a:lnTo>
                  <a:lnTo>
                    <a:pt x="432" y="1642"/>
                  </a:lnTo>
                  <a:lnTo>
                    <a:pt x="467" y="1644"/>
                  </a:lnTo>
                  <a:lnTo>
                    <a:pt x="500" y="1642"/>
                  </a:lnTo>
                  <a:lnTo>
                    <a:pt x="532" y="1634"/>
                  </a:lnTo>
                  <a:lnTo>
                    <a:pt x="563" y="1618"/>
                  </a:lnTo>
                  <a:lnTo>
                    <a:pt x="592" y="1596"/>
                  </a:lnTo>
                  <a:lnTo>
                    <a:pt x="617" y="1564"/>
                  </a:lnTo>
                  <a:lnTo>
                    <a:pt x="640" y="1522"/>
                  </a:lnTo>
                  <a:lnTo>
                    <a:pt x="656" y="1469"/>
                  </a:lnTo>
                  <a:lnTo>
                    <a:pt x="669" y="1402"/>
                  </a:lnTo>
                  <a:lnTo>
                    <a:pt x="677" y="1323"/>
                  </a:lnTo>
                  <a:lnTo>
                    <a:pt x="679" y="1228"/>
                  </a:lnTo>
                  <a:lnTo>
                    <a:pt x="676" y="1024"/>
                  </a:lnTo>
                  <a:lnTo>
                    <a:pt x="672" y="829"/>
                  </a:lnTo>
                  <a:lnTo>
                    <a:pt x="665" y="646"/>
                  </a:lnTo>
                  <a:lnTo>
                    <a:pt x="655" y="480"/>
                  </a:lnTo>
                  <a:lnTo>
                    <a:pt x="641" y="334"/>
                  </a:lnTo>
                  <a:lnTo>
                    <a:pt x="620" y="214"/>
                  </a:lnTo>
                  <a:lnTo>
                    <a:pt x="591" y="123"/>
                  </a:lnTo>
                  <a:lnTo>
                    <a:pt x="552" y="67"/>
                  </a:lnTo>
                  <a:lnTo>
                    <a:pt x="530" y="49"/>
                  </a:lnTo>
                  <a:lnTo>
                    <a:pt x="504" y="35"/>
                  </a:lnTo>
                  <a:lnTo>
                    <a:pt x="477" y="23"/>
                  </a:lnTo>
                  <a:lnTo>
                    <a:pt x="449" y="13"/>
                  </a:lnTo>
                  <a:lnTo>
                    <a:pt x="421" y="6"/>
                  </a:lnTo>
                  <a:lnTo>
                    <a:pt x="390" y="2"/>
                  </a:lnTo>
                  <a:lnTo>
                    <a:pt x="361" y="0"/>
                  </a:lnTo>
                  <a:lnTo>
                    <a:pt x="332" y="2"/>
                  </a:lnTo>
                  <a:lnTo>
                    <a:pt x="304" y="6"/>
                  </a:lnTo>
                  <a:lnTo>
                    <a:pt x="276" y="13"/>
                  </a:lnTo>
                  <a:lnTo>
                    <a:pt x="251" y="23"/>
                  </a:lnTo>
                  <a:lnTo>
                    <a:pt x="227" y="34"/>
                  </a:lnTo>
                  <a:lnTo>
                    <a:pt x="206" y="49"/>
                  </a:lnTo>
                  <a:lnTo>
                    <a:pt x="187" y="67"/>
                  </a:lnTo>
                  <a:lnTo>
                    <a:pt x="171" y="88"/>
                  </a:lnTo>
                  <a:lnTo>
                    <a:pt x="160" y="112"/>
                  </a:lnTo>
                  <a:close/>
                </a:path>
              </a:pathLst>
            </a:custGeom>
            <a:solidFill>
              <a:srgbClr val="F4E5D6"/>
            </a:solidFill>
            <a:ln w="9525">
              <a:noFill/>
              <a:round/>
              <a:headEnd/>
              <a:tailEnd/>
            </a:ln>
          </p:spPr>
          <p:txBody>
            <a:bodyPr/>
            <a:lstStyle/>
            <a:p>
              <a:endParaRPr lang="zh-CN" altLang="en-US"/>
            </a:p>
          </p:txBody>
        </p:sp>
        <p:sp>
          <p:nvSpPr>
            <p:cNvPr id="18" name="Freeform 14"/>
            <p:cNvSpPr>
              <a:spLocks/>
            </p:cNvSpPr>
            <p:nvPr/>
          </p:nvSpPr>
          <p:spPr bwMode="auto">
            <a:xfrm>
              <a:off x="4854" y="2722"/>
              <a:ext cx="215" cy="542"/>
            </a:xfrm>
            <a:custGeom>
              <a:avLst/>
              <a:gdLst/>
              <a:ahLst/>
              <a:cxnLst>
                <a:cxn ang="0">
                  <a:pos x="149" y="118"/>
                </a:cxn>
                <a:cxn ang="0">
                  <a:pos x="130" y="166"/>
                </a:cxn>
                <a:cxn ang="0">
                  <a:pos x="99" y="254"/>
                </a:cxn>
                <a:cxn ang="0">
                  <a:pos x="61" y="371"/>
                </a:cxn>
                <a:cxn ang="0">
                  <a:pos x="28" y="507"/>
                </a:cxn>
                <a:cxn ang="0">
                  <a:pos x="6" y="652"/>
                </a:cxn>
                <a:cxn ang="0">
                  <a:pos x="0" y="795"/>
                </a:cxn>
                <a:cxn ang="0">
                  <a:pos x="20" y="929"/>
                </a:cxn>
                <a:cxn ang="0">
                  <a:pos x="84" y="1091"/>
                </a:cxn>
                <a:cxn ang="0">
                  <a:pos x="121" y="1245"/>
                </a:cxn>
                <a:cxn ang="0">
                  <a:pos x="113" y="1344"/>
                </a:cxn>
                <a:cxn ang="0">
                  <a:pos x="81" y="1401"/>
                </a:cxn>
                <a:cxn ang="0">
                  <a:pos x="46" y="1436"/>
                </a:cxn>
                <a:cxn ang="0">
                  <a:pos x="29" y="1465"/>
                </a:cxn>
                <a:cxn ang="0">
                  <a:pos x="33" y="1491"/>
                </a:cxn>
                <a:cxn ang="0">
                  <a:pos x="53" y="1517"/>
                </a:cxn>
                <a:cxn ang="0">
                  <a:pos x="86" y="1538"/>
                </a:cxn>
                <a:cxn ang="0">
                  <a:pos x="130" y="1556"/>
                </a:cxn>
                <a:cxn ang="0">
                  <a:pos x="180" y="1572"/>
                </a:cxn>
                <a:cxn ang="0">
                  <a:pos x="231" y="1585"/>
                </a:cxn>
                <a:cxn ang="0">
                  <a:pos x="286" y="1597"/>
                </a:cxn>
                <a:cxn ang="0">
                  <a:pos x="346" y="1613"/>
                </a:cxn>
                <a:cxn ang="0">
                  <a:pos x="411" y="1625"/>
                </a:cxn>
                <a:cxn ang="0">
                  <a:pos x="475" y="1624"/>
                </a:cxn>
                <a:cxn ang="0">
                  <a:pos x="537" y="1602"/>
                </a:cxn>
                <a:cxn ang="0">
                  <a:pos x="588" y="1547"/>
                </a:cxn>
                <a:cxn ang="0">
                  <a:pos x="625" y="1452"/>
                </a:cxn>
                <a:cxn ang="0">
                  <a:pos x="644" y="1307"/>
                </a:cxn>
                <a:cxn ang="0">
                  <a:pos x="643" y="1013"/>
                </a:cxn>
                <a:cxn ang="0">
                  <a:pos x="633" y="639"/>
                </a:cxn>
                <a:cxn ang="0">
                  <a:pos x="611" y="331"/>
                </a:cxn>
                <a:cxn ang="0">
                  <a:pos x="562" y="123"/>
                </a:cxn>
                <a:cxn ang="0">
                  <a:pos x="503" y="49"/>
                </a:cxn>
                <a:cxn ang="0">
                  <a:pos x="455" y="23"/>
                </a:cxn>
                <a:cxn ang="0">
                  <a:pos x="399" y="6"/>
                </a:cxn>
                <a:cxn ang="0">
                  <a:pos x="343" y="0"/>
                </a:cxn>
                <a:cxn ang="0">
                  <a:pos x="289" y="6"/>
                </a:cxn>
                <a:cxn ang="0">
                  <a:pos x="238" y="21"/>
                </a:cxn>
                <a:cxn ang="0">
                  <a:pos x="195" y="49"/>
                </a:cxn>
                <a:cxn ang="0">
                  <a:pos x="163" y="87"/>
                </a:cxn>
              </a:cxnLst>
              <a:rect l="0" t="0" r="r" b="b"/>
              <a:pathLst>
                <a:path w="646" h="1627">
                  <a:moveTo>
                    <a:pt x="152" y="111"/>
                  </a:moveTo>
                  <a:lnTo>
                    <a:pt x="149" y="118"/>
                  </a:lnTo>
                  <a:lnTo>
                    <a:pt x="142" y="136"/>
                  </a:lnTo>
                  <a:lnTo>
                    <a:pt x="130" y="166"/>
                  </a:lnTo>
                  <a:lnTo>
                    <a:pt x="116" y="205"/>
                  </a:lnTo>
                  <a:lnTo>
                    <a:pt x="99" y="254"/>
                  </a:lnTo>
                  <a:lnTo>
                    <a:pt x="81" y="310"/>
                  </a:lnTo>
                  <a:lnTo>
                    <a:pt x="61" y="371"/>
                  </a:lnTo>
                  <a:lnTo>
                    <a:pt x="45" y="437"/>
                  </a:lnTo>
                  <a:lnTo>
                    <a:pt x="28" y="507"/>
                  </a:lnTo>
                  <a:lnTo>
                    <a:pt x="15" y="579"/>
                  </a:lnTo>
                  <a:lnTo>
                    <a:pt x="6" y="652"/>
                  </a:lnTo>
                  <a:lnTo>
                    <a:pt x="0" y="724"/>
                  </a:lnTo>
                  <a:lnTo>
                    <a:pt x="0" y="795"/>
                  </a:lnTo>
                  <a:lnTo>
                    <a:pt x="6" y="865"/>
                  </a:lnTo>
                  <a:lnTo>
                    <a:pt x="20" y="929"/>
                  </a:lnTo>
                  <a:lnTo>
                    <a:pt x="40" y="988"/>
                  </a:lnTo>
                  <a:lnTo>
                    <a:pt x="84" y="1091"/>
                  </a:lnTo>
                  <a:lnTo>
                    <a:pt x="109" y="1175"/>
                  </a:lnTo>
                  <a:lnTo>
                    <a:pt x="121" y="1245"/>
                  </a:lnTo>
                  <a:lnTo>
                    <a:pt x="121" y="1300"/>
                  </a:lnTo>
                  <a:lnTo>
                    <a:pt x="113" y="1344"/>
                  </a:lnTo>
                  <a:lnTo>
                    <a:pt x="99" y="1377"/>
                  </a:lnTo>
                  <a:lnTo>
                    <a:pt x="81" y="1401"/>
                  </a:lnTo>
                  <a:lnTo>
                    <a:pt x="63" y="1419"/>
                  </a:lnTo>
                  <a:lnTo>
                    <a:pt x="46" y="1436"/>
                  </a:lnTo>
                  <a:lnTo>
                    <a:pt x="35" y="1451"/>
                  </a:lnTo>
                  <a:lnTo>
                    <a:pt x="29" y="1465"/>
                  </a:lnTo>
                  <a:lnTo>
                    <a:pt x="29" y="1479"/>
                  </a:lnTo>
                  <a:lnTo>
                    <a:pt x="33" y="1491"/>
                  </a:lnTo>
                  <a:lnTo>
                    <a:pt x="42" y="1504"/>
                  </a:lnTo>
                  <a:lnTo>
                    <a:pt x="53" y="1517"/>
                  </a:lnTo>
                  <a:lnTo>
                    <a:pt x="68" y="1528"/>
                  </a:lnTo>
                  <a:lnTo>
                    <a:pt x="86" y="1538"/>
                  </a:lnTo>
                  <a:lnTo>
                    <a:pt x="107" y="1547"/>
                  </a:lnTo>
                  <a:lnTo>
                    <a:pt x="130" y="1556"/>
                  </a:lnTo>
                  <a:lnTo>
                    <a:pt x="155" y="1564"/>
                  </a:lnTo>
                  <a:lnTo>
                    <a:pt x="180" y="1572"/>
                  </a:lnTo>
                  <a:lnTo>
                    <a:pt x="205" y="1579"/>
                  </a:lnTo>
                  <a:lnTo>
                    <a:pt x="231" y="1585"/>
                  </a:lnTo>
                  <a:lnTo>
                    <a:pt x="258" y="1591"/>
                  </a:lnTo>
                  <a:lnTo>
                    <a:pt x="286" y="1597"/>
                  </a:lnTo>
                  <a:lnTo>
                    <a:pt x="315" y="1604"/>
                  </a:lnTo>
                  <a:lnTo>
                    <a:pt x="346" y="1613"/>
                  </a:lnTo>
                  <a:lnTo>
                    <a:pt x="378" y="1620"/>
                  </a:lnTo>
                  <a:lnTo>
                    <a:pt x="411" y="1625"/>
                  </a:lnTo>
                  <a:lnTo>
                    <a:pt x="443" y="1627"/>
                  </a:lnTo>
                  <a:lnTo>
                    <a:pt x="475" y="1624"/>
                  </a:lnTo>
                  <a:lnTo>
                    <a:pt x="508" y="1616"/>
                  </a:lnTo>
                  <a:lnTo>
                    <a:pt x="537" y="1602"/>
                  </a:lnTo>
                  <a:lnTo>
                    <a:pt x="563" y="1579"/>
                  </a:lnTo>
                  <a:lnTo>
                    <a:pt x="588" y="1547"/>
                  </a:lnTo>
                  <a:lnTo>
                    <a:pt x="608" y="1505"/>
                  </a:lnTo>
                  <a:lnTo>
                    <a:pt x="625" y="1452"/>
                  </a:lnTo>
                  <a:lnTo>
                    <a:pt x="637" y="1387"/>
                  </a:lnTo>
                  <a:lnTo>
                    <a:pt x="644" y="1307"/>
                  </a:lnTo>
                  <a:lnTo>
                    <a:pt x="646" y="1214"/>
                  </a:lnTo>
                  <a:lnTo>
                    <a:pt x="643" y="1013"/>
                  </a:lnTo>
                  <a:lnTo>
                    <a:pt x="639" y="821"/>
                  </a:lnTo>
                  <a:lnTo>
                    <a:pt x="633" y="639"/>
                  </a:lnTo>
                  <a:lnTo>
                    <a:pt x="625" y="475"/>
                  </a:lnTo>
                  <a:lnTo>
                    <a:pt x="611" y="331"/>
                  </a:lnTo>
                  <a:lnTo>
                    <a:pt x="590" y="212"/>
                  </a:lnTo>
                  <a:lnTo>
                    <a:pt x="562" y="123"/>
                  </a:lnTo>
                  <a:lnTo>
                    <a:pt x="526" y="67"/>
                  </a:lnTo>
                  <a:lnTo>
                    <a:pt x="503" y="49"/>
                  </a:lnTo>
                  <a:lnTo>
                    <a:pt x="480" y="35"/>
                  </a:lnTo>
                  <a:lnTo>
                    <a:pt x="455" y="23"/>
                  </a:lnTo>
                  <a:lnTo>
                    <a:pt x="427" y="13"/>
                  </a:lnTo>
                  <a:lnTo>
                    <a:pt x="399" y="6"/>
                  </a:lnTo>
                  <a:lnTo>
                    <a:pt x="371" y="2"/>
                  </a:lnTo>
                  <a:lnTo>
                    <a:pt x="343" y="0"/>
                  </a:lnTo>
                  <a:lnTo>
                    <a:pt x="315" y="2"/>
                  </a:lnTo>
                  <a:lnTo>
                    <a:pt x="289" y="6"/>
                  </a:lnTo>
                  <a:lnTo>
                    <a:pt x="262" y="12"/>
                  </a:lnTo>
                  <a:lnTo>
                    <a:pt x="238" y="21"/>
                  </a:lnTo>
                  <a:lnTo>
                    <a:pt x="215" y="34"/>
                  </a:lnTo>
                  <a:lnTo>
                    <a:pt x="195" y="49"/>
                  </a:lnTo>
                  <a:lnTo>
                    <a:pt x="177" y="66"/>
                  </a:lnTo>
                  <a:lnTo>
                    <a:pt x="163" y="87"/>
                  </a:lnTo>
                  <a:lnTo>
                    <a:pt x="152" y="111"/>
                  </a:lnTo>
                  <a:close/>
                </a:path>
              </a:pathLst>
            </a:custGeom>
            <a:solidFill>
              <a:srgbClr val="F4E2D1"/>
            </a:solidFill>
            <a:ln w="9525">
              <a:noFill/>
              <a:round/>
              <a:headEnd/>
              <a:tailEnd/>
            </a:ln>
          </p:spPr>
          <p:txBody>
            <a:bodyPr/>
            <a:lstStyle/>
            <a:p>
              <a:endParaRPr lang="zh-CN" altLang="en-US"/>
            </a:p>
          </p:txBody>
        </p:sp>
        <p:sp>
          <p:nvSpPr>
            <p:cNvPr id="19" name="Freeform 15"/>
            <p:cNvSpPr>
              <a:spLocks/>
            </p:cNvSpPr>
            <p:nvPr/>
          </p:nvSpPr>
          <p:spPr bwMode="auto">
            <a:xfrm>
              <a:off x="4860" y="2727"/>
              <a:ext cx="206" cy="536"/>
            </a:xfrm>
            <a:custGeom>
              <a:avLst/>
              <a:gdLst/>
              <a:ahLst/>
              <a:cxnLst>
                <a:cxn ang="0">
                  <a:pos x="142" y="115"/>
                </a:cxn>
                <a:cxn ang="0">
                  <a:pos x="124" y="163"/>
                </a:cxn>
                <a:cxn ang="0">
                  <a:pos x="93" y="251"/>
                </a:cxn>
                <a:cxn ang="0">
                  <a:pos x="59" y="365"/>
                </a:cxn>
                <a:cxn ang="0">
                  <a:pos x="27" y="500"/>
                </a:cxn>
                <a:cxn ang="0">
                  <a:pos x="5" y="643"/>
                </a:cxn>
                <a:cxn ang="0">
                  <a:pos x="0" y="785"/>
                </a:cxn>
                <a:cxn ang="0">
                  <a:pos x="18" y="916"/>
                </a:cxn>
                <a:cxn ang="0">
                  <a:pos x="79" y="1077"/>
                </a:cxn>
                <a:cxn ang="0">
                  <a:pos x="117" y="1230"/>
                </a:cxn>
                <a:cxn ang="0">
                  <a:pos x="110" y="1328"/>
                </a:cxn>
                <a:cxn ang="0">
                  <a:pos x="78" y="1385"/>
                </a:cxn>
                <a:cxn ang="0">
                  <a:pos x="41" y="1418"/>
                </a:cxn>
                <a:cxn ang="0">
                  <a:pos x="25" y="1449"/>
                </a:cxn>
                <a:cxn ang="0">
                  <a:pos x="27" y="1475"/>
                </a:cxn>
                <a:cxn ang="0">
                  <a:pos x="47" y="1499"/>
                </a:cxn>
                <a:cxn ang="0">
                  <a:pos x="80" y="1520"/>
                </a:cxn>
                <a:cxn ang="0">
                  <a:pos x="122" y="1537"/>
                </a:cxn>
                <a:cxn ang="0">
                  <a:pos x="171" y="1552"/>
                </a:cxn>
                <a:cxn ang="0">
                  <a:pos x="221" y="1565"/>
                </a:cxn>
                <a:cxn ang="0">
                  <a:pos x="273" y="1577"/>
                </a:cxn>
                <a:cxn ang="0">
                  <a:pos x="330" y="1593"/>
                </a:cxn>
                <a:cxn ang="0">
                  <a:pos x="391" y="1605"/>
                </a:cxn>
                <a:cxn ang="0">
                  <a:pos x="454" y="1604"/>
                </a:cxn>
                <a:cxn ang="0">
                  <a:pos x="511" y="1581"/>
                </a:cxn>
                <a:cxn ang="0">
                  <a:pos x="560" y="1528"/>
                </a:cxn>
                <a:cxn ang="0">
                  <a:pos x="596" y="1435"/>
                </a:cxn>
                <a:cxn ang="0">
                  <a:pos x="614" y="1291"/>
                </a:cxn>
                <a:cxn ang="0">
                  <a:pos x="613" y="1001"/>
                </a:cxn>
                <a:cxn ang="0">
                  <a:pos x="603" y="630"/>
                </a:cxn>
                <a:cxn ang="0">
                  <a:pos x="582" y="326"/>
                </a:cxn>
                <a:cxn ang="0">
                  <a:pos x="536" y="120"/>
                </a:cxn>
                <a:cxn ang="0">
                  <a:pos x="481" y="49"/>
                </a:cxn>
                <a:cxn ang="0">
                  <a:pos x="433" y="21"/>
                </a:cxn>
                <a:cxn ang="0">
                  <a:pos x="382" y="5"/>
                </a:cxn>
                <a:cxn ang="0">
                  <a:pos x="327" y="0"/>
                </a:cxn>
                <a:cxn ang="0">
                  <a:pos x="276" y="4"/>
                </a:cxn>
                <a:cxn ang="0">
                  <a:pos x="227" y="21"/>
                </a:cxn>
                <a:cxn ang="0">
                  <a:pos x="186" y="47"/>
                </a:cxn>
                <a:cxn ang="0">
                  <a:pos x="156" y="85"/>
                </a:cxn>
              </a:cxnLst>
              <a:rect l="0" t="0" r="r" b="b"/>
              <a:pathLst>
                <a:path w="616" h="1607">
                  <a:moveTo>
                    <a:pt x="145" y="109"/>
                  </a:moveTo>
                  <a:lnTo>
                    <a:pt x="142" y="115"/>
                  </a:lnTo>
                  <a:lnTo>
                    <a:pt x="135" y="134"/>
                  </a:lnTo>
                  <a:lnTo>
                    <a:pt x="124" y="163"/>
                  </a:lnTo>
                  <a:lnTo>
                    <a:pt x="110" y="202"/>
                  </a:lnTo>
                  <a:lnTo>
                    <a:pt x="93" y="251"/>
                  </a:lnTo>
                  <a:lnTo>
                    <a:pt x="76" y="305"/>
                  </a:lnTo>
                  <a:lnTo>
                    <a:pt x="59" y="365"/>
                  </a:lnTo>
                  <a:lnTo>
                    <a:pt x="43" y="431"/>
                  </a:lnTo>
                  <a:lnTo>
                    <a:pt x="27" y="500"/>
                  </a:lnTo>
                  <a:lnTo>
                    <a:pt x="15" y="572"/>
                  </a:lnTo>
                  <a:lnTo>
                    <a:pt x="5" y="643"/>
                  </a:lnTo>
                  <a:lnTo>
                    <a:pt x="0" y="715"/>
                  </a:lnTo>
                  <a:lnTo>
                    <a:pt x="0" y="785"/>
                  </a:lnTo>
                  <a:lnTo>
                    <a:pt x="5" y="853"/>
                  </a:lnTo>
                  <a:lnTo>
                    <a:pt x="18" y="916"/>
                  </a:lnTo>
                  <a:lnTo>
                    <a:pt x="39" y="975"/>
                  </a:lnTo>
                  <a:lnTo>
                    <a:pt x="79" y="1077"/>
                  </a:lnTo>
                  <a:lnTo>
                    <a:pt x="104" y="1160"/>
                  </a:lnTo>
                  <a:lnTo>
                    <a:pt x="117" y="1230"/>
                  </a:lnTo>
                  <a:lnTo>
                    <a:pt x="117" y="1284"/>
                  </a:lnTo>
                  <a:lnTo>
                    <a:pt x="110" y="1328"/>
                  </a:lnTo>
                  <a:lnTo>
                    <a:pt x="96" y="1360"/>
                  </a:lnTo>
                  <a:lnTo>
                    <a:pt x="78" y="1385"/>
                  </a:lnTo>
                  <a:lnTo>
                    <a:pt x="59" y="1402"/>
                  </a:lnTo>
                  <a:lnTo>
                    <a:pt x="41" y="1418"/>
                  </a:lnTo>
                  <a:lnTo>
                    <a:pt x="30" y="1434"/>
                  </a:lnTo>
                  <a:lnTo>
                    <a:pt x="25" y="1449"/>
                  </a:lnTo>
                  <a:lnTo>
                    <a:pt x="23" y="1463"/>
                  </a:lnTo>
                  <a:lnTo>
                    <a:pt x="27" y="1475"/>
                  </a:lnTo>
                  <a:lnTo>
                    <a:pt x="34" y="1488"/>
                  </a:lnTo>
                  <a:lnTo>
                    <a:pt x="47" y="1499"/>
                  </a:lnTo>
                  <a:lnTo>
                    <a:pt x="62" y="1510"/>
                  </a:lnTo>
                  <a:lnTo>
                    <a:pt x="80" y="1520"/>
                  </a:lnTo>
                  <a:lnTo>
                    <a:pt x="100" y="1528"/>
                  </a:lnTo>
                  <a:lnTo>
                    <a:pt x="122" y="1537"/>
                  </a:lnTo>
                  <a:lnTo>
                    <a:pt x="146" y="1545"/>
                  </a:lnTo>
                  <a:lnTo>
                    <a:pt x="171" y="1552"/>
                  </a:lnTo>
                  <a:lnTo>
                    <a:pt x="196" y="1559"/>
                  </a:lnTo>
                  <a:lnTo>
                    <a:pt x="221" y="1565"/>
                  </a:lnTo>
                  <a:lnTo>
                    <a:pt x="246" y="1570"/>
                  </a:lnTo>
                  <a:lnTo>
                    <a:pt x="273" y="1577"/>
                  </a:lnTo>
                  <a:lnTo>
                    <a:pt x="301" y="1584"/>
                  </a:lnTo>
                  <a:lnTo>
                    <a:pt x="330" y="1593"/>
                  </a:lnTo>
                  <a:lnTo>
                    <a:pt x="361" y="1600"/>
                  </a:lnTo>
                  <a:lnTo>
                    <a:pt x="391" y="1605"/>
                  </a:lnTo>
                  <a:lnTo>
                    <a:pt x="423" y="1607"/>
                  </a:lnTo>
                  <a:lnTo>
                    <a:pt x="454" y="1604"/>
                  </a:lnTo>
                  <a:lnTo>
                    <a:pt x="483" y="1595"/>
                  </a:lnTo>
                  <a:lnTo>
                    <a:pt x="511" y="1581"/>
                  </a:lnTo>
                  <a:lnTo>
                    <a:pt x="538" y="1559"/>
                  </a:lnTo>
                  <a:lnTo>
                    <a:pt x="560" y="1528"/>
                  </a:lnTo>
                  <a:lnTo>
                    <a:pt x="580" y="1487"/>
                  </a:lnTo>
                  <a:lnTo>
                    <a:pt x="596" y="1435"/>
                  </a:lnTo>
                  <a:lnTo>
                    <a:pt x="607" y="1369"/>
                  </a:lnTo>
                  <a:lnTo>
                    <a:pt x="614" y="1291"/>
                  </a:lnTo>
                  <a:lnTo>
                    <a:pt x="616" y="1199"/>
                  </a:lnTo>
                  <a:lnTo>
                    <a:pt x="613" y="1001"/>
                  </a:lnTo>
                  <a:lnTo>
                    <a:pt x="609" y="810"/>
                  </a:lnTo>
                  <a:lnTo>
                    <a:pt x="603" y="630"/>
                  </a:lnTo>
                  <a:lnTo>
                    <a:pt x="595" y="468"/>
                  </a:lnTo>
                  <a:lnTo>
                    <a:pt x="582" y="326"/>
                  </a:lnTo>
                  <a:lnTo>
                    <a:pt x="563" y="209"/>
                  </a:lnTo>
                  <a:lnTo>
                    <a:pt x="536" y="120"/>
                  </a:lnTo>
                  <a:lnTo>
                    <a:pt x="501" y="65"/>
                  </a:lnTo>
                  <a:lnTo>
                    <a:pt x="481" y="49"/>
                  </a:lnTo>
                  <a:lnTo>
                    <a:pt x="458" y="33"/>
                  </a:lnTo>
                  <a:lnTo>
                    <a:pt x="433" y="21"/>
                  </a:lnTo>
                  <a:lnTo>
                    <a:pt x="408" y="12"/>
                  </a:lnTo>
                  <a:lnTo>
                    <a:pt x="382" y="5"/>
                  </a:lnTo>
                  <a:lnTo>
                    <a:pt x="355" y="1"/>
                  </a:lnTo>
                  <a:lnTo>
                    <a:pt x="327" y="0"/>
                  </a:lnTo>
                  <a:lnTo>
                    <a:pt x="301" y="1"/>
                  </a:lnTo>
                  <a:lnTo>
                    <a:pt x="276" y="4"/>
                  </a:lnTo>
                  <a:lnTo>
                    <a:pt x="251" y="11"/>
                  </a:lnTo>
                  <a:lnTo>
                    <a:pt x="227" y="21"/>
                  </a:lnTo>
                  <a:lnTo>
                    <a:pt x="206" y="33"/>
                  </a:lnTo>
                  <a:lnTo>
                    <a:pt x="186" y="47"/>
                  </a:lnTo>
                  <a:lnTo>
                    <a:pt x="170" y="65"/>
                  </a:lnTo>
                  <a:lnTo>
                    <a:pt x="156" y="85"/>
                  </a:lnTo>
                  <a:lnTo>
                    <a:pt x="145" y="109"/>
                  </a:lnTo>
                  <a:close/>
                </a:path>
              </a:pathLst>
            </a:custGeom>
            <a:solidFill>
              <a:srgbClr val="F2DDC9"/>
            </a:solidFill>
            <a:ln w="9525">
              <a:noFill/>
              <a:round/>
              <a:headEnd/>
              <a:tailEnd/>
            </a:ln>
          </p:spPr>
          <p:txBody>
            <a:bodyPr/>
            <a:lstStyle/>
            <a:p>
              <a:endParaRPr lang="zh-CN" altLang="en-US"/>
            </a:p>
          </p:txBody>
        </p:sp>
        <p:sp>
          <p:nvSpPr>
            <p:cNvPr id="20" name="Freeform 16"/>
            <p:cNvSpPr>
              <a:spLocks/>
            </p:cNvSpPr>
            <p:nvPr/>
          </p:nvSpPr>
          <p:spPr bwMode="auto">
            <a:xfrm>
              <a:off x="4441" y="2447"/>
              <a:ext cx="175" cy="83"/>
            </a:xfrm>
            <a:custGeom>
              <a:avLst/>
              <a:gdLst/>
              <a:ahLst/>
              <a:cxnLst>
                <a:cxn ang="0">
                  <a:pos x="234" y="103"/>
                </a:cxn>
                <a:cxn ang="0">
                  <a:pos x="243" y="105"/>
                </a:cxn>
                <a:cxn ang="0">
                  <a:pos x="264" y="112"/>
                </a:cxn>
                <a:cxn ang="0">
                  <a:pos x="294" y="121"/>
                </a:cxn>
                <a:cxn ang="0">
                  <a:pos x="332" y="134"/>
                </a:cxn>
                <a:cxn ang="0">
                  <a:pos x="370" y="151"/>
                </a:cxn>
                <a:cxn ang="0">
                  <a:pos x="406" y="170"/>
                </a:cxn>
                <a:cxn ang="0">
                  <a:pos x="437" y="194"/>
                </a:cxn>
                <a:cxn ang="0">
                  <a:pos x="456" y="219"/>
                </a:cxn>
                <a:cxn ang="0">
                  <a:pos x="472" y="237"/>
                </a:cxn>
                <a:cxn ang="0">
                  <a:pos x="488" y="239"/>
                </a:cxn>
                <a:cxn ang="0">
                  <a:pos x="504" y="227"/>
                </a:cxn>
                <a:cxn ang="0">
                  <a:pos x="516" y="205"/>
                </a:cxn>
                <a:cxn ang="0">
                  <a:pos x="523" y="177"/>
                </a:cxn>
                <a:cxn ang="0">
                  <a:pos x="522" y="145"/>
                </a:cxn>
                <a:cxn ang="0">
                  <a:pos x="509" y="113"/>
                </a:cxn>
                <a:cxn ang="0">
                  <a:pos x="483" y="84"/>
                </a:cxn>
                <a:cxn ang="0">
                  <a:pos x="465" y="70"/>
                </a:cxn>
                <a:cxn ang="0">
                  <a:pos x="444" y="57"/>
                </a:cxn>
                <a:cxn ang="0">
                  <a:pos x="421" y="45"/>
                </a:cxn>
                <a:cxn ang="0">
                  <a:pos x="396" y="34"/>
                </a:cxn>
                <a:cxn ang="0">
                  <a:pos x="370" y="24"/>
                </a:cxn>
                <a:cxn ang="0">
                  <a:pos x="342" y="15"/>
                </a:cxn>
                <a:cxn ang="0">
                  <a:pos x="313" y="8"/>
                </a:cxn>
                <a:cxn ang="0">
                  <a:pos x="285" y="3"/>
                </a:cxn>
                <a:cxn ang="0">
                  <a:pos x="254" y="0"/>
                </a:cxn>
                <a:cxn ang="0">
                  <a:pos x="226" y="0"/>
                </a:cxn>
                <a:cxn ang="0">
                  <a:pos x="197" y="1"/>
                </a:cxn>
                <a:cxn ang="0">
                  <a:pos x="169" y="6"/>
                </a:cxn>
                <a:cxn ang="0">
                  <a:pos x="142" y="13"/>
                </a:cxn>
                <a:cxn ang="0">
                  <a:pos x="117" y="22"/>
                </a:cxn>
                <a:cxn ang="0">
                  <a:pos x="94" y="36"/>
                </a:cxn>
                <a:cxn ang="0">
                  <a:pos x="73" y="53"/>
                </a:cxn>
                <a:cxn ang="0">
                  <a:pos x="39" y="89"/>
                </a:cxn>
                <a:cxn ang="0">
                  <a:pos x="17" y="121"/>
                </a:cxn>
                <a:cxn ang="0">
                  <a:pos x="4" y="151"/>
                </a:cxn>
                <a:cxn ang="0">
                  <a:pos x="0" y="176"/>
                </a:cxn>
                <a:cxn ang="0">
                  <a:pos x="3" y="198"/>
                </a:cxn>
                <a:cxn ang="0">
                  <a:pos x="9" y="215"/>
                </a:cxn>
                <a:cxn ang="0">
                  <a:pos x="18" y="229"/>
                </a:cxn>
                <a:cxn ang="0">
                  <a:pos x="30" y="239"/>
                </a:cxn>
                <a:cxn ang="0">
                  <a:pos x="41" y="244"/>
                </a:cxn>
                <a:cxn ang="0">
                  <a:pos x="49" y="247"/>
                </a:cxn>
                <a:cxn ang="0">
                  <a:pos x="57" y="246"/>
                </a:cxn>
                <a:cxn ang="0">
                  <a:pos x="64" y="241"/>
                </a:cxn>
                <a:cxn ang="0">
                  <a:pos x="69" y="233"/>
                </a:cxn>
                <a:cxn ang="0">
                  <a:pos x="73" y="220"/>
                </a:cxn>
                <a:cxn ang="0">
                  <a:pos x="74" y="205"/>
                </a:cxn>
                <a:cxn ang="0">
                  <a:pos x="73" y="186"/>
                </a:cxn>
                <a:cxn ang="0">
                  <a:pos x="73" y="166"/>
                </a:cxn>
                <a:cxn ang="0">
                  <a:pos x="78" y="146"/>
                </a:cxn>
                <a:cxn ang="0">
                  <a:pos x="89" y="131"/>
                </a:cxn>
                <a:cxn ang="0">
                  <a:pos x="106" y="119"/>
                </a:cxn>
                <a:cxn ang="0">
                  <a:pos x="130" y="109"/>
                </a:cxn>
                <a:cxn ang="0">
                  <a:pos x="158" y="102"/>
                </a:cxn>
                <a:cxn ang="0">
                  <a:pos x="193" y="100"/>
                </a:cxn>
                <a:cxn ang="0">
                  <a:pos x="234" y="103"/>
                </a:cxn>
              </a:cxnLst>
              <a:rect l="0" t="0" r="r" b="b"/>
              <a:pathLst>
                <a:path w="523" h="247">
                  <a:moveTo>
                    <a:pt x="234" y="103"/>
                  </a:moveTo>
                  <a:lnTo>
                    <a:pt x="243" y="105"/>
                  </a:lnTo>
                  <a:lnTo>
                    <a:pt x="264" y="112"/>
                  </a:lnTo>
                  <a:lnTo>
                    <a:pt x="294" y="121"/>
                  </a:lnTo>
                  <a:lnTo>
                    <a:pt x="332" y="134"/>
                  </a:lnTo>
                  <a:lnTo>
                    <a:pt x="370" y="151"/>
                  </a:lnTo>
                  <a:lnTo>
                    <a:pt x="406" y="170"/>
                  </a:lnTo>
                  <a:lnTo>
                    <a:pt x="437" y="194"/>
                  </a:lnTo>
                  <a:lnTo>
                    <a:pt x="456" y="219"/>
                  </a:lnTo>
                  <a:lnTo>
                    <a:pt x="472" y="237"/>
                  </a:lnTo>
                  <a:lnTo>
                    <a:pt x="488" y="239"/>
                  </a:lnTo>
                  <a:lnTo>
                    <a:pt x="504" y="227"/>
                  </a:lnTo>
                  <a:lnTo>
                    <a:pt x="516" y="205"/>
                  </a:lnTo>
                  <a:lnTo>
                    <a:pt x="523" y="177"/>
                  </a:lnTo>
                  <a:lnTo>
                    <a:pt x="522" y="145"/>
                  </a:lnTo>
                  <a:lnTo>
                    <a:pt x="509" y="113"/>
                  </a:lnTo>
                  <a:lnTo>
                    <a:pt x="483" y="84"/>
                  </a:lnTo>
                  <a:lnTo>
                    <a:pt x="465" y="70"/>
                  </a:lnTo>
                  <a:lnTo>
                    <a:pt x="444" y="57"/>
                  </a:lnTo>
                  <a:lnTo>
                    <a:pt x="421" y="45"/>
                  </a:lnTo>
                  <a:lnTo>
                    <a:pt x="396" y="34"/>
                  </a:lnTo>
                  <a:lnTo>
                    <a:pt x="370" y="24"/>
                  </a:lnTo>
                  <a:lnTo>
                    <a:pt x="342" y="15"/>
                  </a:lnTo>
                  <a:lnTo>
                    <a:pt x="313" y="8"/>
                  </a:lnTo>
                  <a:lnTo>
                    <a:pt x="285" y="3"/>
                  </a:lnTo>
                  <a:lnTo>
                    <a:pt x="254" y="0"/>
                  </a:lnTo>
                  <a:lnTo>
                    <a:pt x="226" y="0"/>
                  </a:lnTo>
                  <a:lnTo>
                    <a:pt x="197" y="1"/>
                  </a:lnTo>
                  <a:lnTo>
                    <a:pt x="169" y="6"/>
                  </a:lnTo>
                  <a:lnTo>
                    <a:pt x="142" y="13"/>
                  </a:lnTo>
                  <a:lnTo>
                    <a:pt x="117" y="22"/>
                  </a:lnTo>
                  <a:lnTo>
                    <a:pt x="94" y="36"/>
                  </a:lnTo>
                  <a:lnTo>
                    <a:pt x="73" y="53"/>
                  </a:lnTo>
                  <a:lnTo>
                    <a:pt x="39" y="89"/>
                  </a:lnTo>
                  <a:lnTo>
                    <a:pt x="17" y="121"/>
                  </a:lnTo>
                  <a:lnTo>
                    <a:pt x="4" y="151"/>
                  </a:lnTo>
                  <a:lnTo>
                    <a:pt x="0" y="176"/>
                  </a:lnTo>
                  <a:lnTo>
                    <a:pt x="3" y="198"/>
                  </a:lnTo>
                  <a:lnTo>
                    <a:pt x="9" y="215"/>
                  </a:lnTo>
                  <a:lnTo>
                    <a:pt x="18" y="229"/>
                  </a:lnTo>
                  <a:lnTo>
                    <a:pt x="30" y="239"/>
                  </a:lnTo>
                  <a:lnTo>
                    <a:pt x="41" y="244"/>
                  </a:lnTo>
                  <a:lnTo>
                    <a:pt x="49" y="247"/>
                  </a:lnTo>
                  <a:lnTo>
                    <a:pt x="57" y="246"/>
                  </a:lnTo>
                  <a:lnTo>
                    <a:pt x="64" y="241"/>
                  </a:lnTo>
                  <a:lnTo>
                    <a:pt x="69" y="233"/>
                  </a:lnTo>
                  <a:lnTo>
                    <a:pt x="73" y="220"/>
                  </a:lnTo>
                  <a:lnTo>
                    <a:pt x="74" y="205"/>
                  </a:lnTo>
                  <a:lnTo>
                    <a:pt x="73" y="186"/>
                  </a:lnTo>
                  <a:lnTo>
                    <a:pt x="73" y="166"/>
                  </a:lnTo>
                  <a:lnTo>
                    <a:pt x="78" y="146"/>
                  </a:lnTo>
                  <a:lnTo>
                    <a:pt x="89" y="131"/>
                  </a:lnTo>
                  <a:lnTo>
                    <a:pt x="106" y="119"/>
                  </a:lnTo>
                  <a:lnTo>
                    <a:pt x="130" y="109"/>
                  </a:lnTo>
                  <a:lnTo>
                    <a:pt x="158" y="102"/>
                  </a:lnTo>
                  <a:lnTo>
                    <a:pt x="193" y="100"/>
                  </a:lnTo>
                  <a:lnTo>
                    <a:pt x="234" y="103"/>
                  </a:lnTo>
                  <a:close/>
                </a:path>
              </a:pathLst>
            </a:custGeom>
            <a:solidFill>
              <a:srgbClr val="FFFFFF"/>
            </a:solidFill>
            <a:ln w="9525">
              <a:noFill/>
              <a:round/>
              <a:headEnd/>
              <a:tailEnd/>
            </a:ln>
          </p:spPr>
          <p:txBody>
            <a:bodyPr/>
            <a:lstStyle/>
            <a:p>
              <a:endParaRPr lang="zh-CN" altLang="en-US"/>
            </a:p>
          </p:txBody>
        </p:sp>
        <p:sp>
          <p:nvSpPr>
            <p:cNvPr id="21" name="Freeform 17"/>
            <p:cNvSpPr>
              <a:spLocks/>
            </p:cNvSpPr>
            <p:nvPr/>
          </p:nvSpPr>
          <p:spPr bwMode="auto">
            <a:xfrm>
              <a:off x="4443" y="2450"/>
              <a:ext cx="169" cy="76"/>
            </a:xfrm>
            <a:custGeom>
              <a:avLst/>
              <a:gdLst/>
              <a:ahLst/>
              <a:cxnLst>
                <a:cxn ang="0">
                  <a:pos x="65" y="148"/>
                </a:cxn>
                <a:cxn ang="0">
                  <a:pos x="85" y="113"/>
                </a:cxn>
                <a:cxn ang="0">
                  <a:pos x="127" y="89"/>
                </a:cxn>
                <a:cxn ang="0">
                  <a:pos x="191" y="84"/>
                </a:cxn>
                <a:cxn ang="0">
                  <a:pos x="247" y="95"/>
                </a:cxn>
                <a:cxn ang="0">
                  <a:pos x="303" y="113"/>
                </a:cxn>
                <a:cxn ang="0">
                  <a:pos x="374" y="141"/>
                </a:cxn>
                <a:cxn ang="0">
                  <a:pos x="433" y="179"/>
                </a:cxn>
                <a:cxn ang="0">
                  <a:pos x="459" y="213"/>
                </a:cxn>
                <a:cxn ang="0">
                  <a:pos x="477" y="222"/>
                </a:cxn>
                <a:cxn ang="0">
                  <a:pos x="494" y="212"/>
                </a:cxn>
                <a:cxn ang="0">
                  <a:pos x="505" y="188"/>
                </a:cxn>
                <a:cxn ang="0">
                  <a:pos x="508" y="162"/>
                </a:cxn>
                <a:cxn ang="0">
                  <a:pos x="505" y="137"/>
                </a:cxn>
                <a:cxn ang="0">
                  <a:pos x="495" y="113"/>
                </a:cxn>
                <a:cxn ang="0">
                  <a:pos x="477" y="88"/>
                </a:cxn>
                <a:cxn ang="0">
                  <a:pos x="447" y="63"/>
                </a:cxn>
                <a:cxn ang="0">
                  <a:pos x="401" y="38"/>
                </a:cxn>
                <a:cxn ang="0">
                  <a:pos x="348" y="17"/>
                </a:cxn>
                <a:cxn ang="0">
                  <a:pos x="289" y="4"/>
                </a:cxn>
                <a:cxn ang="0">
                  <a:pos x="233" y="0"/>
                </a:cxn>
                <a:cxn ang="0">
                  <a:pos x="182" y="4"/>
                </a:cxn>
                <a:cxn ang="0">
                  <a:pos x="134" y="15"/>
                </a:cxn>
                <a:cxn ang="0">
                  <a:pos x="91" y="36"/>
                </a:cxn>
                <a:cxn ang="0">
                  <a:pos x="62" y="60"/>
                </a:cxn>
                <a:cxn ang="0">
                  <a:pos x="44" y="81"/>
                </a:cxn>
                <a:cxn ang="0">
                  <a:pos x="28" y="100"/>
                </a:cxn>
                <a:cxn ang="0">
                  <a:pos x="16" y="120"/>
                </a:cxn>
                <a:cxn ang="0">
                  <a:pos x="3" y="149"/>
                </a:cxn>
                <a:cxn ang="0">
                  <a:pos x="2" y="183"/>
                </a:cxn>
                <a:cxn ang="0">
                  <a:pos x="7" y="202"/>
                </a:cxn>
                <a:cxn ang="0">
                  <a:pos x="19" y="219"/>
                </a:cxn>
                <a:cxn ang="0">
                  <a:pos x="42" y="230"/>
                </a:cxn>
                <a:cxn ang="0">
                  <a:pos x="60" y="201"/>
                </a:cxn>
              </a:cxnLst>
              <a:rect l="0" t="0" r="r" b="b"/>
              <a:pathLst>
                <a:path w="508" h="230">
                  <a:moveTo>
                    <a:pt x="62" y="167"/>
                  </a:moveTo>
                  <a:lnTo>
                    <a:pt x="65" y="148"/>
                  </a:lnTo>
                  <a:lnTo>
                    <a:pt x="73" y="130"/>
                  </a:lnTo>
                  <a:lnTo>
                    <a:pt x="85" y="113"/>
                  </a:lnTo>
                  <a:lnTo>
                    <a:pt x="104" y="99"/>
                  </a:lnTo>
                  <a:lnTo>
                    <a:pt x="127" y="89"/>
                  </a:lnTo>
                  <a:lnTo>
                    <a:pt x="157" y="84"/>
                  </a:lnTo>
                  <a:lnTo>
                    <a:pt x="191" y="84"/>
                  </a:lnTo>
                  <a:lnTo>
                    <a:pt x="230" y="91"/>
                  </a:lnTo>
                  <a:lnTo>
                    <a:pt x="247" y="95"/>
                  </a:lnTo>
                  <a:lnTo>
                    <a:pt x="272" y="102"/>
                  </a:lnTo>
                  <a:lnTo>
                    <a:pt x="303" y="113"/>
                  </a:lnTo>
                  <a:lnTo>
                    <a:pt x="339" y="126"/>
                  </a:lnTo>
                  <a:lnTo>
                    <a:pt x="374" y="141"/>
                  </a:lnTo>
                  <a:lnTo>
                    <a:pt x="406" y="159"/>
                  </a:lnTo>
                  <a:lnTo>
                    <a:pt x="433" y="179"/>
                  </a:lnTo>
                  <a:lnTo>
                    <a:pt x="451" y="201"/>
                  </a:lnTo>
                  <a:lnTo>
                    <a:pt x="459" y="213"/>
                  </a:lnTo>
                  <a:lnTo>
                    <a:pt x="468" y="219"/>
                  </a:lnTo>
                  <a:lnTo>
                    <a:pt x="477" y="222"/>
                  </a:lnTo>
                  <a:lnTo>
                    <a:pt x="486" y="219"/>
                  </a:lnTo>
                  <a:lnTo>
                    <a:pt x="494" y="212"/>
                  </a:lnTo>
                  <a:lnTo>
                    <a:pt x="501" y="202"/>
                  </a:lnTo>
                  <a:lnTo>
                    <a:pt x="505" y="188"/>
                  </a:lnTo>
                  <a:lnTo>
                    <a:pt x="508" y="173"/>
                  </a:lnTo>
                  <a:lnTo>
                    <a:pt x="508" y="162"/>
                  </a:lnTo>
                  <a:lnTo>
                    <a:pt x="508" y="149"/>
                  </a:lnTo>
                  <a:lnTo>
                    <a:pt x="505" y="137"/>
                  </a:lnTo>
                  <a:lnTo>
                    <a:pt x="501" y="124"/>
                  </a:lnTo>
                  <a:lnTo>
                    <a:pt x="495" y="113"/>
                  </a:lnTo>
                  <a:lnTo>
                    <a:pt x="487" y="100"/>
                  </a:lnTo>
                  <a:lnTo>
                    <a:pt x="477" y="88"/>
                  </a:lnTo>
                  <a:lnTo>
                    <a:pt x="465" y="77"/>
                  </a:lnTo>
                  <a:lnTo>
                    <a:pt x="447" y="63"/>
                  </a:lnTo>
                  <a:lnTo>
                    <a:pt x="424" y="50"/>
                  </a:lnTo>
                  <a:lnTo>
                    <a:pt x="401" y="38"/>
                  </a:lnTo>
                  <a:lnTo>
                    <a:pt x="375" y="27"/>
                  </a:lnTo>
                  <a:lnTo>
                    <a:pt x="348" y="17"/>
                  </a:lnTo>
                  <a:lnTo>
                    <a:pt x="318" y="10"/>
                  </a:lnTo>
                  <a:lnTo>
                    <a:pt x="289" y="4"/>
                  </a:lnTo>
                  <a:lnTo>
                    <a:pt x="260" y="1"/>
                  </a:lnTo>
                  <a:lnTo>
                    <a:pt x="233" y="0"/>
                  </a:lnTo>
                  <a:lnTo>
                    <a:pt x="207" y="1"/>
                  </a:lnTo>
                  <a:lnTo>
                    <a:pt x="182" y="4"/>
                  </a:lnTo>
                  <a:lnTo>
                    <a:pt x="157" y="8"/>
                  </a:lnTo>
                  <a:lnTo>
                    <a:pt x="134" y="15"/>
                  </a:lnTo>
                  <a:lnTo>
                    <a:pt x="112" y="25"/>
                  </a:lnTo>
                  <a:lnTo>
                    <a:pt x="91" y="36"/>
                  </a:lnTo>
                  <a:lnTo>
                    <a:pt x="73" y="50"/>
                  </a:lnTo>
                  <a:lnTo>
                    <a:pt x="62" y="60"/>
                  </a:lnTo>
                  <a:lnTo>
                    <a:pt x="52" y="71"/>
                  </a:lnTo>
                  <a:lnTo>
                    <a:pt x="44" y="81"/>
                  </a:lnTo>
                  <a:lnTo>
                    <a:pt x="35" y="91"/>
                  </a:lnTo>
                  <a:lnTo>
                    <a:pt x="28" y="100"/>
                  </a:lnTo>
                  <a:lnTo>
                    <a:pt x="21" y="110"/>
                  </a:lnTo>
                  <a:lnTo>
                    <a:pt x="16" y="120"/>
                  </a:lnTo>
                  <a:lnTo>
                    <a:pt x="12" y="130"/>
                  </a:lnTo>
                  <a:lnTo>
                    <a:pt x="3" y="149"/>
                  </a:lnTo>
                  <a:lnTo>
                    <a:pt x="0" y="167"/>
                  </a:lnTo>
                  <a:lnTo>
                    <a:pt x="2" y="183"/>
                  </a:lnTo>
                  <a:lnTo>
                    <a:pt x="5" y="194"/>
                  </a:lnTo>
                  <a:lnTo>
                    <a:pt x="7" y="202"/>
                  </a:lnTo>
                  <a:lnTo>
                    <a:pt x="13" y="211"/>
                  </a:lnTo>
                  <a:lnTo>
                    <a:pt x="19" y="219"/>
                  </a:lnTo>
                  <a:lnTo>
                    <a:pt x="26" y="225"/>
                  </a:lnTo>
                  <a:lnTo>
                    <a:pt x="42" y="230"/>
                  </a:lnTo>
                  <a:lnTo>
                    <a:pt x="53" y="222"/>
                  </a:lnTo>
                  <a:lnTo>
                    <a:pt x="60" y="201"/>
                  </a:lnTo>
                  <a:lnTo>
                    <a:pt x="62" y="167"/>
                  </a:lnTo>
                  <a:close/>
                </a:path>
              </a:pathLst>
            </a:custGeom>
            <a:solidFill>
              <a:srgbClr val="D1BAB2"/>
            </a:solidFill>
            <a:ln w="9525">
              <a:noFill/>
              <a:round/>
              <a:headEnd/>
              <a:tailEnd/>
            </a:ln>
          </p:spPr>
          <p:txBody>
            <a:bodyPr/>
            <a:lstStyle/>
            <a:p>
              <a:endParaRPr lang="zh-CN" altLang="en-US"/>
            </a:p>
          </p:txBody>
        </p:sp>
        <p:sp>
          <p:nvSpPr>
            <p:cNvPr id="22" name="Freeform 18"/>
            <p:cNvSpPr>
              <a:spLocks/>
            </p:cNvSpPr>
            <p:nvPr/>
          </p:nvSpPr>
          <p:spPr bwMode="auto">
            <a:xfrm>
              <a:off x="4446" y="2452"/>
              <a:ext cx="164" cy="70"/>
            </a:xfrm>
            <a:custGeom>
              <a:avLst/>
              <a:gdLst/>
              <a:ahLst/>
              <a:cxnLst>
                <a:cxn ang="0">
                  <a:pos x="53" y="130"/>
                </a:cxn>
                <a:cxn ang="0">
                  <a:pos x="78" y="96"/>
                </a:cxn>
                <a:cxn ang="0">
                  <a:pos x="122" y="74"/>
                </a:cxn>
                <a:cxn ang="0">
                  <a:pos x="187" y="70"/>
                </a:cxn>
                <a:cxn ang="0">
                  <a:pos x="249" y="84"/>
                </a:cxn>
                <a:cxn ang="0">
                  <a:pos x="309" y="102"/>
                </a:cxn>
                <a:cxn ang="0">
                  <a:pos x="375" y="130"/>
                </a:cxn>
                <a:cxn ang="0">
                  <a:pos x="426" y="163"/>
                </a:cxn>
                <a:cxn ang="0">
                  <a:pos x="450" y="192"/>
                </a:cxn>
                <a:cxn ang="0">
                  <a:pos x="468" y="201"/>
                </a:cxn>
                <a:cxn ang="0">
                  <a:pos x="484" y="194"/>
                </a:cxn>
                <a:cxn ang="0">
                  <a:pos x="493" y="172"/>
                </a:cxn>
                <a:cxn ang="0">
                  <a:pos x="492" y="145"/>
                </a:cxn>
                <a:cxn ang="0">
                  <a:pos x="485" y="123"/>
                </a:cxn>
                <a:cxn ang="0">
                  <a:pos x="474" y="100"/>
                </a:cxn>
                <a:cxn ang="0">
                  <a:pos x="456" y="78"/>
                </a:cxn>
                <a:cxn ang="0">
                  <a:pos x="426" y="54"/>
                </a:cxn>
                <a:cxn ang="0">
                  <a:pos x="383" y="31"/>
                </a:cxn>
                <a:cxn ang="0">
                  <a:pos x="333" y="13"/>
                </a:cxn>
                <a:cxn ang="0">
                  <a:pos x="277" y="1"/>
                </a:cxn>
                <a:cxn ang="0">
                  <a:pos x="223" y="0"/>
                </a:cxn>
                <a:cxn ang="0">
                  <a:pos x="173" y="4"/>
                </a:cxn>
                <a:cxn ang="0">
                  <a:pos x="128" y="15"/>
                </a:cxn>
                <a:cxn ang="0">
                  <a:pos x="89" y="32"/>
                </a:cxn>
                <a:cxn ang="0">
                  <a:pos x="63" y="53"/>
                </a:cxn>
                <a:cxn ang="0">
                  <a:pos x="44" y="71"/>
                </a:cxn>
                <a:cxn ang="0">
                  <a:pos x="30" y="89"/>
                </a:cxn>
                <a:cxn ang="0">
                  <a:pos x="18" y="107"/>
                </a:cxn>
                <a:cxn ang="0">
                  <a:pos x="4" y="135"/>
                </a:cxn>
                <a:cxn ang="0">
                  <a:pos x="0" y="167"/>
                </a:cxn>
                <a:cxn ang="0">
                  <a:pos x="4" y="184"/>
                </a:cxn>
                <a:cxn ang="0">
                  <a:pos x="11" y="202"/>
                </a:cxn>
                <a:cxn ang="0">
                  <a:pos x="33" y="211"/>
                </a:cxn>
                <a:cxn ang="0">
                  <a:pos x="44" y="177"/>
                </a:cxn>
              </a:cxnLst>
              <a:rect l="0" t="0" r="r" b="b"/>
              <a:pathLst>
                <a:path w="493" h="211">
                  <a:moveTo>
                    <a:pt x="49" y="146"/>
                  </a:moveTo>
                  <a:lnTo>
                    <a:pt x="53" y="130"/>
                  </a:lnTo>
                  <a:lnTo>
                    <a:pt x="63" y="112"/>
                  </a:lnTo>
                  <a:lnTo>
                    <a:pt x="78" y="96"/>
                  </a:lnTo>
                  <a:lnTo>
                    <a:pt x="97" y="84"/>
                  </a:lnTo>
                  <a:lnTo>
                    <a:pt x="122" y="74"/>
                  </a:lnTo>
                  <a:lnTo>
                    <a:pt x="152" y="70"/>
                  </a:lnTo>
                  <a:lnTo>
                    <a:pt x="187" y="70"/>
                  </a:lnTo>
                  <a:lnTo>
                    <a:pt x="226" y="77"/>
                  </a:lnTo>
                  <a:lnTo>
                    <a:pt x="249" y="84"/>
                  </a:lnTo>
                  <a:lnTo>
                    <a:pt x="277" y="92"/>
                  </a:lnTo>
                  <a:lnTo>
                    <a:pt x="309" y="102"/>
                  </a:lnTo>
                  <a:lnTo>
                    <a:pt x="343" y="114"/>
                  </a:lnTo>
                  <a:lnTo>
                    <a:pt x="375" y="130"/>
                  </a:lnTo>
                  <a:lnTo>
                    <a:pt x="404" y="145"/>
                  </a:lnTo>
                  <a:lnTo>
                    <a:pt x="426" y="163"/>
                  </a:lnTo>
                  <a:lnTo>
                    <a:pt x="442" y="181"/>
                  </a:lnTo>
                  <a:lnTo>
                    <a:pt x="450" y="192"/>
                  </a:lnTo>
                  <a:lnTo>
                    <a:pt x="459" y="199"/>
                  </a:lnTo>
                  <a:lnTo>
                    <a:pt x="468" y="201"/>
                  </a:lnTo>
                  <a:lnTo>
                    <a:pt x="477" y="199"/>
                  </a:lnTo>
                  <a:lnTo>
                    <a:pt x="484" y="194"/>
                  </a:lnTo>
                  <a:lnTo>
                    <a:pt x="489" y="184"/>
                  </a:lnTo>
                  <a:lnTo>
                    <a:pt x="493" y="172"/>
                  </a:lnTo>
                  <a:lnTo>
                    <a:pt x="493" y="155"/>
                  </a:lnTo>
                  <a:lnTo>
                    <a:pt x="492" y="145"/>
                  </a:lnTo>
                  <a:lnTo>
                    <a:pt x="489" y="134"/>
                  </a:lnTo>
                  <a:lnTo>
                    <a:pt x="485" y="123"/>
                  </a:lnTo>
                  <a:lnTo>
                    <a:pt x="481" y="112"/>
                  </a:lnTo>
                  <a:lnTo>
                    <a:pt x="474" y="100"/>
                  </a:lnTo>
                  <a:lnTo>
                    <a:pt x="465" y="89"/>
                  </a:lnTo>
                  <a:lnTo>
                    <a:pt x="456" y="78"/>
                  </a:lnTo>
                  <a:lnTo>
                    <a:pt x="445" y="68"/>
                  </a:lnTo>
                  <a:lnTo>
                    <a:pt x="426" y="54"/>
                  </a:lnTo>
                  <a:lnTo>
                    <a:pt x="406" y="42"/>
                  </a:lnTo>
                  <a:lnTo>
                    <a:pt x="383" y="31"/>
                  </a:lnTo>
                  <a:lnTo>
                    <a:pt x="358" y="21"/>
                  </a:lnTo>
                  <a:lnTo>
                    <a:pt x="333" y="13"/>
                  </a:lnTo>
                  <a:lnTo>
                    <a:pt x="305" y="6"/>
                  </a:lnTo>
                  <a:lnTo>
                    <a:pt x="277" y="1"/>
                  </a:lnTo>
                  <a:lnTo>
                    <a:pt x="249" y="0"/>
                  </a:lnTo>
                  <a:lnTo>
                    <a:pt x="223" y="0"/>
                  </a:lnTo>
                  <a:lnTo>
                    <a:pt x="198" y="1"/>
                  </a:lnTo>
                  <a:lnTo>
                    <a:pt x="173" y="4"/>
                  </a:lnTo>
                  <a:lnTo>
                    <a:pt x="150" y="8"/>
                  </a:lnTo>
                  <a:lnTo>
                    <a:pt x="128" y="15"/>
                  </a:lnTo>
                  <a:lnTo>
                    <a:pt x="109" y="22"/>
                  </a:lnTo>
                  <a:lnTo>
                    <a:pt x="89" y="32"/>
                  </a:lnTo>
                  <a:lnTo>
                    <a:pt x="72" y="45"/>
                  </a:lnTo>
                  <a:lnTo>
                    <a:pt x="63" y="53"/>
                  </a:lnTo>
                  <a:lnTo>
                    <a:pt x="53" y="63"/>
                  </a:lnTo>
                  <a:lnTo>
                    <a:pt x="44" y="71"/>
                  </a:lnTo>
                  <a:lnTo>
                    <a:pt x="37" y="79"/>
                  </a:lnTo>
                  <a:lnTo>
                    <a:pt x="30" y="89"/>
                  </a:lnTo>
                  <a:lnTo>
                    <a:pt x="23" y="98"/>
                  </a:lnTo>
                  <a:lnTo>
                    <a:pt x="18" y="107"/>
                  </a:lnTo>
                  <a:lnTo>
                    <a:pt x="12" y="116"/>
                  </a:lnTo>
                  <a:lnTo>
                    <a:pt x="4" y="135"/>
                  </a:lnTo>
                  <a:lnTo>
                    <a:pt x="0" y="153"/>
                  </a:lnTo>
                  <a:lnTo>
                    <a:pt x="0" y="167"/>
                  </a:lnTo>
                  <a:lnTo>
                    <a:pt x="1" y="177"/>
                  </a:lnTo>
                  <a:lnTo>
                    <a:pt x="4" y="184"/>
                  </a:lnTo>
                  <a:lnTo>
                    <a:pt x="7" y="192"/>
                  </a:lnTo>
                  <a:lnTo>
                    <a:pt x="11" y="202"/>
                  </a:lnTo>
                  <a:lnTo>
                    <a:pt x="19" y="209"/>
                  </a:lnTo>
                  <a:lnTo>
                    <a:pt x="33" y="211"/>
                  </a:lnTo>
                  <a:lnTo>
                    <a:pt x="40" y="199"/>
                  </a:lnTo>
                  <a:lnTo>
                    <a:pt x="44" y="177"/>
                  </a:lnTo>
                  <a:lnTo>
                    <a:pt x="49" y="146"/>
                  </a:lnTo>
                  <a:close/>
                </a:path>
              </a:pathLst>
            </a:custGeom>
            <a:solidFill>
              <a:srgbClr val="A07266"/>
            </a:solidFill>
            <a:ln w="9525">
              <a:noFill/>
              <a:round/>
              <a:headEnd/>
              <a:tailEnd/>
            </a:ln>
          </p:spPr>
          <p:txBody>
            <a:bodyPr/>
            <a:lstStyle/>
            <a:p>
              <a:endParaRPr lang="zh-CN" altLang="en-US"/>
            </a:p>
          </p:txBody>
        </p:sp>
        <p:sp>
          <p:nvSpPr>
            <p:cNvPr id="23" name="Freeform 19"/>
            <p:cNvSpPr>
              <a:spLocks/>
            </p:cNvSpPr>
            <p:nvPr/>
          </p:nvSpPr>
          <p:spPr bwMode="auto">
            <a:xfrm>
              <a:off x="4447" y="2453"/>
              <a:ext cx="162" cy="66"/>
            </a:xfrm>
            <a:custGeom>
              <a:avLst/>
              <a:gdLst/>
              <a:ahLst/>
              <a:cxnLst>
                <a:cxn ang="0">
                  <a:pos x="46" y="113"/>
                </a:cxn>
                <a:cxn ang="0">
                  <a:pos x="74" y="82"/>
                </a:cxn>
                <a:cxn ang="0">
                  <a:pos x="120" y="62"/>
                </a:cxn>
                <a:cxn ang="0">
                  <a:pos x="184" y="57"/>
                </a:cxn>
                <a:cxn ang="0">
                  <a:pos x="254" y="74"/>
                </a:cxn>
                <a:cxn ang="0">
                  <a:pos x="320" y="96"/>
                </a:cxn>
                <a:cxn ang="0">
                  <a:pos x="380" y="122"/>
                </a:cxn>
                <a:cxn ang="0">
                  <a:pos x="426" y="149"/>
                </a:cxn>
                <a:cxn ang="0">
                  <a:pos x="447" y="175"/>
                </a:cxn>
                <a:cxn ang="0">
                  <a:pos x="463" y="184"/>
                </a:cxn>
                <a:cxn ang="0">
                  <a:pos x="477" y="177"/>
                </a:cxn>
                <a:cxn ang="0">
                  <a:pos x="484" y="156"/>
                </a:cxn>
                <a:cxn ang="0">
                  <a:pos x="479" y="130"/>
                </a:cxn>
                <a:cxn ang="0">
                  <a:pos x="470" y="112"/>
                </a:cxn>
                <a:cxn ang="0">
                  <a:pos x="458" y="91"/>
                </a:cxn>
                <a:cxn ang="0">
                  <a:pos x="440" y="73"/>
                </a:cxn>
                <a:cxn ang="0">
                  <a:pos x="410" y="50"/>
                </a:cxn>
                <a:cxn ang="0">
                  <a:pos x="370" y="27"/>
                </a:cxn>
                <a:cxn ang="0">
                  <a:pos x="322" y="10"/>
                </a:cxn>
                <a:cxn ang="0">
                  <a:pos x="271" y="0"/>
                </a:cxn>
                <a:cxn ang="0">
                  <a:pos x="218" y="2"/>
                </a:cxn>
                <a:cxn ang="0">
                  <a:pos x="169" y="7"/>
                </a:cxn>
                <a:cxn ang="0">
                  <a:pos x="127" y="17"/>
                </a:cxn>
                <a:cxn ang="0">
                  <a:pos x="91" y="32"/>
                </a:cxn>
                <a:cxn ang="0">
                  <a:pos x="66" y="50"/>
                </a:cxn>
                <a:cxn ang="0">
                  <a:pos x="51" y="64"/>
                </a:cxn>
                <a:cxn ang="0">
                  <a:pos x="35" y="80"/>
                </a:cxn>
                <a:cxn ang="0">
                  <a:pos x="23" y="96"/>
                </a:cxn>
                <a:cxn ang="0">
                  <a:pos x="7" y="126"/>
                </a:cxn>
                <a:cxn ang="0">
                  <a:pos x="0" y="156"/>
                </a:cxn>
                <a:cxn ang="0">
                  <a:pos x="3" y="169"/>
                </a:cxn>
                <a:cxn ang="0">
                  <a:pos x="10" y="190"/>
                </a:cxn>
                <a:cxn ang="0">
                  <a:pos x="28" y="197"/>
                </a:cxn>
                <a:cxn ang="0">
                  <a:pos x="32" y="158"/>
                </a:cxn>
              </a:cxnLst>
              <a:rect l="0" t="0" r="r" b="b"/>
              <a:pathLst>
                <a:path w="484" h="197">
                  <a:moveTo>
                    <a:pt x="39" y="128"/>
                  </a:moveTo>
                  <a:lnTo>
                    <a:pt x="46" y="113"/>
                  </a:lnTo>
                  <a:lnTo>
                    <a:pt x="58" y="96"/>
                  </a:lnTo>
                  <a:lnTo>
                    <a:pt x="74" y="82"/>
                  </a:lnTo>
                  <a:lnTo>
                    <a:pt x="95" y="70"/>
                  </a:lnTo>
                  <a:lnTo>
                    <a:pt x="120" y="62"/>
                  </a:lnTo>
                  <a:lnTo>
                    <a:pt x="151" y="57"/>
                  </a:lnTo>
                  <a:lnTo>
                    <a:pt x="184" y="57"/>
                  </a:lnTo>
                  <a:lnTo>
                    <a:pt x="223" y="66"/>
                  </a:lnTo>
                  <a:lnTo>
                    <a:pt x="254" y="74"/>
                  </a:lnTo>
                  <a:lnTo>
                    <a:pt x="288" y="85"/>
                  </a:lnTo>
                  <a:lnTo>
                    <a:pt x="320" y="96"/>
                  </a:lnTo>
                  <a:lnTo>
                    <a:pt x="352" y="109"/>
                  </a:lnTo>
                  <a:lnTo>
                    <a:pt x="380" y="122"/>
                  </a:lnTo>
                  <a:lnTo>
                    <a:pt x="405" y="135"/>
                  </a:lnTo>
                  <a:lnTo>
                    <a:pt x="426" y="149"/>
                  </a:lnTo>
                  <a:lnTo>
                    <a:pt x="438" y="165"/>
                  </a:lnTo>
                  <a:lnTo>
                    <a:pt x="447" y="175"/>
                  </a:lnTo>
                  <a:lnTo>
                    <a:pt x="455" y="181"/>
                  </a:lnTo>
                  <a:lnTo>
                    <a:pt x="463" y="184"/>
                  </a:lnTo>
                  <a:lnTo>
                    <a:pt x="472" y="183"/>
                  </a:lnTo>
                  <a:lnTo>
                    <a:pt x="477" y="177"/>
                  </a:lnTo>
                  <a:lnTo>
                    <a:pt x="483" y="169"/>
                  </a:lnTo>
                  <a:lnTo>
                    <a:pt x="484" y="156"/>
                  </a:lnTo>
                  <a:lnTo>
                    <a:pt x="481" y="140"/>
                  </a:lnTo>
                  <a:lnTo>
                    <a:pt x="479" y="130"/>
                  </a:lnTo>
                  <a:lnTo>
                    <a:pt x="474" y="122"/>
                  </a:lnTo>
                  <a:lnTo>
                    <a:pt x="470" y="112"/>
                  </a:lnTo>
                  <a:lnTo>
                    <a:pt x="465" y="101"/>
                  </a:lnTo>
                  <a:lnTo>
                    <a:pt x="458" y="91"/>
                  </a:lnTo>
                  <a:lnTo>
                    <a:pt x="449" y="81"/>
                  </a:lnTo>
                  <a:lnTo>
                    <a:pt x="440" y="73"/>
                  </a:lnTo>
                  <a:lnTo>
                    <a:pt x="428" y="63"/>
                  </a:lnTo>
                  <a:lnTo>
                    <a:pt x="410" y="50"/>
                  </a:lnTo>
                  <a:lnTo>
                    <a:pt x="391" y="38"/>
                  </a:lnTo>
                  <a:lnTo>
                    <a:pt x="370" y="27"/>
                  </a:lnTo>
                  <a:lnTo>
                    <a:pt x="346" y="17"/>
                  </a:lnTo>
                  <a:lnTo>
                    <a:pt x="322" y="10"/>
                  </a:lnTo>
                  <a:lnTo>
                    <a:pt x="297" y="4"/>
                  </a:lnTo>
                  <a:lnTo>
                    <a:pt x="271" y="0"/>
                  </a:lnTo>
                  <a:lnTo>
                    <a:pt x="244" y="0"/>
                  </a:lnTo>
                  <a:lnTo>
                    <a:pt x="218" y="2"/>
                  </a:lnTo>
                  <a:lnTo>
                    <a:pt x="193" y="4"/>
                  </a:lnTo>
                  <a:lnTo>
                    <a:pt x="169" y="7"/>
                  </a:lnTo>
                  <a:lnTo>
                    <a:pt x="148" y="11"/>
                  </a:lnTo>
                  <a:lnTo>
                    <a:pt x="127" y="17"/>
                  </a:lnTo>
                  <a:lnTo>
                    <a:pt x="109" y="24"/>
                  </a:lnTo>
                  <a:lnTo>
                    <a:pt x="91" y="32"/>
                  </a:lnTo>
                  <a:lnTo>
                    <a:pt x="76" y="43"/>
                  </a:lnTo>
                  <a:lnTo>
                    <a:pt x="66" y="50"/>
                  </a:lnTo>
                  <a:lnTo>
                    <a:pt x="58" y="57"/>
                  </a:lnTo>
                  <a:lnTo>
                    <a:pt x="51" y="64"/>
                  </a:lnTo>
                  <a:lnTo>
                    <a:pt x="42" y="71"/>
                  </a:lnTo>
                  <a:lnTo>
                    <a:pt x="35" y="80"/>
                  </a:lnTo>
                  <a:lnTo>
                    <a:pt x="30" y="88"/>
                  </a:lnTo>
                  <a:lnTo>
                    <a:pt x="23" y="96"/>
                  </a:lnTo>
                  <a:lnTo>
                    <a:pt x="17" y="105"/>
                  </a:lnTo>
                  <a:lnTo>
                    <a:pt x="7" y="126"/>
                  </a:lnTo>
                  <a:lnTo>
                    <a:pt x="2" y="144"/>
                  </a:lnTo>
                  <a:lnTo>
                    <a:pt x="0" y="156"/>
                  </a:lnTo>
                  <a:lnTo>
                    <a:pt x="2" y="163"/>
                  </a:lnTo>
                  <a:lnTo>
                    <a:pt x="3" y="169"/>
                  </a:lnTo>
                  <a:lnTo>
                    <a:pt x="5" y="179"/>
                  </a:lnTo>
                  <a:lnTo>
                    <a:pt x="10" y="190"/>
                  </a:lnTo>
                  <a:lnTo>
                    <a:pt x="18" y="197"/>
                  </a:lnTo>
                  <a:lnTo>
                    <a:pt x="28" y="197"/>
                  </a:lnTo>
                  <a:lnTo>
                    <a:pt x="31" y="181"/>
                  </a:lnTo>
                  <a:lnTo>
                    <a:pt x="32" y="158"/>
                  </a:lnTo>
                  <a:lnTo>
                    <a:pt x="39" y="128"/>
                  </a:lnTo>
                  <a:close/>
                </a:path>
              </a:pathLst>
            </a:custGeom>
            <a:solidFill>
              <a:srgbClr val="722B19"/>
            </a:solidFill>
            <a:ln w="9525">
              <a:noFill/>
              <a:round/>
              <a:headEnd/>
              <a:tailEnd/>
            </a:ln>
          </p:spPr>
          <p:txBody>
            <a:bodyPr/>
            <a:lstStyle/>
            <a:p>
              <a:endParaRPr lang="zh-CN" altLang="en-US"/>
            </a:p>
          </p:txBody>
        </p:sp>
        <p:sp>
          <p:nvSpPr>
            <p:cNvPr id="24" name="Freeform 20"/>
            <p:cNvSpPr>
              <a:spLocks/>
            </p:cNvSpPr>
            <p:nvPr/>
          </p:nvSpPr>
          <p:spPr bwMode="auto">
            <a:xfrm>
              <a:off x="4450" y="2455"/>
              <a:ext cx="157" cy="61"/>
            </a:xfrm>
            <a:custGeom>
              <a:avLst/>
              <a:gdLst/>
              <a:ahLst/>
              <a:cxnLst>
                <a:cxn ang="0">
                  <a:pos x="0" y="151"/>
                </a:cxn>
                <a:cxn ang="0">
                  <a:pos x="0" y="155"/>
                </a:cxn>
                <a:cxn ang="0">
                  <a:pos x="2" y="165"/>
                </a:cxn>
                <a:cxn ang="0">
                  <a:pos x="5" y="176"/>
                </a:cxn>
                <a:cxn ang="0">
                  <a:pos x="14" y="184"/>
                </a:cxn>
                <a:cxn ang="0">
                  <a:pos x="21" y="180"/>
                </a:cxn>
                <a:cxn ang="0">
                  <a:pos x="20" y="164"/>
                </a:cxn>
                <a:cxn ang="0">
                  <a:pos x="18" y="138"/>
                </a:cxn>
                <a:cxn ang="0">
                  <a:pos x="27" y="111"/>
                </a:cxn>
                <a:cxn ang="0">
                  <a:pos x="37" y="97"/>
                </a:cxn>
                <a:cxn ang="0">
                  <a:pos x="51" y="81"/>
                </a:cxn>
                <a:cxn ang="0">
                  <a:pos x="69" y="69"/>
                </a:cxn>
                <a:cxn ang="0">
                  <a:pos x="91" y="56"/>
                </a:cxn>
                <a:cxn ang="0">
                  <a:pos x="117" y="48"/>
                </a:cxn>
                <a:cxn ang="0">
                  <a:pos x="147" y="44"/>
                </a:cxn>
                <a:cxn ang="0">
                  <a:pos x="182" y="46"/>
                </a:cxn>
                <a:cxn ang="0">
                  <a:pos x="219" y="55"/>
                </a:cxn>
                <a:cxn ang="0">
                  <a:pos x="258" y="67"/>
                </a:cxn>
                <a:cxn ang="0">
                  <a:pos x="295" y="78"/>
                </a:cxn>
                <a:cxn ang="0">
                  <a:pos x="328" y="91"/>
                </a:cxn>
                <a:cxn ang="0">
                  <a:pos x="357" y="102"/>
                </a:cxn>
                <a:cxn ang="0">
                  <a:pos x="384" y="113"/>
                </a:cxn>
                <a:cxn ang="0">
                  <a:pos x="405" y="124"/>
                </a:cxn>
                <a:cxn ang="0">
                  <a:pos x="421" y="136"/>
                </a:cxn>
                <a:cxn ang="0">
                  <a:pos x="431" y="147"/>
                </a:cxn>
                <a:cxn ang="0">
                  <a:pos x="440" y="157"/>
                </a:cxn>
                <a:cxn ang="0">
                  <a:pos x="448" y="164"/>
                </a:cxn>
                <a:cxn ang="0">
                  <a:pos x="456" y="166"/>
                </a:cxn>
                <a:cxn ang="0">
                  <a:pos x="465" y="165"/>
                </a:cxn>
                <a:cxn ang="0">
                  <a:pos x="470" y="161"/>
                </a:cxn>
                <a:cxn ang="0">
                  <a:pos x="473" y="152"/>
                </a:cxn>
                <a:cxn ang="0">
                  <a:pos x="473" y="141"/>
                </a:cxn>
                <a:cxn ang="0">
                  <a:pos x="467" y="124"/>
                </a:cxn>
                <a:cxn ang="0">
                  <a:pos x="463" y="115"/>
                </a:cxn>
                <a:cxn ang="0">
                  <a:pos x="456" y="105"/>
                </a:cxn>
                <a:cxn ang="0">
                  <a:pos x="448" y="94"/>
                </a:cxn>
                <a:cxn ang="0">
                  <a:pos x="440" y="83"/>
                </a:cxn>
                <a:cxn ang="0">
                  <a:pos x="428" y="71"/>
                </a:cxn>
                <a:cxn ang="0">
                  <a:pos x="416" y="60"/>
                </a:cxn>
                <a:cxn ang="0">
                  <a:pos x="402" y="51"/>
                </a:cxn>
                <a:cxn ang="0">
                  <a:pos x="387" y="41"/>
                </a:cxn>
                <a:cxn ang="0">
                  <a:pos x="371" y="31"/>
                </a:cxn>
                <a:cxn ang="0">
                  <a:pos x="353" y="23"/>
                </a:cxn>
                <a:cxn ang="0">
                  <a:pos x="336" y="16"/>
                </a:cxn>
                <a:cxn ang="0">
                  <a:pos x="317" y="10"/>
                </a:cxn>
                <a:cxn ang="0">
                  <a:pos x="297" y="5"/>
                </a:cxn>
                <a:cxn ang="0">
                  <a:pos x="278" y="2"/>
                </a:cxn>
                <a:cxn ang="0">
                  <a:pos x="257" y="0"/>
                </a:cxn>
                <a:cxn ang="0">
                  <a:pos x="236" y="2"/>
                </a:cxn>
                <a:cxn ang="0">
                  <a:pos x="197" y="6"/>
                </a:cxn>
                <a:cxn ang="0">
                  <a:pos x="162" y="12"/>
                </a:cxn>
                <a:cxn ang="0">
                  <a:pos x="131" y="17"/>
                </a:cxn>
                <a:cxn ang="0">
                  <a:pos x="105" y="27"/>
                </a:cxn>
                <a:cxn ang="0">
                  <a:pos x="81" y="38"/>
                </a:cxn>
                <a:cxn ang="0">
                  <a:pos x="59" y="52"/>
                </a:cxn>
                <a:cxn ang="0">
                  <a:pos x="39" y="71"/>
                </a:cxn>
                <a:cxn ang="0">
                  <a:pos x="21" y="94"/>
                </a:cxn>
                <a:cxn ang="0">
                  <a:pos x="9" y="116"/>
                </a:cxn>
                <a:cxn ang="0">
                  <a:pos x="3" y="134"/>
                </a:cxn>
                <a:cxn ang="0">
                  <a:pos x="0" y="147"/>
                </a:cxn>
                <a:cxn ang="0">
                  <a:pos x="0" y="151"/>
                </a:cxn>
              </a:cxnLst>
              <a:rect l="0" t="0" r="r" b="b"/>
              <a:pathLst>
                <a:path w="473" h="184">
                  <a:moveTo>
                    <a:pt x="0" y="151"/>
                  </a:moveTo>
                  <a:lnTo>
                    <a:pt x="0" y="155"/>
                  </a:lnTo>
                  <a:lnTo>
                    <a:pt x="2" y="165"/>
                  </a:lnTo>
                  <a:lnTo>
                    <a:pt x="5" y="176"/>
                  </a:lnTo>
                  <a:lnTo>
                    <a:pt x="14" y="184"/>
                  </a:lnTo>
                  <a:lnTo>
                    <a:pt x="21" y="180"/>
                  </a:lnTo>
                  <a:lnTo>
                    <a:pt x="20" y="164"/>
                  </a:lnTo>
                  <a:lnTo>
                    <a:pt x="18" y="138"/>
                  </a:lnTo>
                  <a:lnTo>
                    <a:pt x="27" y="111"/>
                  </a:lnTo>
                  <a:lnTo>
                    <a:pt x="37" y="97"/>
                  </a:lnTo>
                  <a:lnTo>
                    <a:pt x="51" y="81"/>
                  </a:lnTo>
                  <a:lnTo>
                    <a:pt x="69" y="69"/>
                  </a:lnTo>
                  <a:lnTo>
                    <a:pt x="91" y="56"/>
                  </a:lnTo>
                  <a:lnTo>
                    <a:pt x="117" y="48"/>
                  </a:lnTo>
                  <a:lnTo>
                    <a:pt x="147" y="44"/>
                  </a:lnTo>
                  <a:lnTo>
                    <a:pt x="182" y="46"/>
                  </a:lnTo>
                  <a:lnTo>
                    <a:pt x="219" y="55"/>
                  </a:lnTo>
                  <a:lnTo>
                    <a:pt x="258" y="67"/>
                  </a:lnTo>
                  <a:lnTo>
                    <a:pt x="295" y="78"/>
                  </a:lnTo>
                  <a:lnTo>
                    <a:pt x="328" y="91"/>
                  </a:lnTo>
                  <a:lnTo>
                    <a:pt x="357" y="102"/>
                  </a:lnTo>
                  <a:lnTo>
                    <a:pt x="384" y="113"/>
                  </a:lnTo>
                  <a:lnTo>
                    <a:pt x="405" y="124"/>
                  </a:lnTo>
                  <a:lnTo>
                    <a:pt x="421" y="136"/>
                  </a:lnTo>
                  <a:lnTo>
                    <a:pt x="431" y="147"/>
                  </a:lnTo>
                  <a:lnTo>
                    <a:pt x="440" y="157"/>
                  </a:lnTo>
                  <a:lnTo>
                    <a:pt x="448" y="164"/>
                  </a:lnTo>
                  <a:lnTo>
                    <a:pt x="456" y="166"/>
                  </a:lnTo>
                  <a:lnTo>
                    <a:pt x="465" y="165"/>
                  </a:lnTo>
                  <a:lnTo>
                    <a:pt x="470" y="161"/>
                  </a:lnTo>
                  <a:lnTo>
                    <a:pt x="473" y="152"/>
                  </a:lnTo>
                  <a:lnTo>
                    <a:pt x="473" y="141"/>
                  </a:lnTo>
                  <a:lnTo>
                    <a:pt x="467" y="124"/>
                  </a:lnTo>
                  <a:lnTo>
                    <a:pt x="463" y="115"/>
                  </a:lnTo>
                  <a:lnTo>
                    <a:pt x="456" y="105"/>
                  </a:lnTo>
                  <a:lnTo>
                    <a:pt x="448" y="94"/>
                  </a:lnTo>
                  <a:lnTo>
                    <a:pt x="440" y="83"/>
                  </a:lnTo>
                  <a:lnTo>
                    <a:pt x="428" y="71"/>
                  </a:lnTo>
                  <a:lnTo>
                    <a:pt x="416" y="60"/>
                  </a:lnTo>
                  <a:lnTo>
                    <a:pt x="402" y="51"/>
                  </a:lnTo>
                  <a:lnTo>
                    <a:pt x="387" y="41"/>
                  </a:lnTo>
                  <a:lnTo>
                    <a:pt x="371" y="31"/>
                  </a:lnTo>
                  <a:lnTo>
                    <a:pt x="353" y="23"/>
                  </a:lnTo>
                  <a:lnTo>
                    <a:pt x="336" y="16"/>
                  </a:lnTo>
                  <a:lnTo>
                    <a:pt x="317" y="10"/>
                  </a:lnTo>
                  <a:lnTo>
                    <a:pt x="297" y="5"/>
                  </a:lnTo>
                  <a:lnTo>
                    <a:pt x="278" y="2"/>
                  </a:lnTo>
                  <a:lnTo>
                    <a:pt x="257" y="0"/>
                  </a:lnTo>
                  <a:lnTo>
                    <a:pt x="236" y="2"/>
                  </a:lnTo>
                  <a:lnTo>
                    <a:pt x="197" y="6"/>
                  </a:lnTo>
                  <a:lnTo>
                    <a:pt x="162" y="12"/>
                  </a:lnTo>
                  <a:lnTo>
                    <a:pt x="131" y="17"/>
                  </a:lnTo>
                  <a:lnTo>
                    <a:pt x="105" y="27"/>
                  </a:lnTo>
                  <a:lnTo>
                    <a:pt x="81" y="38"/>
                  </a:lnTo>
                  <a:lnTo>
                    <a:pt x="59" y="52"/>
                  </a:lnTo>
                  <a:lnTo>
                    <a:pt x="39" y="71"/>
                  </a:lnTo>
                  <a:lnTo>
                    <a:pt x="21" y="94"/>
                  </a:lnTo>
                  <a:lnTo>
                    <a:pt x="9" y="116"/>
                  </a:lnTo>
                  <a:lnTo>
                    <a:pt x="3" y="134"/>
                  </a:lnTo>
                  <a:lnTo>
                    <a:pt x="0" y="147"/>
                  </a:lnTo>
                  <a:lnTo>
                    <a:pt x="0" y="151"/>
                  </a:lnTo>
                  <a:close/>
                </a:path>
              </a:pathLst>
            </a:custGeom>
            <a:solidFill>
              <a:srgbClr val="440000"/>
            </a:solidFill>
            <a:ln w="9525">
              <a:noFill/>
              <a:round/>
              <a:headEnd/>
              <a:tailEnd/>
            </a:ln>
          </p:spPr>
          <p:txBody>
            <a:bodyPr/>
            <a:lstStyle/>
            <a:p>
              <a:endParaRPr lang="zh-CN" altLang="en-US"/>
            </a:p>
          </p:txBody>
        </p:sp>
        <p:sp>
          <p:nvSpPr>
            <p:cNvPr id="25" name="Freeform 21"/>
            <p:cNvSpPr>
              <a:spLocks/>
            </p:cNvSpPr>
            <p:nvPr/>
          </p:nvSpPr>
          <p:spPr bwMode="auto">
            <a:xfrm>
              <a:off x="4645" y="3096"/>
              <a:ext cx="132" cy="100"/>
            </a:xfrm>
            <a:custGeom>
              <a:avLst/>
              <a:gdLst/>
              <a:ahLst/>
              <a:cxnLst>
                <a:cxn ang="0">
                  <a:pos x="11" y="183"/>
                </a:cxn>
                <a:cxn ang="0">
                  <a:pos x="12" y="182"/>
                </a:cxn>
                <a:cxn ang="0">
                  <a:pos x="15" y="176"/>
                </a:cxn>
                <a:cxn ang="0">
                  <a:pos x="20" y="169"/>
                </a:cxn>
                <a:cxn ang="0">
                  <a:pos x="27" y="159"/>
                </a:cxn>
                <a:cxn ang="0">
                  <a:pos x="37" y="148"/>
                </a:cxn>
                <a:cxn ang="0">
                  <a:pos x="47" y="134"/>
                </a:cxn>
                <a:cxn ang="0">
                  <a:pos x="61" y="120"/>
                </a:cxn>
                <a:cxn ang="0">
                  <a:pos x="75" y="105"/>
                </a:cxn>
                <a:cxn ang="0">
                  <a:pos x="90" y="90"/>
                </a:cxn>
                <a:cxn ang="0">
                  <a:pos x="107" y="74"/>
                </a:cxn>
                <a:cxn ang="0">
                  <a:pos x="126" y="59"/>
                </a:cxn>
                <a:cxn ang="0">
                  <a:pos x="146" y="45"/>
                </a:cxn>
                <a:cxn ang="0">
                  <a:pos x="167" y="32"/>
                </a:cxn>
                <a:cxn ang="0">
                  <a:pos x="189" y="21"/>
                </a:cxn>
                <a:cxn ang="0">
                  <a:pos x="213" y="11"/>
                </a:cxn>
                <a:cxn ang="0">
                  <a:pos x="237" y="4"/>
                </a:cxn>
                <a:cxn ang="0">
                  <a:pos x="260" y="0"/>
                </a:cxn>
                <a:cxn ang="0">
                  <a:pos x="284" y="0"/>
                </a:cxn>
                <a:cxn ang="0">
                  <a:pos x="306" y="3"/>
                </a:cxn>
                <a:cxn ang="0">
                  <a:pos x="326" y="9"/>
                </a:cxn>
                <a:cxn ang="0">
                  <a:pos x="344" y="17"/>
                </a:cxn>
                <a:cxn ang="0">
                  <a:pos x="361" y="27"/>
                </a:cxn>
                <a:cxn ang="0">
                  <a:pos x="373" y="41"/>
                </a:cxn>
                <a:cxn ang="0">
                  <a:pos x="384" y="55"/>
                </a:cxn>
                <a:cxn ang="0">
                  <a:pos x="391" y="73"/>
                </a:cxn>
                <a:cxn ang="0">
                  <a:pos x="396" y="91"/>
                </a:cxn>
                <a:cxn ang="0">
                  <a:pos x="396" y="110"/>
                </a:cxn>
                <a:cxn ang="0">
                  <a:pos x="391" y="131"/>
                </a:cxn>
                <a:cxn ang="0">
                  <a:pos x="382" y="152"/>
                </a:cxn>
                <a:cxn ang="0">
                  <a:pos x="369" y="175"/>
                </a:cxn>
                <a:cxn ang="0">
                  <a:pos x="350" y="197"/>
                </a:cxn>
                <a:cxn ang="0">
                  <a:pos x="326" y="219"/>
                </a:cxn>
                <a:cxn ang="0">
                  <a:pos x="298" y="240"/>
                </a:cxn>
                <a:cxn ang="0">
                  <a:pos x="269" y="257"/>
                </a:cxn>
                <a:cxn ang="0">
                  <a:pos x="238" y="272"/>
                </a:cxn>
                <a:cxn ang="0">
                  <a:pos x="207" y="283"/>
                </a:cxn>
                <a:cxn ang="0">
                  <a:pos x="175" y="292"/>
                </a:cxn>
                <a:cxn ang="0">
                  <a:pos x="146" y="296"/>
                </a:cxn>
                <a:cxn ang="0">
                  <a:pos x="117" y="299"/>
                </a:cxn>
                <a:cxn ang="0">
                  <a:pos x="90" y="297"/>
                </a:cxn>
                <a:cxn ang="0">
                  <a:pos x="65" y="293"/>
                </a:cxn>
                <a:cxn ang="0">
                  <a:pos x="44" y="286"/>
                </a:cxn>
                <a:cxn ang="0">
                  <a:pos x="26" y="276"/>
                </a:cxn>
                <a:cxn ang="0">
                  <a:pos x="12" y="264"/>
                </a:cxn>
                <a:cxn ang="0">
                  <a:pos x="4" y="247"/>
                </a:cxn>
                <a:cxn ang="0">
                  <a:pos x="0" y="229"/>
                </a:cxn>
                <a:cxn ang="0">
                  <a:pos x="2" y="208"/>
                </a:cxn>
                <a:cxn ang="0">
                  <a:pos x="11" y="183"/>
                </a:cxn>
              </a:cxnLst>
              <a:rect l="0" t="0" r="r" b="b"/>
              <a:pathLst>
                <a:path w="396" h="299">
                  <a:moveTo>
                    <a:pt x="11" y="183"/>
                  </a:moveTo>
                  <a:lnTo>
                    <a:pt x="12" y="182"/>
                  </a:lnTo>
                  <a:lnTo>
                    <a:pt x="15" y="176"/>
                  </a:lnTo>
                  <a:lnTo>
                    <a:pt x="20" y="169"/>
                  </a:lnTo>
                  <a:lnTo>
                    <a:pt x="27" y="159"/>
                  </a:lnTo>
                  <a:lnTo>
                    <a:pt x="37" y="148"/>
                  </a:lnTo>
                  <a:lnTo>
                    <a:pt x="47" y="134"/>
                  </a:lnTo>
                  <a:lnTo>
                    <a:pt x="61" y="120"/>
                  </a:lnTo>
                  <a:lnTo>
                    <a:pt x="75" y="105"/>
                  </a:lnTo>
                  <a:lnTo>
                    <a:pt x="90" y="90"/>
                  </a:lnTo>
                  <a:lnTo>
                    <a:pt x="107" y="74"/>
                  </a:lnTo>
                  <a:lnTo>
                    <a:pt x="126" y="59"/>
                  </a:lnTo>
                  <a:lnTo>
                    <a:pt x="146" y="45"/>
                  </a:lnTo>
                  <a:lnTo>
                    <a:pt x="167" y="32"/>
                  </a:lnTo>
                  <a:lnTo>
                    <a:pt x="189" y="21"/>
                  </a:lnTo>
                  <a:lnTo>
                    <a:pt x="213" y="11"/>
                  </a:lnTo>
                  <a:lnTo>
                    <a:pt x="237" y="4"/>
                  </a:lnTo>
                  <a:lnTo>
                    <a:pt x="260" y="0"/>
                  </a:lnTo>
                  <a:lnTo>
                    <a:pt x="284" y="0"/>
                  </a:lnTo>
                  <a:lnTo>
                    <a:pt x="306" y="3"/>
                  </a:lnTo>
                  <a:lnTo>
                    <a:pt x="326" y="9"/>
                  </a:lnTo>
                  <a:lnTo>
                    <a:pt x="344" y="17"/>
                  </a:lnTo>
                  <a:lnTo>
                    <a:pt x="361" y="27"/>
                  </a:lnTo>
                  <a:lnTo>
                    <a:pt x="373" y="41"/>
                  </a:lnTo>
                  <a:lnTo>
                    <a:pt x="384" y="55"/>
                  </a:lnTo>
                  <a:lnTo>
                    <a:pt x="391" y="73"/>
                  </a:lnTo>
                  <a:lnTo>
                    <a:pt x="396" y="91"/>
                  </a:lnTo>
                  <a:lnTo>
                    <a:pt x="396" y="110"/>
                  </a:lnTo>
                  <a:lnTo>
                    <a:pt x="391" y="131"/>
                  </a:lnTo>
                  <a:lnTo>
                    <a:pt x="382" y="152"/>
                  </a:lnTo>
                  <a:lnTo>
                    <a:pt x="369" y="175"/>
                  </a:lnTo>
                  <a:lnTo>
                    <a:pt x="350" y="197"/>
                  </a:lnTo>
                  <a:lnTo>
                    <a:pt x="326" y="219"/>
                  </a:lnTo>
                  <a:lnTo>
                    <a:pt x="298" y="240"/>
                  </a:lnTo>
                  <a:lnTo>
                    <a:pt x="269" y="257"/>
                  </a:lnTo>
                  <a:lnTo>
                    <a:pt x="238" y="272"/>
                  </a:lnTo>
                  <a:lnTo>
                    <a:pt x="207" y="283"/>
                  </a:lnTo>
                  <a:lnTo>
                    <a:pt x="175" y="292"/>
                  </a:lnTo>
                  <a:lnTo>
                    <a:pt x="146" y="296"/>
                  </a:lnTo>
                  <a:lnTo>
                    <a:pt x="117" y="299"/>
                  </a:lnTo>
                  <a:lnTo>
                    <a:pt x="90" y="297"/>
                  </a:lnTo>
                  <a:lnTo>
                    <a:pt x="65" y="293"/>
                  </a:lnTo>
                  <a:lnTo>
                    <a:pt x="44" y="286"/>
                  </a:lnTo>
                  <a:lnTo>
                    <a:pt x="26" y="276"/>
                  </a:lnTo>
                  <a:lnTo>
                    <a:pt x="12" y="264"/>
                  </a:lnTo>
                  <a:lnTo>
                    <a:pt x="4" y="247"/>
                  </a:lnTo>
                  <a:lnTo>
                    <a:pt x="0" y="229"/>
                  </a:lnTo>
                  <a:lnTo>
                    <a:pt x="2" y="208"/>
                  </a:lnTo>
                  <a:lnTo>
                    <a:pt x="11" y="183"/>
                  </a:lnTo>
                  <a:close/>
                </a:path>
              </a:pathLst>
            </a:custGeom>
            <a:solidFill>
              <a:srgbClr val="FFFFFF"/>
            </a:solidFill>
            <a:ln w="9525">
              <a:noFill/>
              <a:round/>
              <a:headEnd/>
              <a:tailEnd/>
            </a:ln>
          </p:spPr>
          <p:txBody>
            <a:bodyPr/>
            <a:lstStyle/>
            <a:p>
              <a:endParaRPr lang="zh-CN" altLang="en-US"/>
            </a:p>
          </p:txBody>
        </p:sp>
        <p:sp>
          <p:nvSpPr>
            <p:cNvPr id="26" name="Freeform 22"/>
            <p:cNvSpPr>
              <a:spLocks/>
            </p:cNvSpPr>
            <p:nvPr/>
          </p:nvSpPr>
          <p:spPr bwMode="auto">
            <a:xfrm>
              <a:off x="4652" y="3101"/>
              <a:ext cx="121" cy="90"/>
            </a:xfrm>
            <a:custGeom>
              <a:avLst/>
              <a:gdLst/>
              <a:ahLst/>
              <a:cxnLst>
                <a:cxn ang="0">
                  <a:pos x="10" y="167"/>
                </a:cxn>
                <a:cxn ang="0">
                  <a:pos x="14" y="162"/>
                </a:cxn>
                <a:cxn ang="0">
                  <a:pos x="25" y="146"/>
                </a:cxn>
                <a:cxn ang="0">
                  <a:pos x="43" y="123"/>
                </a:cxn>
                <a:cxn ang="0">
                  <a:pos x="68" y="96"/>
                </a:cxn>
                <a:cxn ang="0">
                  <a:pos x="97" y="68"/>
                </a:cxn>
                <a:cxn ang="0">
                  <a:pos x="134" y="42"/>
                </a:cxn>
                <a:cxn ang="0">
                  <a:pos x="173" y="19"/>
                </a:cxn>
                <a:cxn ang="0">
                  <a:pos x="216" y="4"/>
                </a:cxn>
                <a:cxn ang="0">
                  <a:pos x="259" y="0"/>
                </a:cxn>
                <a:cxn ang="0">
                  <a:pos x="298" y="8"/>
                </a:cxn>
                <a:cxn ang="0">
                  <a:pos x="330" y="25"/>
                </a:cxn>
                <a:cxn ang="0">
                  <a:pos x="351" y="51"/>
                </a:cxn>
                <a:cxn ang="0">
                  <a:pos x="362" y="82"/>
                </a:cxn>
                <a:cxn ang="0">
                  <a:pos x="358" y="120"/>
                </a:cxn>
                <a:cxn ang="0">
                  <a:pos x="337" y="159"/>
                </a:cxn>
                <a:cxn ang="0">
                  <a:pos x="298" y="199"/>
                </a:cxn>
                <a:cxn ang="0">
                  <a:pos x="273" y="219"/>
                </a:cxn>
                <a:cxn ang="0">
                  <a:pos x="245" y="234"/>
                </a:cxn>
                <a:cxn ang="0">
                  <a:pos x="217" y="248"/>
                </a:cxn>
                <a:cxn ang="0">
                  <a:pos x="189" y="258"/>
                </a:cxn>
                <a:cxn ang="0">
                  <a:pos x="162" y="265"/>
                </a:cxn>
                <a:cxn ang="0">
                  <a:pos x="134" y="270"/>
                </a:cxn>
                <a:cxn ang="0">
                  <a:pos x="107" y="272"/>
                </a:cxn>
                <a:cxn ang="0">
                  <a:pos x="82" y="270"/>
                </a:cxn>
                <a:cxn ang="0">
                  <a:pos x="60" y="268"/>
                </a:cxn>
                <a:cxn ang="0">
                  <a:pos x="40" y="261"/>
                </a:cxn>
                <a:cxn ang="0">
                  <a:pos x="24" y="252"/>
                </a:cxn>
                <a:cxn ang="0">
                  <a:pos x="11" y="241"/>
                </a:cxn>
                <a:cxn ang="0">
                  <a:pos x="3" y="226"/>
                </a:cxn>
                <a:cxn ang="0">
                  <a:pos x="0" y="209"/>
                </a:cxn>
                <a:cxn ang="0">
                  <a:pos x="1" y="189"/>
                </a:cxn>
                <a:cxn ang="0">
                  <a:pos x="10" y="167"/>
                </a:cxn>
              </a:cxnLst>
              <a:rect l="0" t="0" r="r" b="b"/>
              <a:pathLst>
                <a:path w="362" h="272">
                  <a:moveTo>
                    <a:pt x="10" y="167"/>
                  </a:moveTo>
                  <a:lnTo>
                    <a:pt x="14" y="162"/>
                  </a:lnTo>
                  <a:lnTo>
                    <a:pt x="25" y="146"/>
                  </a:lnTo>
                  <a:lnTo>
                    <a:pt x="43" y="123"/>
                  </a:lnTo>
                  <a:lnTo>
                    <a:pt x="68" y="96"/>
                  </a:lnTo>
                  <a:lnTo>
                    <a:pt x="97" y="68"/>
                  </a:lnTo>
                  <a:lnTo>
                    <a:pt x="134" y="42"/>
                  </a:lnTo>
                  <a:lnTo>
                    <a:pt x="173" y="19"/>
                  </a:lnTo>
                  <a:lnTo>
                    <a:pt x="216" y="4"/>
                  </a:lnTo>
                  <a:lnTo>
                    <a:pt x="259" y="0"/>
                  </a:lnTo>
                  <a:lnTo>
                    <a:pt x="298" y="8"/>
                  </a:lnTo>
                  <a:lnTo>
                    <a:pt x="330" y="25"/>
                  </a:lnTo>
                  <a:lnTo>
                    <a:pt x="351" y="51"/>
                  </a:lnTo>
                  <a:lnTo>
                    <a:pt x="362" y="82"/>
                  </a:lnTo>
                  <a:lnTo>
                    <a:pt x="358" y="120"/>
                  </a:lnTo>
                  <a:lnTo>
                    <a:pt x="337" y="159"/>
                  </a:lnTo>
                  <a:lnTo>
                    <a:pt x="298" y="199"/>
                  </a:lnTo>
                  <a:lnTo>
                    <a:pt x="273" y="219"/>
                  </a:lnTo>
                  <a:lnTo>
                    <a:pt x="245" y="234"/>
                  </a:lnTo>
                  <a:lnTo>
                    <a:pt x="217" y="248"/>
                  </a:lnTo>
                  <a:lnTo>
                    <a:pt x="189" y="258"/>
                  </a:lnTo>
                  <a:lnTo>
                    <a:pt x="162" y="265"/>
                  </a:lnTo>
                  <a:lnTo>
                    <a:pt x="134" y="270"/>
                  </a:lnTo>
                  <a:lnTo>
                    <a:pt x="107" y="272"/>
                  </a:lnTo>
                  <a:lnTo>
                    <a:pt x="82" y="270"/>
                  </a:lnTo>
                  <a:lnTo>
                    <a:pt x="60" y="268"/>
                  </a:lnTo>
                  <a:lnTo>
                    <a:pt x="40" y="261"/>
                  </a:lnTo>
                  <a:lnTo>
                    <a:pt x="24" y="252"/>
                  </a:lnTo>
                  <a:lnTo>
                    <a:pt x="11" y="241"/>
                  </a:lnTo>
                  <a:lnTo>
                    <a:pt x="3" y="226"/>
                  </a:lnTo>
                  <a:lnTo>
                    <a:pt x="0" y="209"/>
                  </a:lnTo>
                  <a:lnTo>
                    <a:pt x="1" y="189"/>
                  </a:lnTo>
                  <a:lnTo>
                    <a:pt x="10" y="167"/>
                  </a:lnTo>
                  <a:close/>
                </a:path>
              </a:pathLst>
            </a:custGeom>
            <a:solidFill>
              <a:srgbClr val="EDDDD3"/>
            </a:solidFill>
            <a:ln w="9525">
              <a:noFill/>
              <a:round/>
              <a:headEnd/>
              <a:tailEnd/>
            </a:ln>
          </p:spPr>
          <p:txBody>
            <a:bodyPr/>
            <a:lstStyle/>
            <a:p>
              <a:endParaRPr lang="zh-CN" altLang="en-US"/>
            </a:p>
          </p:txBody>
        </p:sp>
        <p:sp>
          <p:nvSpPr>
            <p:cNvPr id="27" name="Freeform 23"/>
            <p:cNvSpPr>
              <a:spLocks/>
            </p:cNvSpPr>
            <p:nvPr/>
          </p:nvSpPr>
          <p:spPr bwMode="auto">
            <a:xfrm>
              <a:off x="4656" y="3105"/>
              <a:ext cx="110" cy="82"/>
            </a:xfrm>
            <a:custGeom>
              <a:avLst/>
              <a:gdLst/>
              <a:ahLst/>
              <a:cxnLst>
                <a:cxn ang="0">
                  <a:pos x="10" y="150"/>
                </a:cxn>
                <a:cxn ang="0">
                  <a:pos x="14" y="145"/>
                </a:cxn>
                <a:cxn ang="0">
                  <a:pos x="24" y="131"/>
                </a:cxn>
                <a:cxn ang="0">
                  <a:pos x="40" y="110"/>
                </a:cxn>
                <a:cxn ang="0">
                  <a:pos x="63" y="86"/>
                </a:cxn>
                <a:cxn ang="0">
                  <a:pos x="89" y="60"/>
                </a:cxn>
                <a:cxn ang="0">
                  <a:pos x="121" y="36"/>
                </a:cxn>
                <a:cxn ang="0">
                  <a:pos x="158" y="16"/>
                </a:cxn>
                <a:cxn ang="0">
                  <a:pos x="197" y="3"/>
                </a:cxn>
                <a:cxn ang="0">
                  <a:pos x="237" y="0"/>
                </a:cxn>
                <a:cxn ang="0">
                  <a:pos x="272" y="7"/>
                </a:cxn>
                <a:cxn ang="0">
                  <a:pos x="300" y="22"/>
                </a:cxn>
                <a:cxn ang="0">
                  <a:pos x="321" y="46"/>
                </a:cxn>
                <a:cxn ang="0">
                  <a:pos x="330" y="75"/>
                </a:cxn>
                <a:cxn ang="0">
                  <a:pos x="326" y="107"/>
                </a:cxn>
                <a:cxn ang="0">
                  <a:pos x="308" y="143"/>
                </a:cxn>
                <a:cxn ang="0">
                  <a:pos x="272" y="180"/>
                </a:cxn>
                <a:cxn ang="0">
                  <a:pos x="248" y="196"/>
                </a:cxn>
                <a:cxn ang="0">
                  <a:pos x="225" y="212"/>
                </a:cxn>
                <a:cxn ang="0">
                  <a:pos x="198" y="223"/>
                </a:cxn>
                <a:cxn ang="0">
                  <a:pos x="173" y="233"/>
                </a:cxn>
                <a:cxn ang="0">
                  <a:pos x="146" y="238"/>
                </a:cxn>
                <a:cxn ang="0">
                  <a:pos x="121" y="242"/>
                </a:cxn>
                <a:cxn ang="0">
                  <a:pos x="98" y="245"/>
                </a:cxn>
                <a:cxn ang="0">
                  <a:pos x="75" y="244"/>
                </a:cxn>
                <a:cxn ang="0">
                  <a:pos x="54" y="241"/>
                </a:cxn>
                <a:cxn ang="0">
                  <a:pos x="38" y="235"/>
                </a:cxn>
                <a:cxn ang="0">
                  <a:pos x="22" y="227"/>
                </a:cxn>
                <a:cxn ang="0">
                  <a:pos x="11" y="216"/>
                </a:cxn>
                <a:cxn ang="0">
                  <a:pos x="3" y="203"/>
                </a:cxn>
                <a:cxn ang="0">
                  <a:pos x="0" y="188"/>
                </a:cxn>
                <a:cxn ang="0">
                  <a:pos x="3" y="170"/>
                </a:cxn>
                <a:cxn ang="0">
                  <a:pos x="10" y="150"/>
                </a:cxn>
              </a:cxnLst>
              <a:rect l="0" t="0" r="r" b="b"/>
              <a:pathLst>
                <a:path w="330" h="245">
                  <a:moveTo>
                    <a:pt x="10" y="150"/>
                  </a:moveTo>
                  <a:lnTo>
                    <a:pt x="14" y="145"/>
                  </a:lnTo>
                  <a:lnTo>
                    <a:pt x="24" y="131"/>
                  </a:lnTo>
                  <a:lnTo>
                    <a:pt x="40" y="110"/>
                  </a:lnTo>
                  <a:lnTo>
                    <a:pt x="63" y="86"/>
                  </a:lnTo>
                  <a:lnTo>
                    <a:pt x="89" y="60"/>
                  </a:lnTo>
                  <a:lnTo>
                    <a:pt x="121" y="36"/>
                  </a:lnTo>
                  <a:lnTo>
                    <a:pt x="158" y="16"/>
                  </a:lnTo>
                  <a:lnTo>
                    <a:pt x="197" y="3"/>
                  </a:lnTo>
                  <a:lnTo>
                    <a:pt x="237" y="0"/>
                  </a:lnTo>
                  <a:lnTo>
                    <a:pt x="272" y="7"/>
                  </a:lnTo>
                  <a:lnTo>
                    <a:pt x="300" y="22"/>
                  </a:lnTo>
                  <a:lnTo>
                    <a:pt x="321" y="46"/>
                  </a:lnTo>
                  <a:lnTo>
                    <a:pt x="330" y="75"/>
                  </a:lnTo>
                  <a:lnTo>
                    <a:pt x="326" y="107"/>
                  </a:lnTo>
                  <a:lnTo>
                    <a:pt x="308" y="143"/>
                  </a:lnTo>
                  <a:lnTo>
                    <a:pt x="272" y="180"/>
                  </a:lnTo>
                  <a:lnTo>
                    <a:pt x="248" y="196"/>
                  </a:lnTo>
                  <a:lnTo>
                    <a:pt x="225" y="212"/>
                  </a:lnTo>
                  <a:lnTo>
                    <a:pt x="198" y="223"/>
                  </a:lnTo>
                  <a:lnTo>
                    <a:pt x="173" y="233"/>
                  </a:lnTo>
                  <a:lnTo>
                    <a:pt x="146" y="238"/>
                  </a:lnTo>
                  <a:lnTo>
                    <a:pt x="121" y="242"/>
                  </a:lnTo>
                  <a:lnTo>
                    <a:pt x="98" y="245"/>
                  </a:lnTo>
                  <a:lnTo>
                    <a:pt x="75" y="244"/>
                  </a:lnTo>
                  <a:lnTo>
                    <a:pt x="54" y="241"/>
                  </a:lnTo>
                  <a:lnTo>
                    <a:pt x="38" y="235"/>
                  </a:lnTo>
                  <a:lnTo>
                    <a:pt x="22" y="227"/>
                  </a:lnTo>
                  <a:lnTo>
                    <a:pt x="11" y="216"/>
                  </a:lnTo>
                  <a:lnTo>
                    <a:pt x="3" y="203"/>
                  </a:lnTo>
                  <a:lnTo>
                    <a:pt x="0" y="188"/>
                  </a:lnTo>
                  <a:lnTo>
                    <a:pt x="3" y="170"/>
                  </a:lnTo>
                  <a:lnTo>
                    <a:pt x="10" y="150"/>
                  </a:lnTo>
                  <a:close/>
                </a:path>
              </a:pathLst>
            </a:custGeom>
            <a:solidFill>
              <a:srgbClr val="D6B7A5"/>
            </a:solidFill>
            <a:ln w="9525">
              <a:noFill/>
              <a:round/>
              <a:headEnd/>
              <a:tailEnd/>
            </a:ln>
          </p:spPr>
          <p:txBody>
            <a:bodyPr/>
            <a:lstStyle/>
            <a:p>
              <a:endParaRPr lang="zh-CN" altLang="en-US"/>
            </a:p>
          </p:txBody>
        </p:sp>
        <p:sp>
          <p:nvSpPr>
            <p:cNvPr id="28" name="Freeform 24"/>
            <p:cNvSpPr>
              <a:spLocks/>
            </p:cNvSpPr>
            <p:nvPr/>
          </p:nvSpPr>
          <p:spPr bwMode="auto">
            <a:xfrm>
              <a:off x="4661" y="3110"/>
              <a:ext cx="99" cy="72"/>
            </a:xfrm>
            <a:custGeom>
              <a:avLst/>
              <a:gdLst/>
              <a:ahLst/>
              <a:cxnLst>
                <a:cxn ang="0">
                  <a:pos x="8" y="134"/>
                </a:cxn>
                <a:cxn ang="0">
                  <a:pos x="11" y="129"/>
                </a:cxn>
                <a:cxn ang="0">
                  <a:pos x="21" y="115"/>
                </a:cxn>
                <a:cxn ang="0">
                  <a:pos x="36" y="97"/>
                </a:cxn>
                <a:cxn ang="0">
                  <a:pos x="56" y="76"/>
                </a:cxn>
                <a:cxn ang="0">
                  <a:pos x="81" y="53"/>
                </a:cxn>
                <a:cxn ang="0">
                  <a:pos x="110" y="32"/>
                </a:cxn>
                <a:cxn ang="0">
                  <a:pos x="142" y="14"/>
                </a:cxn>
                <a:cxn ang="0">
                  <a:pos x="177" y="2"/>
                </a:cxn>
                <a:cxn ang="0">
                  <a:pos x="213" y="0"/>
                </a:cxn>
                <a:cxn ang="0">
                  <a:pos x="244" y="5"/>
                </a:cxn>
                <a:cxn ang="0">
                  <a:pos x="270" y="19"/>
                </a:cxn>
                <a:cxn ang="0">
                  <a:pos x="288" y="40"/>
                </a:cxn>
                <a:cxn ang="0">
                  <a:pos x="297" y="65"/>
                </a:cxn>
                <a:cxn ang="0">
                  <a:pos x="293" y="96"/>
                </a:cxn>
                <a:cxn ang="0">
                  <a:pos x="276" y="127"/>
                </a:cxn>
                <a:cxn ang="0">
                  <a:pos x="244" y="160"/>
                </a:cxn>
                <a:cxn ang="0">
                  <a:pos x="223" y="175"/>
                </a:cxn>
                <a:cxn ang="0">
                  <a:pos x="201" y="188"/>
                </a:cxn>
                <a:cxn ang="0">
                  <a:pos x="178" y="198"/>
                </a:cxn>
                <a:cxn ang="0">
                  <a:pos x="155" y="206"/>
                </a:cxn>
                <a:cxn ang="0">
                  <a:pos x="132" y="213"/>
                </a:cxn>
                <a:cxn ang="0">
                  <a:pos x="109" y="216"/>
                </a:cxn>
                <a:cxn ang="0">
                  <a:pos x="88" y="217"/>
                </a:cxn>
                <a:cxn ang="0">
                  <a:pos x="68" y="217"/>
                </a:cxn>
                <a:cxn ang="0">
                  <a:pos x="49" y="214"/>
                </a:cxn>
                <a:cxn ang="0">
                  <a:pos x="33" y="209"/>
                </a:cxn>
                <a:cxn ang="0">
                  <a:pos x="19" y="202"/>
                </a:cxn>
                <a:cxn ang="0">
                  <a:pos x="10" y="192"/>
                </a:cxn>
                <a:cxn ang="0">
                  <a:pos x="3" y="181"/>
                </a:cxn>
                <a:cxn ang="0">
                  <a:pos x="0" y="167"/>
                </a:cxn>
                <a:cxn ang="0">
                  <a:pos x="1" y="152"/>
                </a:cxn>
                <a:cxn ang="0">
                  <a:pos x="8" y="134"/>
                </a:cxn>
              </a:cxnLst>
              <a:rect l="0" t="0" r="r" b="b"/>
              <a:pathLst>
                <a:path w="297" h="217">
                  <a:moveTo>
                    <a:pt x="8" y="134"/>
                  </a:moveTo>
                  <a:lnTo>
                    <a:pt x="11" y="129"/>
                  </a:lnTo>
                  <a:lnTo>
                    <a:pt x="21" y="115"/>
                  </a:lnTo>
                  <a:lnTo>
                    <a:pt x="36" y="97"/>
                  </a:lnTo>
                  <a:lnTo>
                    <a:pt x="56" y="76"/>
                  </a:lnTo>
                  <a:lnTo>
                    <a:pt x="81" y="53"/>
                  </a:lnTo>
                  <a:lnTo>
                    <a:pt x="110" y="32"/>
                  </a:lnTo>
                  <a:lnTo>
                    <a:pt x="142" y="14"/>
                  </a:lnTo>
                  <a:lnTo>
                    <a:pt x="177" y="2"/>
                  </a:lnTo>
                  <a:lnTo>
                    <a:pt x="213" y="0"/>
                  </a:lnTo>
                  <a:lnTo>
                    <a:pt x="244" y="5"/>
                  </a:lnTo>
                  <a:lnTo>
                    <a:pt x="270" y="19"/>
                  </a:lnTo>
                  <a:lnTo>
                    <a:pt x="288" y="40"/>
                  </a:lnTo>
                  <a:lnTo>
                    <a:pt x="297" y="65"/>
                  </a:lnTo>
                  <a:lnTo>
                    <a:pt x="293" y="96"/>
                  </a:lnTo>
                  <a:lnTo>
                    <a:pt x="276" y="127"/>
                  </a:lnTo>
                  <a:lnTo>
                    <a:pt x="244" y="160"/>
                  </a:lnTo>
                  <a:lnTo>
                    <a:pt x="223" y="175"/>
                  </a:lnTo>
                  <a:lnTo>
                    <a:pt x="201" y="188"/>
                  </a:lnTo>
                  <a:lnTo>
                    <a:pt x="178" y="198"/>
                  </a:lnTo>
                  <a:lnTo>
                    <a:pt x="155" y="206"/>
                  </a:lnTo>
                  <a:lnTo>
                    <a:pt x="132" y="213"/>
                  </a:lnTo>
                  <a:lnTo>
                    <a:pt x="109" y="216"/>
                  </a:lnTo>
                  <a:lnTo>
                    <a:pt x="88" y="217"/>
                  </a:lnTo>
                  <a:lnTo>
                    <a:pt x="68" y="217"/>
                  </a:lnTo>
                  <a:lnTo>
                    <a:pt x="49" y="214"/>
                  </a:lnTo>
                  <a:lnTo>
                    <a:pt x="33" y="209"/>
                  </a:lnTo>
                  <a:lnTo>
                    <a:pt x="19" y="202"/>
                  </a:lnTo>
                  <a:lnTo>
                    <a:pt x="10" y="192"/>
                  </a:lnTo>
                  <a:lnTo>
                    <a:pt x="3" y="181"/>
                  </a:lnTo>
                  <a:lnTo>
                    <a:pt x="0" y="167"/>
                  </a:lnTo>
                  <a:lnTo>
                    <a:pt x="1" y="152"/>
                  </a:lnTo>
                  <a:lnTo>
                    <a:pt x="8" y="134"/>
                  </a:lnTo>
                  <a:close/>
                </a:path>
              </a:pathLst>
            </a:custGeom>
            <a:solidFill>
              <a:srgbClr val="C1967C"/>
            </a:solidFill>
            <a:ln w="9525">
              <a:noFill/>
              <a:round/>
              <a:headEnd/>
              <a:tailEnd/>
            </a:ln>
          </p:spPr>
          <p:txBody>
            <a:bodyPr/>
            <a:lstStyle/>
            <a:p>
              <a:endParaRPr lang="zh-CN" altLang="en-US"/>
            </a:p>
          </p:txBody>
        </p:sp>
        <p:sp>
          <p:nvSpPr>
            <p:cNvPr id="29" name="Freeform 25"/>
            <p:cNvSpPr>
              <a:spLocks/>
            </p:cNvSpPr>
            <p:nvPr/>
          </p:nvSpPr>
          <p:spPr bwMode="auto">
            <a:xfrm>
              <a:off x="4667" y="3114"/>
              <a:ext cx="88" cy="64"/>
            </a:xfrm>
            <a:custGeom>
              <a:avLst/>
              <a:gdLst/>
              <a:ahLst/>
              <a:cxnLst>
                <a:cxn ang="0">
                  <a:pos x="9" y="119"/>
                </a:cxn>
                <a:cxn ang="0">
                  <a:pos x="12" y="115"/>
                </a:cxn>
                <a:cxn ang="0">
                  <a:pos x="20" y="103"/>
                </a:cxn>
                <a:cxn ang="0">
                  <a:pos x="33" y="87"/>
                </a:cxn>
                <a:cxn ang="0">
                  <a:pos x="51" y="69"/>
                </a:cxn>
                <a:cxn ang="0">
                  <a:pos x="72" y="48"/>
                </a:cxn>
                <a:cxn ang="0">
                  <a:pos x="98" y="30"/>
                </a:cxn>
                <a:cxn ang="0">
                  <a:pos x="126" y="14"/>
                </a:cxn>
                <a:cxn ang="0">
                  <a:pos x="158" y="3"/>
                </a:cxn>
                <a:cxn ang="0">
                  <a:pos x="190" y="0"/>
                </a:cxn>
                <a:cxn ang="0">
                  <a:pos x="218" y="6"/>
                </a:cxn>
                <a:cxn ang="0">
                  <a:pos x="240" y="18"/>
                </a:cxn>
                <a:cxn ang="0">
                  <a:pos x="257" y="37"/>
                </a:cxn>
                <a:cxn ang="0">
                  <a:pos x="264" y="59"/>
                </a:cxn>
                <a:cxn ang="0">
                  <a:pos x="261" y="84"/>
                </a:cxn>
                <a:cxn ang="0">
                  <a:pos x="247" y="112"/>
                </a:cxn>
                <a:cxn ang="0">
                  <a:pos x="218" y="141"/>
                </a:cxn>
                <a:cxn ang="0">
                  <a:pos x="200" y="155"/>
                </a:cxn>
                <a:cxn ang="0">
                  <a:pos x="179" y="166"/>
                </a:cxn>
                <a:cxn ang="0">
                  <a:pos x="159" y="175"/>
                </a:cxn>
                <a:cxn ang="0">
                  <a:pos x="139" y="183"/>
                </a:cxn>
                <a:cxn ang="0">
                  <a:pos x="118" y="187"/>
                </a:cxn>
                <a:cxn ang="0">
                  <a:pos x="98" y="191"/>
                </a:cxn>
                <a:cxn ang="0">
                  <a:pos x="79" y="193"/>
                </a:cxn>
                <a:cxn ang="0">
                  <a:pos x="60" y="191"/>
                </a:cxn>
                <a:cxn ang="0">
                  <a:pos x="44" y="189"/>
                </a:cxn>
                <a:cxn ang="0">
                  <a:pos x="30" y="184"/>
                </a:cxn>
                <a:cxn ang="0">
                  <a:pos x="19" y="179"/>
                </a:cxn>
                <a:cxn ang="0">
                  <a:pos x="9" y="170"/>
                </a:cxn>
                <a:cxn ang="0">
                  <a:pos x="3" y="161"/>
                </a:cxn>
                <a:cxn ang="0">
                  <a:pos x="0" y="148"/>
                </a:cxn>
                <a:cxn ang="0">
                  <a:pos x="3" y="134"/>
                </a:cxn>
                <a:cxn ang="0">
                  <a:pos x="9" y="119"/>
                </a:cxn>
              </a:cxnLst>
              <a:rect l="0" t="0" r="r" b="b"/>
              <a:pathLst>
                <a:path w="264" h="193">
                  <a:moveTo>
                    <a:pt x="9" y="119"/>
                  </a:moveTo>
                  <a:lnTo>
                    <a:pt x="12" y="115"/>
                  </a:lnTo>
                  <a:lnTo>
                    <a:pt x="20" y="103"/>
                  </a:lnTo>
                  <a:lnTo>
                    <a:pt x="33" y="87"/>
                  </a:lnTo>
                  <a:lnTo>
                    <a:pt x="51" y="69"/>
                  </a:lnTo>
                  <a:lnTo>
                    <a:pt x="72" y="48"/>
                  </a:lnTo>
                  <a:lnTo>
                    <a:pt x="98" y="30"/>
                  </a:lnTo>
                  <a:lnTo>
                    <a:pt x="126" y="14"/>
                  </a:lnTo>
                  <a:lnTo>
                    <a:pt x="158" y="3"/>
                  </a:lnTo>
                  <a:lnTo>
                    <a:pt x="190" y="0"/>
                  </a:lnTo>
                  <a:lnTo>
                    <a:pt x="218" y="6"/>
                  </a:lnTo>
                  <a:lnTo>
                    <a:pt x="240" y="18"/>
                  </a:lnTo>
                  <a:lnTo>
                    <a:pt x="257" y="37"/>
                  </a:lnTo>
                  <a:lnTo>
                    <a:pt x="264" y="59"/>
                  </a:lnTo>
                  <a:lnTo>
                    <a:pt x="261" y="84"/>
                  </a:lnTo>
                  <a:lnTo>
                    <a:pt x="247" y="112"/>
                  </a:lnTo>
                  <a:lnTo>
                    <a:pt x="218" y="141"/>
                  </a:lnTo>
                  <a:lnTo>
                    <a:pt x="200" y="155"/>
                  </a:lnTo>
                  <a:lnTo>
                    <a:pt x="179" y="166"/>
                  </a:lnTo>
                  <a:lnTo>
                    <a:pt x="159" y="175"/>
                  </a:lnTo>
                  <a:lnTo>
                    <a:pt x="139" y="183"/>
                  </a:lnTo>
                  <a:lnTo>
                    <a:pt x="118" y="187"/>
                  </a:lnTo>
                  <a:lnTo>
                    <a:pt x="98" y="191"/>
                  </a:lnTo>
                  <a:lnTo>
                    <a:pt x="79" y="193"/>
                  </a:lnTo>
                  <a:lnTo>
                    <a:pt x="60" y="191"/>
                  </a:lnTo>
                  <a:lnTo>
                    <a:pt x="44" y="189"/>
                  </a:lnTo>
                  <a:lnTo>
                    <a:pt x="30" y="184"/>
                  </a:lnTo>
                  <a:lnTo>
                    <a:pt x="19" y="179"/>
                  </a:lnTo>
                  <a:lnTo>
                    <a:pt x="9" y="170"/>
                  </a:lnTo>
                  <a:lnTo>
                    <a:pt x="3" y="161"/>
                  </a:lnTo>
                  <a:lnTo>
                    <a:pt x="0" y="148"/>
                  </a:lnTo>
                  <a:lnTo>
                    <a:pt x="3" y="134"/>
                  </a:lnTo>
                  <a:lnTo>
                    <a:pt x="9" y="119"/>
                  </a:lnTo>
                  <a:close/>
                </a:path>
              </a:pathLst>
            </a:custGeom>
            <a:solidFill>
              <a:srgbClr val="AF7551"/>
            </a:solidFill>
            <a:ln w="9525">
              <a:noFill/>
              <a:round/>
              <a:headEnd/>
              <a:tailEnd/>
            </a:ln>
          </p:spPr>
          <p:txBody>
            <a:bodyPr/>
            <a:lstStyle/>
            <a:p>
              <a:endParaRPr lang="zh-CN" altLang="en-US"/>
            </a:p>
          </p:txBody>
        </p:sp>
        <p:sp>
          <p:nvSpPr>
            <p:cNvPr id="30" name="Freeform 26"/>
            <p:cNvSpPr>
              <a:spLocks/>
            </p:cNvSpPr>
            <p:nvPr/>
          </p:nvSpPr>
          <p:spPr bwMode="auto">
            <a:xfrm>
              <a:off x="4195" y="2705"/>
              <a:ext cx="574" cy="500"/>
            </a:xfrm>
            <a:custGeom>
              <a:avLst/>
              <a:gdLst/>
              <a:ahLst/>
              <a:cxnLst>
                <a:cxn ang="0">
                  <a:pos x="0" y="768"/>
                </a:cxn>
                <a:cxn ang="0">
                  <a:pos x="3" y="736"/>
                </a:cxn>
                <a:cxn ang="0">
                  <a:pos x="11" y="678"/>
                </a:cxn>
                <a:cxn ang="0">
                  <a:pos x="31" y="598"/>
                </a:cxn>
                <a:cxn ang="0">
                  <a:pos x="64" y="503"/>
                </a:cxn>
                <a:cxn ang="0">
                  <a:pos x="116" y="401"/>
                </a:cxn>
                <a:cxn ang="0">
                  <a:pos x="189" y="295"/>
                </a:cxn>
                <a:cxn ang="0">
                  <a:pos x="291" y="194"/>
                </a:cxn>
                <a:cxn ang="0">
                  <a:pos x="440" y="90"/>
                </a:cxn>
                <a:cxn ang="0">
                  <a:pos x="599" y="21"/>
                </a:cxn>
                <a:cxn ang="0">
                  <a:pos x="737" y="0"/>
                </a:cxn>
                <a:cxn ang="0">
                  <a:pos x="857" y="17"/>
                </a:cxn>
                <a:cxn ang="0">
                  <a:pos x="961" y="60"/>
                </a:cxn>
                <a:cxn ang="0">
                  <a:pos x="1051" y="118"/>
                </a:cxn>
                <a:cxn ang="0">
                  <a:pos x="1131" y="181"/>
                </a:cxn>
                <a:cxn ang="0">
                  <a:pos x="1202" y="238"/>
                </a:cxn>
                <a:cxn ang="0">
                  <a:pos x="1269" y="284"/>
                </a:cxn>
                <a:cxn ang="0">
                  <a:pos x="1340" y="350"/>
                </a:cxn>
                <a:cxn ang="0">
                  <a:pos x="1414" y="434"/>
                </a:cxn>
                <a:cxn ang="0">
                  <a:pos x="1488" y="528"/>
                </a:cxn>
                <a:cxn ang="0">
                  <a:pos x="1557" y="630"/>
                </a:cxn>
                <a:cxn ang="0">
                  <a:pos x="1620" y="731"/>
                </a:cxn>
                <a:cxn ang="0">
                  <a:pos x="1670" y="823"/>
                </a:cxn>
                <a:cxn ang="0">
                  <a:pos x="1707" y="901"/>
                </a:cxn>
                <a:cxn ang="0">
                  <a:pos x="1722" y="962"/>
                </a:cxn>
                <a:cxn ang="0">
                  <a:pos x="1700" y="1019"/>
                </a:cxn>
                <a:cxn ang="0">
                  <a:pos x="1648" y="1074"/>
                </a:cxn>
                <a:cxn ang="0">
                  <a:pos x="1575" y="1128"/>
                </a:cxn>
                <a:cxn ang="0">
                  <a:pos x="1490" y="1183"/>
                </a:cxn>
                <a:cxn ang="0">
                  <a:pos x="1403" y="1236"/>
                </a:cxn>
                <a:cxn ang="0">
                  <a:pos x="1323" y="1289"/>
                </a:cxn>
                <a:cxn ang="0">
                  <a:pos x="1259" y="1343"/>
                </a:cxn>
                <a:cxn ang="0">
                  <a:pos x="1213" y="1395"/>
                </a:cxn>
                <a:cxn ang="0">
                  <a:pos x="1153" y="1436"/>
                </a:cxn>
                <a:cxn ang="0">
                  <a:pos x="1075" y="1467"/>
                </a:cxn>
                <a:cxn ang="0">
                  <a:pos x="984" y="1487"/>
                </a:cxn>
                <a:cxn ang="0">
                  <a:pos x="884" y="1496"/>
                </a:cxn>
                <a:cxn ang="0">
                  <a:pos x="782" y="1498"/>
                </a:cxn>
                <a:cxn ang="0">
                  <a:pos x="679" y="1491"/>
                </a:cxn>
                <a:cxn ang="0">
                  <a:pos x="583" y="1474"/>
                </a:cxn>
                <a:cxn ang="0">
                  <a:pos x="495" y="1450"/>
                </a:cxn>
                <a:cxn ang="0">
                  <a:pos x="410" y="1402"/>
                </a:cxn>
                <a:cxn ang="0">
                  <a:pos x="328" y="1333"/>
                </a:cxn>
                <a:cxn ang="0">
                  <a:pos x="249" y="1248"/>
                </a:cxn>
                <a:cxn ang="0">
                  <a:pos x="178" y="1151"/>
                </a:cxn>
                <a:cxn ang="0">
                  <a:pos x="114" y="1045"/>
                </a:cxn>
                <a:cxn ang="0">
                  <a:pos x="61" y="936"/>
                </a:cxn>
                <a:cxn ang="0">
                  <a:pos x="17" y="826"/>
                </a:cxn>
              </a:cxnLst>
              <a:rect l="0" t="0" r="r" b="b"/>
              <a:pathLst>
                <a:path w="1722" h="1499">
                  <a:moveTo>
                    <a:pt x="0" y="773"/>
                  </a:moveTo>
                  <a:lnTo>
                    <a:pt x="0" y="768"/>
                  </a:lnTo>
                  <a:lnTo>
                    <a:pt x="1" y="756"/>
                  </a:lnTo>
                  <a:lnTo>
                    <a:pt x="3" y="736"/>
                  </a:lnTo>
                  <a:lnTo>
                    <a:pt x="5" y="710"/>
                  </a:lnTo>
                  <a:lnTo>
                    <a:pt x="11" y="678"/>
                  </a:lnTo>
                  <a:lnTo>
                    <a:pt x="19" y="640"/>
                  </a:lnTo>
                  <a:lnTo>
                    <a:pt x="31" y="598"/>
                  </a:lnTo>
                  <a:lnTo>
                    <a:pt x="44" y="552"/>
                  </a:lnTo>
                  <a:lnTo>
                    <a:pt x="64" y="503"/>
                  </a:lnTo>
                  <a:lnTo>
                    <a:pt x="88" y="453"/>
                  </a:lnTo>
                  <a:lnTo>
                    <a:pt x="116" y="401"/>
                  </a:lnTo>
                  <a:lnTo>
                    <a:pt x="150" y="348"/>
                  </a:lnTo>
                  <a:lnTo>
                    <a:pt x="189" y="295"/>
                  </a:lnTo>
                  <a:lnTo>
                    <a:pt x="237" y="244"/>
                  </a:lnTo>
                  <a:lnTo>
                    <a:pt x="291" y="194"/>
                  </a:lnTo>
                  <a:lnTo>
                    <a:pt x="353" y="146"/>
                  </a:lnTo>
                  <a:lnTo>
                    <a:pt x="440" y="90"/>
                  </a:lnTo>
                  <a:lnTo>
                    <a:pt x="523" y="49"/>
                  </a:lnTo>
                  <a:lnTo>
                    <a:pt x="599" y="21"/>
                  </a:lnTo>
                  <a:lnTo>
                    <a:pt x="671" y="5"/>
                  </a:lnTo>
                  <a:lnTo>
                    <a:pt x="737" y="0"/>
                  </a:lnTo>
                  <a:lnTo>
                    <a:pt x="799" y="4"/>
                  </a:lnTo>
                  <a:lnTo>
                    <a:pt x="857" y="17"/>
                  </a:lnTo>
                  <a:lnTo>
                    <a:pt x="910" y="36"/>
                  </a:lnTo>
                  <a:lnTo>
                    <a:pt x="961" y="60"/>
                  </a:lnTo>
                  <a:lnTo>
                    <a:pt x="1008" y="88"/>
                  </a:lnTo>
                  <a:lnTo>
                    <a:pt x="1051" y="118"/>
                  </a:lnTo>
                  <a:lnTo>
                    <a:pt x="1093" y="149"/>
                  </a:lnTo>
                  <a:lnTo>
                    <a:pt x="1131" y="181"/>
                  </a:lnTo>
                  <a:lnTo>
                    <a:pt x="1167" y="210"/>
                  </a:lnTo>
                  <a:lnTo>
                    <a:pt x="1202" y="238"/>
                  </a:lnTo>
                  <a:lnTo>
                    <a:pt x="1235" y="261"/>
                  </a:lnTo>
                  <a:lnTo>
                    <a:pt x="1269" y="284"/>
                  </a:lnTo>
                  <a:lnTo>
                    <a:pt x="1304" y="314"/>
                  </a:lnTo>
                  <a:lnTo>
                    <a:pt x="1340" y="350"/>
                  </a:lnTo>
                  <a:lnTo>
                    <a:pt x="1377" y="389"/>
                  </a:lnTo>
                  <a:lnTo>
                    <a:pt x="1414" y="434"/>
                  </a:lnTo>
                  <a:lnTo>
                    <a:pt x="1451" y="480"/>
                  </a:lnTo>
                  <a:lnTo>
                    <a:pt x="1488" y="528"/>
                  </a:lnTo>
                  <a:lnTo>
                    <a:pt x="1524" y="579"/>
                  </a:lnTo>
                  <a:lnTo>
                    <a:pt x="1557" y="630"/>
                  </a:lnTo>
                  <a:lnTo>
                    <a:pt x="1589" y="680"/>
                  </a:lnTo>
                  <a:lnTo>
                    <a:pt x="1620" y="731"/>
                  </a:lnTo>
                  <a:lnTo>
                    <a:pt x="1647" y="778"/>
                  </a:lnTo>
                  <a:lnTo>
                    <a:pt x="1670" y="823"/>
                  </a:lnTo>
                  <a:lnTo>
                    <a:pt x="1690" y="865"/>
                  </a:lnTo>
                  <a:lnTo>
                    <a:pt x="1707" y="901"/>
                  </a:lnTo>
                  <a:lnTo>
                    <a:pt x="1718" y="933"/>
                  </a:lnTo>
                  <a:lnTo>
                    <a:pt x="1722" y="962"/>
                  </a:lnTo>
                  <a:lnTo>
                    <a:pt x="1715" y="990"/>
                  </a:lnTo>
                  <a:lnTo>
                    <a:pt x="1700" y="1019"/>
                  </a:lnTo>
                  <a:lnTo>
                    <a:pt x="1677" y="1047"/>
                  </a:lnTo>
                  <a:lnTo>
                    <a:pt x="1648" y="1074"/>
                  </a:lnTo>
                  <a:lnTo>
                    <a:pt x="1613" y="1102"/>
                  </a:lnTo>
                  <a:lnTo>
                    <a:pt x="1575" y="1128"/>
                  </a:lnTo>
                  <a:lnTo>
                    <a:pt x="1534" y="1155"/>
                  </a:lnTo>
                  <a:lnTo>
                    <a:pt x="1490" y="1183"/>
                  </a:lnTo>
                  <a:lnTo>
                    <a:pt x="1446" y="1209"/>
                  </a:lnTo>
                  <a:lnTo>
                    <a:pt x="1403" y="1236"/>
                  </a:lnTo>
                  <a:lnTo>
                    <a:pt x="1361" y="1262"/>
                  </a:lnTo>
                  <a:lnTo>
                    <a:pt x="1323" y="1289"/>
                  </a:lnTo>
                  <a:lnTo>
                    <a:pt x="1288" y="1315"/>
                  </a:lnTo>
                  <a:lnTo>
                    <a:pt x="1259" y="1343"/>
                  </a:lnTo>
                  <a:lnTo>
                    <a:pt x="1235" y="1370"/>
                  </a:lnTo>
                  <a:lnTo>
                    <a:pt x="1213" y="1395"/>
                  </a:lnTo>
                  <a:lnTo>
                    <a:pt x="1185" y="1417"/>
                  </a:lnTo>
                  <a:lnTo>
                    <a:pt x="1153" y="1436"/>
                  </a:lnTo>
                  <a:lnTo>
                    <a:pt x="1115" y="1453"/>
                  </a:lnTo>
                  <a:lnTo>
                    <a:pt x="1075" y="1467"/>
                  </a:lnTo>
                  <a:lnTo>
                    <a:pt x="1030" y="1478"/>
                  </a:lnTo>
                  <a:lnTo>
                    <a:pt x="984" y="1487"/>
                  </a:lnTo>
                  <a:lnTo>
                    <a:pt x="935" y="1494"/>
                  </a:lnTo>
                  <a:lnTo>
                    <a:pt x="884" y="1496"/>
                  </a:lnTo>
                  <a:lnTo>
                    <a:pt x="834" y="1499"/>
                  </a:lnTo>
                  <a:lnTo>
                    <a:pt x="782" y="1498"/>
                  </a:lnTo>
                  <a:lnTo>
                    <a:pt x="730" y="1495"/>
                  </a:lnTo>
                  <a:lnTo>
                    <a:pt x="679" y="1491"/>
                  </a:lnTo>
                  <a:lnTo>
                    <a:pt x="630" y="1484"/>
                  </a:lnTo>
                  <a:lnTo>
                    <a:pt x="583" y="1474"/>
                  </a:lnTo>
                  <a:lnTo>
                    <a:pt x="538" y="1464"/>
                  </a:lnTo>
                  <a:lnTo>
                    <a:pt x="495" y="1450"/>
                  </a:lnTo>
                  <a:lnTo>
                    <a:pt x="452" y="1429"/>
                  </a:lnTo>
                  <a:lnTo>
                    <a:pt x="410" y="1402"/>
                  </a:lnTo>
                  <a:lnTo>
                    <a:pt x="368" y="1371"/>
                  </a:lnTo>
                  <a:lnTo>
                    <a:pt x="328" y="1333"/>
                  </a:lnTo>
                  <a:lnTo>
                    <a:pt x="287" y="1293"/>
                  </a:lnTo>
                  <a:lnTo>
                    <a:pt x="249" y="1248"/>
                  </a:lnTo>
                  <a:lnTo>
                    <a:pt x="213" y="1201"/>
                  </a:lnTo>
                  <a:lnTo>
                    <a:pt x="178" y="1151"/>
                  </a:lnTo>
                  <a:lnTo>
                    <a:pt x="145" y="1099"/>
                  </a:lnTo>
                  <a:lnTo>
                    <a:pt x="114" y="1045"/>
                  </a:lnTo>
                  <a:lnTo>
                    <a:pt x="86" y="990"/>
                  </a:lnTo>
                  <a:lnTo>
                    <a:pt x="61" y="936"/>
                  </a:lnTo>
                  <a:lnTo>
                    <a:pt x="38" y="880"/>
                  </a:lnTo>
                  <a:lnTo>
                    <a:pt x="17" y="826"/>
                  </a:lnTo>
                  <a:lnTo>
                    <a:pt x="0" y="773"/>
                  </a:lnTo>
                  <a:close/>
                </a:path>
              </a:pathLst>
            </a:custGeom>
            <a:solidFill>
              <a:srgbClr val="FFFFFF"/>
            </a:solidFill>
            <a:ln w="9525">
              <a:noFill/>
              <a:round/>
              <a:headEnd/>
              <a:tailEnd/>
            </a:ln>
          </p:spPr>
          <p:txBody>
            <a:bodyPr/>
            <a:lstStyle/>
            <a:p>
              <a:endParaRPr lang="zh-CN" altLang="en-US"/>
            </a:p>
          </p:txBody>
        </p:sp>
        <p:sp>
          <p:nvSpPr>
            <p:cNvPr id="31" name="Freeform 27"/>
            <p:cNvSpPr>
              <a:spLocks/>
            </p:cNvSpPr>
            <p:nvPr/>
          </p:nvSpPr>
          <p:spPr bwMode="auto">
            <a:xfrm>
              <a:off x="4204" y="2718"/>
              <a:ext cx="555" cy="479"/>
            </a:xfrm>
            <a:custGeom>
              <a:avLst/>
              <a:gdLst/>
              <a:ahLst/>
              <a:cxnLst>
                <a:cxn ang="0">
                  <a:pos x="421" y="78"/>
                </a:cxn>
                <a:cxn ang="0">
                  <a:pos x="570" y="18"/>
                </a:cxn>
                <a:cxn ang="0">
                  <a:pos x="702" y="0"/>
                </a:cxn>
                <a:cxn ang="0">
                  <a:pos x="818" y="14"/>
                </a:cxn>
                <a:cxn ang="0">
                  <a:pos x="921" y="53"/>
                </a:cxn>
                <a:cxn ang="0">
                  <a:pos x="1013" y="106"/>
                </a:cxn>
                <a:cxn ang="0">
                  <a:pos x="1093" y="163"/>
                </a:cxn>
                <a:cxn ang="0">
                  <a:pos x="1164" y="215"/>
                </a:cxn>
                <a:cxn ang="0">
                  <a:pos x="1228" y="260"/>
                </a:cxn>
                <a:cxn ang="0">
                  <a:pos x="1298" y="322"/>
                </a:cxn>
                <a:cxn ang="0">
                  <a:pos x="1369" y="403"/>
                </a:cxn>
                <a:cxn ang="0">
                  <a:pos x="1440" y="497"/>
                </a:cxn>
                <a:cxn ang="0">
                  <a:pos x="1507" y="594"/>
                </a:cxn>
                <a:cxn ang="0">
                  <a:pos x="1567" y="692"/>
                </a:cxn>
                <a:cxn ang="0">
                  <a:pos x="1617" y="781"/>
                </a:cxn>
                <a:cxn ang="0">
                  <a:pos x="1652" y="858"/>
                </a:cxn>
                <a:cxn ang="0">
                  <a:pos x="1666" y="917"/>
                </a:cxn>
                <a:cxn ang="0">
                  <a:pos x="1646" y="971"/>
                </a:cxn>
                <a:cxn ang="0">
                  <a:pos x="1595" y="1025"/>
                </a:cxn>
                <a:cxn ang="0">
                  <a:pos x="1525" y="1077"/>
                </a:cxn>
                <a:cxn ang="0">
                  <a:pos x="1443" y="1130"/>
                </a:cxn>
                <a:cxn ang="0">
                  <a:pos x="1358" y="1182"/>
                </a:cxn>
                <a:cxn ang="0">
                  <a:pos x="1280" y="1233"/>
                </a:cxn>
                <a:cxn ang="0">
                  <a:pos x="1218" y="1285"/>
                </a:cxn>
                <a:cxn ang="0">
                  <a:pos x="1174" y="1336"/>
                </a:cxn>
                <a:cxn ang="0">
                  <a:pos x="1115" y="1377"/>
                </a:cxn>
                <a:cxn ang="0">
                  <a:pos x="1040" y="1406"/>
                </a:cxn>
                <a:cxn ang="0">
                  <a:pos x="952" y="1426"/>
                </a:cxn>
                <a:cxn ang="0">
                  <a:pos x="856" y="1436"/>
                </a:cxn>
                <a:cxn ang="0">
                  <a:pos x="755" y="1436"/>
                </a:cxn>
                <a:cxn ang="0">
                  <a:pos x="656" y="1429"/>
                </a:cxn>
                <a:cxn ang="0">
                  <a:pos x="563" y="1413"/>
                </a:cxn>
                <a:cxn ang="0">
                  <a:pos x="478" y="1389"/>
                </a:cxn>
                <a:cxn ang="0">
                  <a:pos x="399" y="1346"/>
                </a:cxn>
                <a:cxn ang="0">
                  <a:pos x="320" y="1282"/>
                </a:cxn>
                <a:cxn ang="0">
                  <a:pos x="247" y="1201"/>
                </a:cxn>
                <a:cxn ang="0">
                  <a:pos x="178" y="1111"/>
                </a:cxn>
                <a:cxn ang="0">
                  <a:pos x="118" y="1010"/>
                </a:cxn>
                <a:cxn ang="0">
                  <a:pos x="65" y="907"/>
                </a:cxn>
                <a:cxn ang="0">
                  <a:pos x="22" y="802"/>
                </a:cxn>
                <a:cxn ang="0">
                  <a:pos x="4" y="746"/>
                </a:cxn>
                <a:cxn ang="0">
                  <a:pos x="1" y="738"/>
                </a:cxn>
                <a:cxn ang="0">
                  <a:pos x="0" y="727"/>
                </a:cxn>
                <a:cxn ang="0">
                  <a:pos x="1" y="695"/>
                </a:cxn>
                <a:cxn ang="0">
                  <a:pos x="10" y="636"/>
                </a:cxn>
                <a:cxn ang="0">
                  <a:pos x="28" y="558"/>
                </a:cxn>
                <a:cxn ang="0">
                  <a:pos x="60" y="467"/>
                </a:cxn>
                <a:cxn ang="0">
                  <a:pos x="110" y="368"/>
                </a:cxn>
                <a:cxn ang="0">
                  <a:pos x="181" y="268"/>
                </a:cxn>
                <a:cxn ang="0">
                  <a:pos x="280" y="172"/>
                </a:cxn>
              </a:cxnLst>
              <a:rect l="0" t="0" r="r" b="b"/>
              <a:pathLst>
                <a:path w="1666" h="1437">
                  <a:moveTo>
                    <a:pt x="340" y="127"/>
                  </a:moveTo>
                  <a:lnTo>
                    <a:pt x="421" y="78"/>
                  </a:lnTo>
                  <a:lnTo>
                    <a:pt x="498" y="42"/>
                  </a:lnTo>
                  <a:lnTo>
                    <a:pt x="570" y="18"/>
                  </a:lnTo>
                  <a:lnTo>
                    <a:pt x="638" y="4"/>
                  </a:lnTo>
                  <a:lnTo>
                    <a:pt x="702" y="0"/>
                  </a:lnTo>
                  <a:lnTo>
                    <a:pt x="762" y="4"/>
                  </a:lnTo>
                  <a:lnTo>
                    <a:pt x="818" y="14"/>
                  </a:lnTo>
                  <a:lnTo>
                    <a:pt x="873" y="31"/>
                  </a:lnTo>
                  <a:lnTo>
                    <a:pt x="921" y="53"/>
                  </a:lnTo>
                  <a:lnTo>
                    <a:pt x="969" y="78"/>
                  </a:lnTo>
                  <a:lnTo>
                    <a:pt x="1013" y="106"/>
                  </a:lnTo>
                  <a:lnTo>
                    <a:pt x="1054" y="134"/>
                  </a:lnTo>
                  <a:lnTo>
                    <a:pt x="1093" y="163"/>
                  </a:lnTo>
                  <a:lnTo>
                    <a:pt x="1129" y="190"/>
                  </a:lnTo>
                  <a:lnTo>
                    <a:pt x="1164" y="215"/>
                  </a:lnTo>
                  <a:lnTo>
                    <a:pt x="1196" y="237"/>
                  </a:lnTo>
                  <a:lnTo>
                    <a:pt x="1228" y="260"/>
                  </a:lnTo>
                  <a:lnTo>
                    <a:pt x="1262" y="289"/>
                  </a:lnTo>
                  <a:lnTo>
                    <a:pt x="1298" y="322"/>
                  </a:lnTo>
                  <a:lnTo>
                    <a:pt x="1333" y="361"/>
                  </a:lnTo>
                  <a:lnTo>
                    <a:pt x="1369" y="403"/>
                  </a:lnTo>
                  <a:lnTo>
                    <a:pt x="1405" y="449"/>
                  </a:lnTo>
                  <a:lnTo>
                    <a:pt x="1440" y="497"/>
                  </a:lnTo>
                  <a:lnTo>
                    <a:pt x="1475" y="546"/>
                  </a:lnTo>
                  <a:lnTo>
                    <a:pt x="1507" y="594"/>
                  </a:lnTo>
                  <a:lnTo>
                    <a:pt x="1539" y="643"/>
                  </a:lnTo>
                  <a:lnTo>
                    <a:pt x="1567" y="692"/>
                  </a:lnTo>
                  <a:lnTo>
                    <a:pt x="1593" y="738"/>
                  </a:lnTo>
                  <a:lnTo>
                    <a:pt x="1617" y="781"/>
                  </a:lnTo>
                  <a:lnTo>
                    <a:pt x="1637" y="822"/>
                  </a:lnTo>
                  <a:lnTo>
                    <a:pt x="1652" y="858"/>
                  </a:lnTo>
                  <a:lnTo>
                    <a:pt x="1663" y="889"/>
                  </a:lnTo>
                  <a:lnTo>
                    <a:pt x="1666" y="917"/>
                  </a:lnTo>
                  <a:lnTo>
                    <a:pt x="1660" y="945"/>
                  </a:lnTo>
                  <a:lnTo>
                    <a:pt x="1646" y="971"/>
                  </a:lnTo>
                  <a:lnTo>
                    <a:pt x="1624" y="999"/>
                  </a:lnTo>
                  <a:lnTo>
                    <a:pt x="1595" y="1025"/>
                  </a:lnTo>
                  <a:lnTo>
                    <a:pt x="1561" y="1052"/>
                  </a:lnTo>
                  <a:lnTo>
                    <a:pt x="1525" y="1077"/>
                  </a:lnTo>
                  <a:lnTo>
                    <a:pt x="1485" y="1104"/>
                  </a:lnTo>
                  <a:lnTo>
                    <a:pt x="1443" y="1130"/>
                  </a:lnTo>
                  <a:lnTo>
                    <a:pt x="1400" y="1155"/>
                  </a:lnTo>
                  <a:lnTo>
                    <a:pt x="1358" y="1182"/>
                  </a:lnTo>
                  <a:lnTo>
                    <a:pt x="1317" y="1207"/>
                  </a:lnTo>
                  <a:lnTo>
                    <a:pt x="1280" y="1233"/>
                  </a:lnTo>
                  <a:lnTo>
                    <a:pt x="1246" y="1258"/>
                  </a:lnTo>
                  <a:lnTo>
                    <a:pt x="1218" y="1285"/>
                  </a:lnTo>
                  <a:lnTo>
                    <a:pt x="1196" y="1311"/>
                  </a:lnTo>
                  <a:lnTo>
                    <a:pt x="1174" y="1336"/>
                  </a:lnTo>
                  <a:lnTo>
                    <a:pt x="1147" y="1357"/>
                  </a:lnTo>
                  <a:lnTo>
                    <a:pt x="1115" y="1377"/>
                  </a:lnTo>
                  <a:lnTo>
                    <a:pt x="1079" y="1392"/>
                  </a:lnTo>
                  <a:lnTo>
                    <a:pt x="1040" y="1406"/>
                  </a:lnTo>
                  <a:lnTo>
                    <a:pt x="997" y="1417"/>
                  </a:lnTo>
                  <a:lnTo>
                    <a:pt x="952" y="1426"/>
                  </a:lnTo>
                  <a:lnTo>
                    <a:pt x="905" y="1431"/>
                  </a:lnTo>
                  <a:lnTo>
                    <a:pt x="856" y="1436"/>
                  </a:lnTo>
                  <a:lnTo>
                    <a:pt x="806" y="1437"/>
                  </a:lnTo>
                  <a:lnTo>
                    <a:pt x="755" y="1436"/>
                  </a:lnTo>
                  <a:lnTo>
                    <a:pt x="707" y="1433"/>
                  </a:lnTo>
                  <a:lnTo>
                    <a:pt x="656" y="1429"/>
                  </a:lnTo>
                  <a:lnTo>
                    <a:pt x="609" y="1422"/>
                  </a:lnTo>
                  <a:lnTo>
                    <a:pt x="563" y="1413"/>
                  </a:lnTo>
                  <a:lnTo>
                    <a:pt x="520" y="1403"/>
                  </a:lnTo>
                  <a:lnTo>
                    <a:pt x="478" y="1389"/>
                  </a:lnTo>
                  <a:lnTo>
                    <a:pt x="438" y="1370"/>
                  </a:lnTo>
                  <a:lnTo>
                    <a:pt x="399" y="1346"/>
                  </a:lnTo>
                  <a:lnTo>
                    <a:pt x="358" y="1316"/>
                  </a:lnTo>
                  <a:lnTo>
                    <a:pt x="320" y="1282"/>
                  </a:lnTo>
                  <a:lnTo>
                    <a:pt x="283" y="1243"/>
                  </a:lnTo>
                  <a:lnTo>
                    <a:pt x="247" y="1201"/>
                  </a:lnTo>
                  <a:lnTo>
                    <a:pt x="212" y="1157"/>
                  </a:lnTo>
                  <a:lnTo>
                    <a:pt x="178" y="1111"/>
                  </a:lnTo>
                  <a:lnTo>
                    <a:pt x="148" y="1062"/>
                  </a:lnTo>
                  <a:lnTo>
                    <a:pt x="118" y="1010"/>
                  </a:lnTo>
                  <a:lnTo>
                    <a:pt x="90" y="958"/>
                  </a:lnTo>
                  <a:lnTo>
                    <a:pt x="65" y="907"/>
                  </a:lnTo>
                  <a:lnTo>
                    <a:pt x="43" y="855"/>
                  </a:lnTo>
                  <a:lnTo>
                    <a:pt x="22" y="802"/>
                  </a:lnTo>
                  <a:lnTo>
                    <a:pt x="5" y="752"/>
                  </a:lnTo>
                  <a:lnTo>
                    <a:pt x="4" y="746"/>
                  </a:lnTo>
                  <a:lnTo>
                    <a:pt x="3" y="742"/>
                  </a:lnTo>
                  <a:lnTo>
                    <a:pt x="1" y="738"/>
                  </a:lnTo>
                  <a:lnTo>
                    <a:pt x="0" y="733"/>
                  </a:lnTo>
                  <a:lnTo>
                    <a:pt x="0" y="727"/>
                  </a:lnTo>
                  <a:lnTo>
                    <a:pt x="0" y="714"/>
                  </a:lnTo>
                  <a:lnTo>
                    <a:pt x="1" y="695"/>
                  </a:lnTo>
                  <a:lnTo>
                    <a:pt x="4" y="668"/>
                  </a:lnTo>
                  <a:lnTo>
                    <a:pt x="10" y="636"/>
                  </a:lnTo>
                  <a:lnTo>
                    <a:pt x="16" y="600"/>
                  </a:lnTo>
                  <a:lnTo>
                    <a:pt x="28" y="558"/>
                  </a:lnTo>
                  <a:lnTo>
                    <a:pt x="42" y="514"/>
                  </a:lnTo>
                  <a:lnTo>
                    <a:pt x="60" y="467"/>
                  </a:lnTo>
                  <a:lnTo>
                    <a:pt x="82" y="419"/>
                  </a:lnTo>
                  <a:lnTo>
                    <a:pt x="110" y="368"/>
                  </a:lnTo>
                  <a:lnTo>
                    <a:pt x="142" y="318"/>
                  </a:lnTo>
                  <a:lnTo>
                    <a:pt x="181" y="268"/>
                  </a:lnTo>
                  <a:lnTo>
                    <a:pt x="227" y="219"/>
                  </a:lnTo>
                  <a:lnTo>
                    <a:pt x="280" y="172"/>
                  </a:lnTo>
                  <a:lnTo>
                    <a:pt x="340" y="127"/>
                  </a:lnTo>
                  <a:close/>
                </a:path>
              </a:pathLst>
            </a:custGeom>
            <a:solidFill>
              <a:srgbClr val="F7EFEA"/>
            </a:solidFill>
            <a:ln w="9525">
              <a:noFill/>
              <a:round/>
              <a:headEnd/>
              <a:tailEnd/>
            </a:ln>
          </p:spPr>
          <p:txBody>
            <a:bodyPr/>
            <a:lstStyle/>
            <a:p>
              <a:endParaRPr lang="zh-CN" altLang="en-US"/>
            </a:p>
          </p:txBody>
        </p:sp>
        <p:sp>
          <p:nvSpPr>
            <p:cNvPr id="32" name="Freeform 28"/>
            <p:cNvSpPr>
              <a:spLocks/>
            </p:cNvSpPr>
            <p:nvPr/>
          </p:nvSpPr>
          <p:spPr bwMode="auto">
            <a:xfrm>
              <a:off x="4213" y="2731"/>
              <a:ext cx="537" cy="459"/>
            </a:xfrm>
            <a:custGeom>
              <a:avLst/>
              <a:gdLst/>
              <a:ahLst/>
              <a:cxnLst>
                <a:cxn ang="0">
                  <a:pos x="405" y="67"/>
                </a:cxn>
                <a:cxn ang="0">
                  <a:pos x="543" y="16"/>
                </a:cxn>
                <a:cxn ang="0">
                  <a:pos x="668" y="0"/>
                </a:cxn>
                <a:cxn ang="0">
                  <a:pos x="782" y="14"/>
                </a:cxn>
                <a:cxn ang="0">
                  <a:pos x="884" y="48"/>
                </a:cxn>
                <a:cxn ang="0">
                  <a:pos x="975" y="95"/>
                </a:cxn>
                <a:cxn ang="0">
                  <a:pos x="1056" y="147"/>
                </a:cxn>
                <a:cxn ang="0">
                  <a:pos x="1125" y="194"/>
                </a:cxn>
                <a:cxn ang="0">
                  <a:pos x="1190" y="237"/>
                </a:cxn>
                <a:cxn ang="0">
                  <a:pos x="1257" y="299"/>
                </a:cxn>
                <a:cxn ang="0">
                  <a:pos x="1326" y="377"/>
                </a:cxn>
                <a:cxn ang="0">
                  <a:pos x="1395" y="466"/>
                </a:cxn>
                <a:cxn ang="0">
                  <a:pos x="1460" y="561"/>
                </a:cxn>
                <a:cxn ang="0">
                  <a:pos x="1517" y="656"/>
                </a:cxn>
                <a:cxn ang="0">
                  <a:pos x="1565" y="742"/>
                </a:cxn>
                <a:cxn ang="0">
                  <a:pos x="1598" y="816"/>
                </a:cxn>
                <a:cxn ang="0">
                  <a:pos x="1612" y="872"/>
                </a:cxn>
                <a:cxn ang="0">
                  <a:pos x="1593" y="925"/>
                </a:cxn>
                <a:cxn ang="0">
                  <a:pos x="1544" y="978"/>
                </a:cxn>
                <a:cxn ang="0">
                  <a:pos x="1475" y="1028"/>
                </a:cxn>
                <a:cxn ang="0">
                  <a:pos x="1396" y="1078"/>
                </a:cxn>
                <a:cxn ang="0">
                  <a:pos x="1315" y="1129"/>
                </a:cxn>
                <a:cxn ang="0">
                  <a:pos x="1240" y="1179"/>
                </a:cxn>
                <a:cxn ang="0">
                  <a:pos x="1180" y="1229"/>
                </a:cxn>
                <a:cxn ang="0">
                  <a:pos x="1137" y="1278"/>
                </a:cxn>
                <a:cxn ang="0">
                  <a:pos x="1079" y="1317"/>
                </a:cxn>
                <a:cxn ang="0">
                  <a:pos x="1007" y="1346"/>
                </a:cxn>
                <a:cxn ang="0">
                  <a:pos x="922" y="1364"/>
                </a:cxn>
                <a:cxn ang="0">
                  <a:pos x="828" y="1374"/>
                </a:cxn>
                <a:cxn ang="0">
                  <a:pos x="732" y="1374"/>
                </a:cxn>
                <a:cxn ang="0">
                  <a:pos x="636" y="1367"/>
                </a:cxn>
                <a:cxn ang="0">
                  <a:pos x="545" y="1353"/>
                </a:cxn>
                <a:cxn ang="0">
                  <a:pos x="463" y="1331"/>
                </a:cxn>
                <a:cxn ang="0">
                  <a:pos x="385" y="1288"/>
                </a:cxn>
                <a:cxn ang="0">
                  <a:pos x="310" y="1225"/>
                </a:cxn>
                <a:cxn ang="0">
                  <a:pos x="239" y="1148"/>
                </a:cxn>
                <a:cxn ang="0">
                  <a:pos x="173" y="1059"/>
                </a:cxn>
                <a:cxn ang="0">
                  <a:pos x="115" y="963"/>
                </a:cxn>
                <a:cxn ang="0">
                  <a:pos x="64" y="862"/>
                </a:cxn>
                <a:cxn ang="0">
                  <a:pos x="23" y="760"/>
                </a:cxn>
                <a:cxn ang="0">
                  <a:pos x="4" y="707"/>
                </a:cxn>
                <a:cxn ang="0">
                  <a:pos x="2" y="699"/>
                </a:cxn>
                <a:cxn ang="0">
                  <a:pos x="0" y="688"/>
                </a:cxn>
                <a:cxn ang="0">
                  <a:pos x="2" y="654"/>
                </a:cxn>
                <a:cxn ang="0">
                  <a:pos x="9" y="597"/>
                </a:cxn>
                <a:cxn ang="0">
                  <a:pos x="27" y="521"/>
                </a:cxn>
                <a:cxn ang="0">
                  <a:pos x="57" y="431"/>
                </a:cxn>
                <a:cxn ang="0">
                  <a:pos x="106" y="336"/>
                </a:cxn>
                <a:cxn ang="0">
                  <a:pos x="176" y="240"/>
                </a:cxn>
                <a:cxn ang="0">
                  <a:pos x="272" y="150"/>
                </a:cxn>
              </a:cxnLst>
              <a:rect l="0" t="0" r="r" b="b"/>
              <a:pathLst>
                <a:path w="1612" h="1376">
                  <a:moveTo>
                    <a:pt x="331" y="109"/>
                  </a:moveTo>
                  <a:lnTo>
                    <a:pt x="405" y="67"/>
                  </a:lnTo>
                  <a:lnTo>
                    <a:pt x="476" y="37"/>
                  </a:lnTo>
                  <a:lnTo>
                    <a:pt x="543" y="16"/>
                  </a:lnTo>
                  <a:lnTo>
                    <a:pt x="607" y="4"/>
                  </a:lnTo>
                  <a:lnTo>
                    <a:pt x="668" y="0"/>
                  </a:lnTo>
                  <a:lnTo>
                    <a:pt x="727" y="4"/>
                  </a:lnTo>
                  <a:lnTo>
                    <a:pt x="782" y="14"/>
                  </a:lnTo>
                  <a:lnTo>
                    <a:pt x="834" y="28"/>
                  </a:lnTo>
                  <a:lnTo>
                    <a:pt x="884" y="48"/>
                  </a:lnTo>
                  <a:lnTo>
                    <a:pt x="932" y="70"/>
                  </a:lnTo>
                  <a:lnTo>
                    <a:pt x="975" y="95"/>
                  </a:lnTo>
                  <a:lnTo>
                    <a:pt x="1017" y="120"/>
                  </a:lnTo>
                  <a:lnTo>
                    <a:pt x="1056" y="147"/>
                  </a:lnTo>
                  <a:lnTo>
                    <a:pt x="1092" y="172"/>
                  </a:lnTo>
                  <a:lnTo>
                    <a:pt x="1125" y="194"/>
                  </a:lnTo>
                  <a:lnTo>
                    <a:pt x="1158" y="215"/>
                  </a:lnTo>
                  <a:lnTo>
                    <a:pt x="1190" y="237"/>
                  </a:lnTo>
                  <a:lnTo>
                    <a:pt x="1222" y="265"/>
                  </a:lnTo>
                  <a:lnTo>
                    <a:pt x="1257" y="299"/>
                  </a:lnTo>
                  <a:lnTo>
                    <a:pt x="1290" y="335"/>
                  </a:lnTo>
                  <a:lnTo>
                    <a:pt x="1326" y="377"/>
                  </a:lnTo>
                  <a:lnTo>
                    <a:pt x="1360" y="420"/>
                  </a:lnTo>
                  <a:lnTo>
                    <a:pt x="1395" y="466"/>
                  </a:lnTo>
                  <a:lnTo>
                    <a:pt x="1428" y="514"/>
                  </a:lnTo>
                  <a:lnTo>
                    <a:pt x="1460" y="561"/>
                  </a:lnTo>
                  <a:lnTo>
                    <a:pt x="1489" y="608"/>
                  </a:lnTo>
                  <a:lnTo>
                    <a:pt x="1517" y="656"/>
                  </a:lnTo>
                  <a:lnTo>
                    <a:pt x="1542" y="700"/>
                  </a:lnTo>
                  <a:lnTo>
                    <a:pt x="1565" y="742"/>
                  </a:lnTo>
                  <a:lnTo>
                    <a:pt x="1584" y="781"/>
                  </a:lnTo>
                  <a:lnTo>
                    <a:pt x="1598" y="816"/>
                  </a:lnTo>
                  <a:lnTo>
                    <a:pt x="1609" y="846"/>
                  </a:lnTo>
                  <a:lnTo>
                    <a:pt x="1612" y="872"/>
                  </a:lnTo>
                  <a:lnTo>
                    <a:pt x="1606" y="899"/>
                  </a:lnTo>
                  <a:lnTo>
                    <a:pt x="1593" y="925"/>
                  </a:lnTo>
                  <a:lnTo>
                    <a:pt x="1572" y="952"/>
                  </a:lnTo>
                  <a:lnTo>
                    <a:pt x="1544" y="978"/>
                  </a:lnTo>
                  <a:lnTo>
                    <a:pt x="1512" y="1003"/>
                  </a:lnTo>
                  <a:lnTo>
                    <a:pt x="1475" y="1028"/>
                  </a:lnTo>
                  <a:lnTo>
                    <a:pt x="1436" y="1053"/>
                  </a:lnTo>
                  <a:lnTo>
                    <a:pt x="1396" y="1078"/>
                  </a:lnTo>
                  <a:lnTo>
                    <a:pt x="1356" y="1104"/>
                  </a:lnTo>
                  <a:lnTo>
                    <a:pt x="1315" y="1129"/>
                  </a:lnTo>
                  <a:lnTo>
                    <a:pt x="1276" y="1154"/>
                  </a:lnTo>
                  <a:lnTo>
                    <a:pt x="1240" y="1179"/>
                  </a:lnTo>
                  <a:lnTo>
                    <a:pt x="1206" y="1204"/>
                  </a:lnTo>
                  <a:lnTo>
                    <a:pt x="1180" y="1229"/>
                  </a:lnTo>
                  <a:lnTo>
                    <a:pt x="1158" y="1254"/>
                  </a:lnTo>
                  <a:lnTo>
                    <a:pt x="1137" y="1278"/>
                  </a:lnTo>
                  <a:lnTo>
                    <a:pt x="1110" y="1299"/>
                  </a:lnTo>
                  <a:lnTo>
                    <a:pt x="1079" y="1317"/>
                  </a:lnTo>
                  <a:lnTo>
                    <a:pt x="1046" y="1334"/>
                  </a:lnTo>
                  <a:lnTo>
                    <a:pt x="1007" y="1346"/>
                  </a:lnTo>
                  <a:lnTo>
                    <a:pt x="965" y="1356"/>
                  </a:lnTo>
                  <a:lnTo>
                    <a:pt x="922" y="1364"/>
                  </a:lnTo>
                  <a:lnTo>
                    <a:pt x="876" y="1370"/>
                  </a:lnTo>
                  <a:lnTo>
                    <a:pt x="828" y="1374"/>
                  </a:lnTo>
                  <a:lnTo>
                    <a:pt x="781" y="1376"/>
                  </a:lnTo>
                  <a:lnTo>
                    <a:pt x="732" y="1374"/>
                  </a:lnTo>
                  <a:lnTo>
                    <a:pt x="683" y="1373"/>
                  </a:lnTo>
                  <a:lnTo>
                    <a:pt x="636" y="1367"/>
                  </a:lnTo>
                  <a:lnTo>
                    <a:pt x="590" y="1362"/>
                  </a:lnTo>
                  <a:lnTo>
                    <a:pt x="545" y="1353"/>
                  </a:lnTo>
                  <a:lnTo>
                    <a:pt x="504" y="1344"/>
                  </a:lnTo>
                  <a:lnTo>
                    <a:pt x="463" y="1331"/>
                  </a:lnTo>
                  <a:lnTo>
                    <a:pt x="424" y="1311"/>
                  </a:lnTo>
                  <a:lnTo>
                    <a:pt x="385" y="1288"/>
                  </a:lnTo>
                  <a:lnTo>
                    <a:pt x="347" y="1258"/>
                  </a:lnTo>
                  <a:lnTo>
                    <a:pt x="310" y="1225"/>
                  </a:lnTo>
                  <a:lnTo>
                    <a:pt x="274" y="1189"/>
                  </a:lnTo>
                  <a:lnTo>
                    <a:pt x="239" y="1148"/>
                  </a:lnTo>
                  <a:lnTo>
                    <a:pt x="205" y="1105"/>
                  </a:lnTo>
                  <a:lnTo>
                    <a:pt x="173" y="1059"/>
                  </a:lnTo>
                  <a:lnTo>
                    <a:pt x="144" y="1012"/>
                  </a:lnTo>
                  <a:lnTo>
                    <a:pt x="115" y="963"/>
                  </a:lnTo>
                  <a:lnTo>
                    <a:pt x="88" y="913"/>
                  </a:lnTo>
                  <a:lnTo>
                    <a:pt x="64" y="862"/>
                  </a:lnTo>
                  <a:lnTo>
                    <a:pt x="42" y="811"/>
                  </a:lnTo>
                  <a:lnTo>
                    <a:pt x="23" y="760"/>
                  </a:lnTo>
                  <a:lnTo>
                    <a:pt x="6" y="712"/>
                  </a:lnTo>
                  <a:lnTo>
                    <a:pt x="4" y="707"/>
                  </a:lnTo>
                  <a:lnTo>
                    <a:pt x="3" y="703"/>
                  </a:lnTo>
                  <a:lnTo>
                    <a:pt x="2" y="699"/>
                  </a:lnTo>
                  <a:lnTo>
                    <a:pt x="0" y="694"/>
                  </a:lnTo>
                  <a:lnTo>
                    <a:pt x="0" y="688"/>
                  </a:lnTo>
                  <a:lnTo>
                    <a:pt x="0" y="675"/>
                  </a:lnTo>
                  <a:lnTo>
                    <a:pt x="2" y="654"/>
                  </a:lnTo>
                  <a:lnTo>
                    <a:pt x="4" y="629"/>
                  </a:lnTo>
                  <a:lnTo>
                    <a:pt x="9" y="597"/>
                  </a:lnTo>
                  <a:lnTo>
                    <a:pt x="17" y="561"/>
                  </a:lnTo>
                  <a:lnTo>
                    <a:pt x="27" y="521"/>
                  </a:lnTo>
                  <a:lnTo>
                    <a:pt x="41" y="477"/>
                  </a:lnTo>
                  <a:lnTo>
                    <a:pt x="57" y="431"/>
                  </a:lnTo>
                  <a:lnTo>
                    <a:pt x="80" y="384"/>
                  </a:lnTo>
                  <a:lnTo>
                    <a:pt x="106" y="336"/>
                  </a:lnTo>
                  <a:lnTo>
                    <a:pt x="138" y="288"/>
                  </a:lnTo>
                  <a:lnTo>
                    <a:pt x="176" y="240"/>
                  </a:lnTo>
                  <a:lnTo>
                    <a:pt x="221" y="194"/>
                  </a:lnTo>
                  <a:lnTo>
                    <a:pt x="272" y="150"/>
                  </a:lnTo>
                  <a:lnTo>
                    <a:pt x="331" y="109"/>
                  </a:lnTo>
                  <a:close/>
                </a:path>
              </a:pathLst>
            </a:custGeom>
            <a:solidFill>
              <a:srgbClr val="F2E2D6"/>
            </a:solidFill>
            <a:ln w="9525">
              <a:noFill/>
              <a:round/>
              <a:headEnd/>
              <a:tailEnd/>
            </a:ln>
          </p:spPr>
          <p:txBody>
            <a:bodyPr/>
            <a:lstStyle/>
            <a:p>
              <a:endParaRPr lang="zh-CN" altLang="en-US"/>
            </a:p>
          </p:txBody>
        </p:sp>
        <p:sp>
          <p:nvSpPr>
            <p:cNvPr id="33" name="Freeform 29"/>
            <p:cNvSpPr>
              <a:spLocks/>
            </p:cNvSpPr>
            <p:nvPr/>
          </p:nvSpPr>
          <p:spPr bwMode="auto">
            <a:xfrm>
              <a:off x="4222" y="2744"/>
              <a:ext cx="519" cy="439"/>
            </a:xfrm>
            <a:custGeom>
              <a:avLst/>
              <a:gdLst/>
              <a:ahLst/>
              <a:cxnLst>
                <a:cxn ang="0">
                  <a:pos x="386" y="56"/>
                </a:cxn>
                <a:cxn ang="0">
                  <a:pos x="514" y="13"/>
                </a:cxn>
                <a:cxn ang="0">
                  <a:pos x="634" y="0"/>
                </a:cxn>
                <a:cxn ang="0">
                  <a:pos x="744" y="13"/>
                </a:cxn>
                <a:cxn ang="0">
                  <a:pos x="846" y="42"/>
                </a:cxn>
                <a:cxn ang="0">
                  <a:pos x="937" y="83"/>
                </a:cxn>
                <a:cxn ang="0">
                  <a:pos x="1018" y="129"/>
                </a:cxn>
                <a:cxn ang="0">
                  <a:pos x="1089" y="173"/>
                </a:cxn>
                <a:cxn ang="0">
                  <a:pos x="1150" y="214"/>
                </a:cxn>
                <a:cxn ang="0">
                  <a:pos x="1214" y="274"/>
                </a:cxn>
                <a:cxn ang="0">
                  <a:pos x="1281" y="349"/>
                </a:cxn>
                <a:cxn ang="0">
                  <a:pos x="1348" y="437"/>
                </a:cxn>
                <a:cxn ang="0">
                  <a:pos x="1411" y="528"/>
                </a:cxn>
                <a:cxn ang="0">
                  <a:pos x="1467" y="618"/>
                </a:cxn>
                <a:cxn ang="0">
                  <a:pos x="1513" y="703"/>
                </a:cxn>
                <a:cxn ang="0">
                  <a:pos x="1546" y="773"/>
                </a:cxn>
                <a:cxn ang="0">
                  <a:pos x="1559" y="829"/>
                </a:cxn>
                <a:cxn ang="0">
                  <a:pos x="1539" y="880"/>
                </a:cxn>
                <a:cxn ang="0">
                  <a:pos x="1493" y="931"/>
                </a:cxn>
                <a:cxn ang="0">
                  <a:pos x="1426" y="980"/>
                </a:cxn>
                <a:cxn ang="0">
                  <a:pos x="1349" y="1028"/>
                </a:cxn>
                <a:cxn ang="0">
                  <a:pos x="1271" y="1077"/>
                </a:cxn>
                <a:cxn ang="0">
                  <a:pos x="1197" y="1126"/>
                </a:cxn>
                <a:cxn ang="0">
                  <a:pos x="1140" y="1173"/>
                </a:cxn>
                <a:cxn ang="0">
                  <a:pos x="1100" y="1221"/>
                </a:cxn>
                <a:cxn ang="0">
                  <a:pos x="1044" y="1260"/>
                </a:cxn>
                <a:cxn ang="0">
                  <a:pos x="973" y="1286"/>
                </a:cxn>
                <a:cxn ang="0">
                  <a:pos x="891" y="1305"/>
                </a:cxn>
                <a:cxn ang="0">
                  <a:pos x="801" y="1314"/>
                </a:cxn>
                <a:cxn ang="0">
                  <a:pos x="708" y="1314"/>
                </a:cxn>
                <a:cxn ang="0">
                  <a:pos x="615" y="1307"/>
                </a:cxn>
                <a:cxn ang="0">
                  <a:pos x="527" y="1295"/>
                </a:cxn>
                <a:cxn ang="0">
                  <a:pos x="447" y="1272"/>
                </a:cxn>
                <a:cxn ang="0">
                  <a:pos x="372" y="1231"/>
                </a:cxn>
                <a:cxn ang="0">
                  <a:pos x="300" y="1169"/>
                </a:cxn>
                <a:cxn ang="0">
                  <a:pos x="230" y="1094"/>
                </a:cxn>
                <a:cxn ang="0">
                  <a:pos x="167" y="1007"/>
                </a:cxn>
                <a:cxn ang="0">
                  <a:pos x="110" y="914"/>
                </a:cxn>
                <a:cxn ang="0">
                  <a:pos x="60" y="816"/>
                </a:cxn>
                <a:cxn ang="0">
                  <a:pos x="21" y="719"/>
                </a:cxn>
                <a:cxn ang="0">
                  <a:pos x="3" y="667"/>
                </a:cxn>
                <a:cxn ang="0">
                  <a:pos x="1" y="660"/>
                </a:cxn>
                <a:cxn ang="0">
                  <a:pos x="0" y="650"/>
                </a:cxn>
                <a:cxn ang="0">
                  <a:pos x="0" y="615"/>
                </a:cxn>
                <a:cxn ang="0">
                  <a:pos x="7" y="558"/>
                </a:cxn>
                <a:cxn ang="0">
                  <a:pos x="23" y="483"/>
                </a:cxn>
                <a:cxn ang="0">
                  <a:pos x="53" y="396"/>
                </a:cxn>
                <a:cxn ang="0">
                  <a:pos x="100" y="304"/>
                </a:cxn>
                <a:cxn ang="0">
                  <a:pos x="168" y="212"/>
                </a:cxn>
                <a:cxn ang="0">
                  <a:pos x="262" y="129"/>
                </a:cxn>
              </a:cxnLst>
              <a:rect l="0" t="0" r="r" b="b"/>
              <a:pathLst>
                <a:path w="1559" h="1316">
                  <a:moveTo>
                    <a:pt x="319" y="91"/>
                  </a:moveTo>
                  <a:lnTo>
                    <a:pt x="386" y="56"/>
                  </a:lnTo>
                  <a:lnTo>
                    <a:pt x="451" y="30"/>
                  </a:lnTo>
                  <a:lnTo>
                    <a:pt x="514" y="13"/>
                  </a:lnTo>
                  <a:lnTo>
                    <a:pt x="574" y="3"/>
                  </a:lnTo>
                  <a:lnTo>
                    <a:pt x="634" y="0"/>
                  </a:lnTo>
                  <a:lnTo>
                    <a:pt x="690" y="3"/>
                  </a:lnTo>
                  <a:lnTo>
                    <a:pt x="744" y="13"/>
                  </a:lnTo>
                  <a:lnTo>
                    <a:pt x="796" y="25"/>
                  </a:lnTo>
                  <a:lnTo>
                    <a:pt x="846" y="42"/>
                  </a:lnTo>
                  <a:lnTo>
                    <a:pt x="892" y="62"/>
                  </a:lnTo>
                  <a:lnTo>
                    <a:pt x="937" y="83"/>
                  </a:lnTo>
                  <a:lnTo>
                    <a:pt x="979" y="106"/>
                  </a:lnTo>
                  <a:lnTo>
                    <a:pt x="1018" y="129"/>
                  </a:lnTo>
                  <a:lnTo>
                    <a:pt x="1055" y="151"/>
                  </a:lnTo>
                  <a:lnTo>
                    <a:pt x="1089" y="173"/>
                  </a:lnTo>
                  <a:lnTo>
                    <a:pt x="1119" y="193"/>
                  </a:lnTo>
                  <a:lnTo>
                    <a:pt x="1150" y="214"/>
                  </a:lnTo>
                  <a:lnTo>
                    <a:pt x="1181" y="242"/>
                  </a:lnTo>
                  <a:lnTo>
                    <a:pt x="1214" y="274"/>
                  </a:lnTo>
                  <a:lnTo>
                    <a:pt x="1248" y="310"/>
                  </a:lnTo>
                  <a:lnTo>
                    <a:pt x="1281" y="349"/>
                  </a:lnTo>
                  <a:lnTo>
                    <a:pt x="1315" y="392"/>
                  </a:lnTo>
                  <a:lnTo>
                    <a:pt x="1348" y="437"/>
                  </a:lnTo>
                  <a:lnTo>
                    <a:pt x="1380" y="482"/>
                  </a:lnTo>
                  <a:lnTo>
                    <a:pt x="1411" y="528"/>
                  </a:lnTo>
                  <a:lnTo>
                    <a:pt x="1440" y="574"/>
                  </a:lnTo>
                  <a:lnTo>
                    <a:pt x="1467" y="618"/>
                  </a:lnTo>
                  <a:lnTo>
                    <a:pt x="1492" y="661"/>
                  </a:lnTo>
                  <a:lnTo>
                    <a:pt x="1513" y="703"/>
                  </a:lnTo>
                  <a:lnTo>
                    <a:pt x="1531" y="740"/>
                  </a:lnTo>
                  <a:lnTo>
                    <a:pt x="1546" y="773"/>
                  </a:lnTo>
                  <a:lnTo>
                    <a:pt x="1556" y="802"/>
                  </a:lnTo>
                  <a:lnTo>
                    <a:pt x="1559" y="829"/>
                  </a:lnTo>
                  <a:lnTo>
                    <a:pt x="1553" y="854"/>
                  </a:lnTo>
                  <a:lnTo>
                    <a:pt x="1539" y="880"/>
                  </a:lnTo>
                  <a:lnTo>
                    <a:pt x="1520" y="906"/>
                  </a:lnTo>
                  <a:lnTo>
                    <a:pt x="1493" y="931"/>
                  </a:lnTo>
                  <a:lnTo>
                    <a:pt x="1461" y="954"/>
                  </a:lnTo>
                  <a:lnTo>
                    <a:pt x="1426" y="980"/>
                  </a:lnTo>
                  <a:lnTo>
                    <a:pt x="1388" y="1005"/>
                  </a:lnTo>
                  <a:lnTo>
                    <a:pt x="1349" y="1028"/>
                  </a:lnTo>
                  <a:lnTo>
                    <a:pt x="1310" y="1052"/>
                  </a:lnTo>
                  <a:lnTo>
                    <a:pt x="1271" y="1077"/>
                  </a:lnTo>
                  <a:lnTo>
                    <a:pt x="1234" y="1101"/>
                  </a:lnTo>
                  <a:lnTo>
                    <a:pt x="1197" y="1126"/>
                  </a:lnTo>
                  <a:lnTo>
                    <a:pt x="1167" y="1150"/>
                  </a:lnTo>
                  <a:lnTo>
                    <a:pt x="1140" y="1173"/>
                  </a:lnTo>
                  <a:lnTo>
                    <a:pt x="1119" y="1199"/>
                  </a:lnTo>
                  <a:lnTo>
                    <a:pt x="1100" y="1221"/>
                  </a:lnTo>
                  <a:lnTo>
                    <a:pt x="1073" y="1242"/>
                  </a:lnTo>
                  <a:lnTo>
                    <a:pt x="1044" y="1260"/>
                  </a:lnTo>
                  <a:lnTo>
                    <a:pt x="1011" y="1274"/>
                  </a:lnTo>
                  <a:lnTo>
                    <a:pt x="973" y="1286"/>
                  </a:lnTo>
                  <a:lnTo>
                    <a:pt x="934" y="1298"/>
                  </a:lnTo>
                  <a:lnTo>
                    <a:pt x="891" y="1305"/>
                  </a:lnTo>
                  <a:lnTo>
                    <a:pt x="847" y="1310"/>
                  </a:lnTo>
                  <a:lnTo>
                    <a:pt x="801" y="1314"/>
                  </a:lnTo>
                  <a:lnTo>
                    <a:pt x="754" y="1316"/>
                  </a:lnTo>
                  <a:lnTo>
                    <a:pt x="708" y="1314"/>
                  </a:lnTo>
                  <a:lnTo>
                    <a:pt x="661" y="1311"/>
                  </a:lnTo>
                  <a:lnTo>
                    <a:pt x="615" y="1307"/>
                  </a:lnTo>
                  <a:lnTo>
                    <a:pt x="570" y="1302"/>
                  </a:lnTo>
                  <a:lnTo>
                    <a:pt x="527" y="1295"/>
                  </a:lnTo>
                  <a:lnTo>
                    <a:pt x="486" y="1285"/>
                  </a:lnTo>
                  <a:lnTo>
                    <a:pt x="447" y="1272"/>
                  </a:lnTo>
                  <a:lnTo>
                    <a:pt x="410" y="1254"/>
                  </a:lnTo>
                  <a:lnTo>
                    <a:pt x="372" y="1231"/>
                  </a:lnTo>
                  <a:lnTo>
                    <a:pt x="336" y="1203"/>
                  </a:lnTo>
                  <a:lnTo>
                    <a:pt x="300" y="1169"/>
                  </a:lnTo>
                  <a:lnTo>
                    <a:pt x="265" y="1134"/>
                  </a:lnTo>
                  <a:lnTo>
                    <a:pt x="230" y="1094"/>
                  </a:lnTo>
                  <a:lnTo>
                    <a:pt x="198" y="1052"/>
                  </a:lnTo>
                  <a:lnTo>
                    <a:pt x="167" y="1007"/>
                  </a:lnTo>
                  <a:lnTo>
                    <a:pt x="138" y="961"/>
                  </a:lnTo>
                  <a:lnTo>
                    <a:pt x="110" y="914"/>
                  </a:lnTo>
                  <a:lnTo>
                    <a:pt x="83" y="865"/>
                  </a:lnTo>
                  <a:lnTo>
                    <a:pt x="60" y="816"/>
                  </a:lnTo>
                  <a:lnTo>
                    <a:pt x="39" y="768"/>
                  </a:lnTo>
                  <a:lnTo>
                    <a:pt x="21" y="719"/>
                  </a:lnTo>
                  <a:lnTo>
                    <a:pt x="4" y="671"/>
                  </a:lnTo>
                  <a:lnTo>
                    <a:pt x="3" y="667"/>
                  </a:lnTo>
                  <a:lnTo>
                    <a:pt x="3" y="663"/>
                  </a:lnTo>
                  <a:lnTo>
                    <a:pt x="1" y="660"/>
                  </a:lnTo>
                  <a:lnTo>
                    <a:pt x="0" y="656"/>
                  </a:lnTo>
                  <a:lnTo>
                    <a:pt x="0" y="650"/>
                  </a:lnTo>
                  <a:lnTo>
                    <a:pt x="0" y="636"/>
                  </a:lnTo>
                  <a:lnTo>
                    <a:pt x="0" y="615"/>
                  </a:lnTo>
                  <a:lnTo>
                    <a:pt x="3" y="589"/>
                  </a:lnTo>
                  <a:lnTo>
                    <a:pt x="7" y="558"/>
                  </a:lnTo>
                  <a:lnTo>
                    <a:pt x="14" y="522"/>
                  </a:lnTo>
                  <a:lnTo>
                    <a:pt x="23" y="483"/>
                  </a:lnTo>
                  <a:lnTo>
                    <a:pt x="36" y="440"/>
                  </a:lnTo>
                  <a:lnTo>
                    <a:pt x="53" y="396"/>
                  </a:lnTo>
                  <a:lnTo>
                    <a:pt x="75" y="350"/>
                  </a:lnTo>
                  <a:lnTo>
                    <a:pt x="100" y="304"/>
                  </a:lnTo>
                  <a:lnTo>
                    <a:pt x="132" y="258"/>
                  </a:lnTo>
                  <a:lnTo>
                    <a:pt x="168" y="212"/>
                  </a:lnTo>
                  <a:lnTo>
                    <a:pt x="212" y="169"/>
                  </a:lnTo>
                  <a:lnTo>
                    <a:pt x="262" y="129"/>
                  </a:lnTo>
                  <a:lnTo>
                    <a:pt x="319" y="91"/>
                  </a:lnTo>
                  <a:close/>
                </a:path>
              </a:pathLst>
            </a:custGeom>
            <a:solidFill>
              <a:srgbClr val="EAD3C1"/>
            </a:solidFill>
            <a:ln w="9525">
              <a:noFill/>
              <a:round/>
              <a:headEnd/>
              <a:tailEnd/>
            </a:ln>
          </p:spPr>
          <p:txBody>
            <a:bodyPr/>
            <a:lstStyle/>
            <a:p>
              <a:endParaRPr lang="zh-CN" altLang="en-US"/>
            </a:p>
          </p:txBody>
        </p:sp>
        <p:sp>
          <p:nvSpPr>
            <p:cNvPr id="34" name="Freeform 30"/>
            <p:cNvSpPr>
              <a:spLocks/>
            </p:cNvSpPr>
            <p:nvPr/>
          </p:nvSpPr>
          <p:spPr bwMode="auto">
            <a:xfrm>
              <a:off x="4230" y="2757"/>
              <a:ext cx="502" cy="419"/>
            </a:xfrm>
            <a:custGeom>
              <a:avLst/>
              <a:gdLst/>
              <a:ahLst/>
              <a:cxnLst>
                <a:cxn ang="0">
                  <a:pos x="368" y="45"/>
                </a:cxn>
                <a:cxn ang="0">
                  <a:pos x="485" y="10"/>
                </a:cxn>
                <a:cxn ang="0">
                  <a:pos x="600" y="0"/>
                </a:cxn>
                <a:cxn ang="0">
                  <a:pos x="707" y="10"/>
                </a:cxn>
                <a:cxn ang="0">
                  <a:pos x="808" y="37"/>
                </a:cxn>
                <a:cxn ang="0">
                  <a:pos x="900" y="72"/>
                </a:cxn>
                <a:cxn ang="0">
                  <a:pos x="980" y="113"/>
                </a:cxn>
                <a:cxn ang="0">
                  <a:pos x="1052" y="154"/>
                </a:cxn>
                <a:cxn ang="0">
                  <a:pos x="1110" y="193"/>
                </a:cxn>
                <a:cxn ang="0">
                  <a:pos x="1173" y="250"/>
                </a:cxn>
                <a:cxn ang="0">
                  <a:pos x="1238" y="323"/>
                </a:cxn>
                <a:cxn ang="0">
                  <a:pos x="1303" y="406"/>
                </a:cxn>
                <a:cxn ang="0">
                  <a:pos x="1364" y="496"/>
                </a:cxn>
                <a:cxn ang="0">
                  <a:pos x="1417" y="583"/>
                </a:cxn>
                <a:cxn ang="0">
                  <a:pos x="1461" y="664"/>
                </a:cxn>
                <a:cxn ang="0">
                  <a:pos x="1494" y="733"/>
                </a:cxn>
                <a:cxn ang="0">
                  <a:pos x="1506" y="786"/>
                </a:cxn>
                <a:cxn ang="0">
                  <a:pos x="1488" y="836"/>
                </a:cxn>
                <a:cxn ang="0">
                  <a:pos x="1442" y="883"/>
                </a:cxn>
                <a:cxn ang="0">
                  <a:pos x="1378" y="931"/>
                </a:cxn>
                <a:cxn ang="0">
                  <a:pos x="1304" y="978"/>
                </a:cxn>
                <a:cxn ang="0">
                  <a:pos x="1227" y="1024"/>
                </a:cxn>
                <a:cxn ang="0">
                  <a:pos x="1158" y="1072"/>
                </a:cxn>
                <a:cxn ang="0">
                  <a:pos x="1100" y="1118"/>
                </a:cxn>
                <a:cxn ang="0">
                  <a:pos x="1061" y="1164"/>
                </a:cxn>
                <a:cxn ang="0">
                  <a:pos x="1008" y="1201"/>
                </a:cxn>
                <a:cxn ang="0">
                  <a:pos x="940" y="1228"/>
                </a:cxn>
                <a:cxn ang="0">
                  <a:pos x="861" y="1245"/>
                </a:cxn>
                <a:cxn ang="0">
                  <a:pos x="774" y="1254"/>
                </a:cxn>
                <a:cxn ang="0">
                  <a:pos x="683" y="1254"/>
                </a:cxn>
                <a:cxn ang="0">
                  <a:pos x="594" y="1247"/>
                </a:cxn>
                <a:cxn ang="0">
                  <a:pos x="509" y="1235"/>
                </a:cxn>
                <a:cxn ang="0">
                  <a:pos x="432" y="1213"/>
                </a:cxn>
                <a:cxn ang="0">
                  <a:pos x="359" y="1172"/>
                </a:cxn>
                <a:cxn ang="0">
                  <a:pos x="289" y="1113"/>
                </a:cxn>
                <a:cxn ang="0">
                  <a:pos x="222" y="1041"/>
                </a:cxn>
                <a:cxn ang="0">
                  <a:pos x="161" y="957"/>
                </a:cxn>
                <a:cxn ang="0">
                  <a:pos x="106" y="865"/>
                </a:cxn>
                <a:cxn ang="0">
                  <a:pos x="59" y="772"/>
                </a:cxn>
                <a:cxn ang="0">
                  <a:pos x="20" y="677"/>
                </a:cxn>
                <a:cxn ang="0">
                  <a:pos x="3" y="628"/>
                </a:cxn>
                <a:cxn ang="0">
                  <a:pos x="2" y="621"/>
                </a:cxn>
                <a:cxn ang="0">
                  <a:pos x="0" y="611"/>
                </a:cxn>
                <a:cxn ang="0">
                  <a:pos x="0" y="576"/>
                </a:cxn>
                <a:cxn ang="0">
                  <a:pos x="6" y="519"/>
                </a:cxn>
                <a:cxn ang="0">
                  <a:pos x="21" y="445"/>
                </a:cxn>
                <a:cxn ang="0">
                  <a:pos x="50" y="362"/>
                </a:cxn>
                <a:cxn ang="0">
                  <a:pos x="95" y="272"/>
                </a:cxn>
                <a:cxn ang="0">
                  <a:pos x="162" y="186"/>
                </a:cxn>
                <a:cxn ang="0">
                  <a:pos x="253" y="108"/>
                </a:cxn>
              </a:cxnLst>
              <a:rect l="0" t="0" r="r" b="b"/>
              <a:pathLst>
                <a:path w="1506" h="1256">
                  <a:moveTo>
                    <a:pt x="308" y="73"/>
                  </a:moveTo>
                  <a:lnTo>
                    <a:pt x="368" y="45"/>
                  </a:lnTo>
                  <a:lnTo>
                    <a:pt x="427" y="24"/>
                  </a:lnTo>
                  <a:lnTo>
                    <a:pt x="485" y="10"/>
                  </a:lnTo>
                  <a:lnTo>
                    <a:pt x="543" y="2"/>
                  </a:lnTo>
                  <a:lnTo>
                    <a:pt x="600" y="0"/>
                  </a:lnTo>
                  <a:lnTo>
                    <a:pt x="654" y="3"/>
                  </a:lnTo>
                  <a:lnTo>
                    <a:pt x="707" y="10"/>
                  </a:lnTo>
                  <a:lnTo>
                    <a:pt x="759" y="21"/>
                  </a:lnTo>
                  <a:lnTo>
                    <a:pt x="808" y="37"/>
                  </a:lnTo>
                  <a:lnTo>
                    <a:pt x="855" y="53"/>
                  </a:lnTo>
                  <a:lnTo>
                    <a:pt x="900" y="72"/>
                  </a:lnTo>
                  <a:lnTo>
                    <a:pt x="941" y="92"/>
                  </a:lnTo>
                  <a:lnTo>
                    <a:pt x="980" y="113"/>
                  </a:lnTo>
                  <a:lnTo>
                    <a:pt x="1018" y="133"/>
                  </a:lnTo>
                  <a:lnTo>
                    <a:pt x="1052" y="154"/>
                  </a:lnTo>
                  <a:lnTo>
                    <a:pt x="1081" y="172"/>
                  </a:lnTo>
                  <a:lnTo>
                    <a:pt x="1110" y="193"/>
                  </a:lnTo>
                  <a:lnTo>
                    <a:pt x="1141" y="218"/>
                  </a:lnTo>
                  <a:lnTo>
                    <a:pt x="1173" y="250"/>
                  </a:lnTo>
                  <a:lnTo>
                    <a:pt x="1205" y="285"/>
                  </a:lnTo>
                  <a:lnTo>
                    <a:pt x="1238" y="323"/>
                  </a:lnTo>
                  <a:lnTo>
                    <a:pt x="1270" y="363"/>
                  </a:lnTo>
                  <a:lnTo>
                    <a:pt x="1303" y="406"/>
                  </a:lnTo>
                  <a:lnTo>
                    <a:pt x="1333" y="451"/>
                  </a:lnTo>
                  <a:lnTo>
                    <a:pt x="1364" y="496"/>
                  </a:lnTo>
                  <a:lnTo>
                    <a:pt x="1392" y="540"/>
                  </a:lnTo>
                  <a:lnTo>
                    <a:pt x="1417" y="583"/>
                  </a:lnTo>
                  <a:lnTo>
                    <a:pt x="1441" y="625"/>
                  </a:lnTo>
                  <a:lnTo>
                    <a:pt x="1461" y="664"/>
                  </a:lnTo>
                  <a:lnTo>
                    <a:pt x="1480" y="701"/>
                  </a:lnTo>
                  <a:lnTo>
                    <a:pt x="1494" y="733"/>
                  </a:lnTo>
                  <a:lnTo>
                    <a:pt x="1503" y="761"/>
                  </a:lnTo>
                  <a:lnTo>
                    <a:pt x="1506" y="786"/>
                  </a:lnTo>
                  <a:lnTo>
                    <a:pt x="1501" y="811"/>
                  </a:lnTo>
                  <a:lnTo>
                    <a:pt x="1488" y="836"/>
                  </a:lnTo>
                  <a:lnTo>
                    <a:pt x="1467" y="860"/>
                  </a:lnTo>
                  <a:lnTo>
                    <a:pt x="1442" y="883"/>
                  </a:lnTo>
                  <a:lnTo>
                    <a:pt x="1411" y="907"/>
                  </a:lnTo>
                  <a:lnTo>
                    <a:pt x="1378" y="931"/>
                  </a:lnTo>
                  <a:lnTo>
                    <a:pt x="1342" y="954"/>
                  </a:lnTo>
                  <a:lnTo>
                    <a:pt x="1304" y="978"/>
                  </a:lnTo>
                  <a:lnTo>
                    <a:pt x="1265" y="1002"/>
                  </a:lnTo>
                  <a:lnTo>
                    <a:pt x="1227" y="1024"/>
                  </a:lnTo>
                  <a:lnTo>
                    <a:pt x="1191" y="1048"/>
                  </a:lnTo>
                  <a:lnTo>
                    <a:pt x="1158" y="1072"/>
                  </a:lnTo>
                  <a:lnTo>
                    <a:pt x="1127" y="1094"/>
                  </a:lnTo>
                  <a:lnTo>
                    <a:pt x="1100" y="1118"/>
                  </a:lnTo>
                  <a:lnTo>
                    <a:pt x="1081" y="1141"/>
                  </a:lnTo>
                  <a:lnTo>
                    <a:pt x="1061" y="1164"/>
                  </a:lnTo>
                  <a:lnTo>
                    <a:pt x="1038" y="1183"/>
                  </a:lnTo>
                  <a:lnTo>
                    <a:pt x="1008" y="1201"/>
                  </a:lnTo>
                  <a:lnTo>
                    <a:pt x="976" y="1215"/>
                  </a:lnTo>
                  <a:lnTo>
                    <a:pt x="940" y="1228"/>
                  </a:lnTo>
                  <a:lnTo>
                    <a:pt x="901" y="1238"/>
                  </a:lnTo>
                  <a:lnTo>
                    <a:pt x="861" y="1245"/>
                  </a:lnTo>
                  <a:lnTo>
                    <a:pt x="817" y="1250"/>
                  </a:lnTo>
                  <a:lnTo>
                    <a:pt x="774" y="1254"/>
                  </a:lnTo>
                  <a:lnTo>
                    <a:pt x="729" y="1256"/>
                  </a:lnTo>
                  <a:lnTo>
                    <a:pt x="683" y="1254"/>
                  </a:lnTo>
                  <a:lnTo>
                    <a:pt x="639" y="1252"/>
                  </a:lnTo>
                  <a:lnTo>
                    <a:pt x="594" y="1247"/>
                  </a:lnTo>
                  <a:lnTo>
                    <a:pt x="551" y="1242"/>
                  </a:lnTo>
                  <a:lnTo>
                    <a:pt x="509" y="1235"/>
                  </a:lnTo>
                  <a:lnTo>
                    <a:pt x="470" y="1225"/>
                  </a:lnTo>
                  <a:lnTo>
                    <a:pt x="432" y="1213"/>
                  </a:lnTo>
                  <a:lnTo>
                    <a:pt x="396" y="1194"/>
                  </a:lnTo>
                  <a:lnTo>
                    <a:pt x="359" y="1172"/>
                  </a:lnTo>
                  <a:lnTo>
                    <a:pt x="324" y="1144"/>
                  </a:lnTo>
                  <a:lnTo>
                    <a:pt x="289" y="1113"/>
                  </a:lnTo>
                  <a:lnTo>
                    <a:pt x="255" y="1079"/>
                  </a:lnTo>
                  <a:lnTo>
                    <a:pt x="222" y="1041"/>
                  </a:lnTo>
                  <a:lnTo>
                    <a:pt x="191" y="999"/>
                  </a:lnTo>
                  <a:lnTo>
                    <a:pt x="161" y="957"/>
                  </a:lnTo>
                  <a:lnTo>
                    <a:pt x="133" y="911"/>
                  </a:lnTo>
                  <a:lnTo>
                    <a:pt x="106" y="865"/>
                  </a:lnTo>
                  <a:lnTo>
                    <a:pt x="81" y="819"/>
                  </a:lnTo>
                  <a:lnTo>
                    <a:pt x="59" y="772"/>
                  </a:lnTo>
                  <a:lnTo>
                    <a:pt x="38" y="724"/>
                  </a:lnTo>
                  <a:lnTo>
                    <a:pt x="20" y="677"/>
                  </a:lnTo>
                  <a:lnTo>
                    <a:pt x="4" y="631"/>
                  </a:lnTo>
                  <a:lnTo>
                    <a:pt x="3" y="628"/>
                  </a:lnTo>
                  <a:lnTo>
                    <a:pt x="3" y="624"/>
                  </a:lnTo>
                  <a:lnTo>
                    <a:pt x="2" y="621"/>
                  </a:lnTo>
                  <a:lnTo>
                    <a:pt x="0" y="618"/>
                  </a:lnTo>
                  <a:lnTo>
                    <a:pt x="0" y="611"/>
                  </a:lnTo>
                  <a:lnTo>
                    <a:pt x="0" y="597"/>
                  </a:lnTo>
                  <a:lnTo>
                    <a:pt x="0" y="576"/>
                  </a:lnTo>
                  <a:lnTo>
                    <a:pt x="3" y="551"/>
                  </a:lnTo>
                  <a:lnTo>
                    <a:pt x="6" y="519"/>
                  </a:lnTo>
                  <a:lnTo>
                    <a:pt x="13" y="484"/>
                  </a:lnTo>
                  <a:lnTo>
                    <a:pt x="21" y="445"/>
                  </a:lnTo>
                  <a:lnTo>
                    <a:pt x="34" y="404"/>
                  </a:lnTo>
                  <a:lnTo>
                    <a:pt x="50" y="362"/>
                  </a:lnTo>
                  <a:lnTo>
                    <a:pt x="70" y="317"/>
                  </a:lnTo>
                  <a:lnTo>
                    <a:pt x="95" y="272"/>
                  </a:lnTo>
                  <a:lnTo>
                    <a:pt x="126" y="228"/>
                  </a:lnTo>
                  <a:lnTo>
                    <a:pt x="162" y="186"/>
                  </a:lnTo>
                  <a:lnTo>
                    <a:pt x="204" y="145"/>
                  </a:lnTo>
                  <a:lnTo>
                    <a:pt x="253" y="108"/>
                  </a:lnTo>
                  <a:lnTo>
                    <a:pt x="308" y="73"/>
                  </a:lnTo>
                  <a:close/>
                </a:path>
              </a:pathLst>
            </a:custGeom>
            <a:solidFill>
              <a:srgbClr val="E2C1AD"/>
            </a:solidFill>
            <a:ln w="9525">
              <a:noFill/>
              <a:round/>
              <a:headEnd/>
              <a:tailEnd/>
            </a:ln>
          </p:spPr>
          <p:txBody>
            <a:bodyPr/>
            <a:lstStyle/>
            <a:p>
              <a:endParaRPr lang="zh-CN" altLang="en-US"/>
            </a:p>
          </p:txBody>
        </p:sp>
        <p:sp>
          <p:nvSpPr>
            <p:cNvPr id="35" name="Freeform 31"/>
            <p:cNvSpPr>
              <a:spLocks/>
            </p:cNvSpPr>
            <p:nvPr/>
          </p:nvSpPr>
          <p:spPr bwMode="auto">
            <a:xfrm>
              <a:off x="4239" y="2770"/>
              <a:ext cx="484" cy="399"/>
            </a:xfrm>
            <a:custGeom>
              <a:avLst/>
              <a:gdLst/>
              <a:ahLst/>
              <a:cxnLst>
                <a:cxn ang="0">
                  <a:pos x="352" y="34"/>
                </a:cxn>
                <a:cxn ang="0">
                  <a:pos x="459" y="7"/>
                </a:cxn>
                <a:cxn ang="0">
                  <a:pos x="565" y="0"/>
                </a:cxn>
                <a:cxn ang="0">
                  <a:pos x="671" y="10"/>
                </a:cxn>
                <a:cxn ang="0">
                  <a:pos x="770" y="32"/>
                </a:cxn>
                <a:cxn ang="0">
                  <a:pos x="863" y="63"/>
                </a:cxn>
                <a:cxn ang="0">
                  <a:pos x="946" y="98"/>
                </a:cxn>
                <a:cxn ang="0">
                  <a:pos x="1015" y="134"/>
                </a:cxn>
                <a:cxn ang="0">
                  <a:pos x="1073" y="172"/>
                </a:cxn>
                <a:cxn ang="0">
                  <a:pos x="1133" y="227"/>
                </a:cxn>
                <a:cxn ang="0">
                  <a:pos x="1195" y="297"/>
                </a:cxn>
                <a:cxn ang="0">
                  <a:pos x="1258" y="378"/>
                </a:cxn>
                <a:cxn ang="0">
                  <a:pos x="1317" y="463"/>
                </a:cxn>
                <a:cxn ang="0">
                  <a:pos x="1368" y="548"/>
                </a:cxn>
                <a:cxn ang="0">
                  <a:pos x="1411" y="626"/>
                </a:cxn>
                <a:cxn ang="0">
                  <a:pos x="1441" y="693"/>
                </a:cxn>
                <a:cxn ang="0">
                  <a:pos x="1453" y="744"/>
                </a:cxn>
                <a:cxn ang="0">
                  <a:pos x="1435" y="792"/>
                </a:cxn>
                <a:cxn ang="0">
                  <a:pos x="1392" y="838"/>
                </a:cxn>
                <a:cxn ang="0">
                  <a:pos x="1331" y="884"/>
                </a:cxn>
                <a:cxn ang="0">
                  <a:pos x="1259" y="929"/>
                </a:cxn>
                <a:cxn ang="0">
                  <a:pos x="1185" y="974"/>
                </a:cxn>
                <a:cxn ang="0">
                  <a:pos x="1119" y="1018"/>
                </a:cxn>
                <a:cxn ang="0">
                  <a:pos x="1064" y="1064"/>
                </a:cxn>
                <a:cxn ang="0">
                  <a:pos x="1025" y="1109"/>
                </a:cxn>
                <a:cxn ang="0">
                  <a:pos x="975" y="1144"/>
                </a:cxn>
                <a:cxn ang="0">
                  <a:pos x="908" y="1170"/>
                </a:cxn>
                <a:cxn ang="0">
                  <a:pos x="831" y="1187"/>
                </a:cxn>
                <a:cxn ang="0">
                  <a:pos x="748" y="1195"/>
                </a:cxn>
                <a:cxn ang="0">
                  <a:pos x="661" y="1195"/>
                </a:cxn>
                <a:cxn ang="0">
                  <a:pos x="576" y="1190"/>
                </a:cxn>
                <a:cxn ang="0">
                  <a:pos x="494" y="1176"/>
                </a:cxn>
                <a:cxn ang="0">
                  <a:pos x="420" y="1155"/>
                </a:cxn>
                <a:cxn ang="0">
                  <a:pos x="349" y="1116"/>
                </a:cxn>
                <a:cxn ang="0">
                  <a:pos x="279" y="1059"/>
                </a:cxn>
                <a:cxn ang="0">
                  <a:pos x="215" y="989"/>
                </a:cxn>
                <a:cxn ang="0">
                  <a:pos x="156" y="908"/>
                </a:cxn>
                <a:cxn ang="0">
                  <a:pos x="102" y="819"/>
                </a:cxn>
                <a:cxn ang="0">
                  <a:pos x="57" y="728"/>
                </a:cxn>
                <a:cxn ang="0">
                  <a:pos x="20" y="636"/>
                </a:cxn>
                <a:cxn ang="0">
                  <a:pos x="4" y="589"/>
                </a:cxn>
                <a:cxn ang="0">
                  <a:pos x="3" y="584"/>
                </a:cxn>
                <a:cxn ang="0">
                  <a:pos x="2" y="575"/>
                </a:cxn>
                <a:cxn ang="0">
                  <a:pos x="2" y="538"/>
                </a:cxn>
                <a:cxn ang="0">
                  <a:pos x="7" y="481"/>
                </a:cxn>
                <a:cxn ang="0">
                  <a:pos x="21" y="409"/>
                </a:cxn>
                <a:cxn ang="0">
                  <a:pos x="48" y="326"/>
                </a:cxn>
                <a:cxn ang="0">
                  <a:pos x="92" y="241"/>
                </a:cxn>
                <a:cxn ang="0">
                  <a:pos x="156" y="159"/>
                </a:cxn>
                <a:cxn ang="0">
                  <a:pos x="246" y="87"/>
                </a:cxn>
              </a:cxnLst>
              <a:rect l="0" t="0" r="r" b="b"/>
              <a:pathLst>
                <a:path w="1453" h="1197">
                  <a:moveTo>
                    <a:pt x="300" y="56"/>
                  </a:moveTo>
                  <a:lnTo>
                    <a:pt x="352" y="34"/>
                  </a:lnTo>
                  <a:lnTo>
                    <a:pt x="405" y="18"/>
                  </a:lnTo>
                  <a:lnTo>
                    <a:pt x="459" y="7"/>
                  </a:lnTo>
                  <a:lnTo>
                    <a:pt x="512" y="1"/>
                  </a:lnTo>
                  <a:lnTo>
                    <a:pt x="565" y="0"/>
                  </a:lnTo>
                  <a:lnTo>
                    <a:pt x="618" y="4"/>
                  </a:lnTo>
                  <a:lnTo>
                    <a:pt x="671" y="10"/>
                  </a:lnTo>
                  <a:lnTo>
                    <a:pt x="721" y="20"/>
                  </a:lnTo>
                  <a:lnTo>
                    <a:pt x="770" y="32"/>
                  </a:lnTo>
                  <a:lnTo>
                    <a:pt x="817" y="46"/>
                  </a:lnTo>
                  <a:lnTo>
                    <a:pt x="863" y="63"/>
                  </a:lnTo>
                  <a:lnTo>
                    <a:pt x="905" y="80"/>
                  </a:lnTo>
                  <a:lnTo>
                    <a:pt x="946" y="98"/>
                  </a:lnTo>
                  <a:lnTo>
                    <a:pt x="982" y="116"/>
                  </a:lnTo>
                  <a:lnTo>
                    <a:pt x="1015" y="134"/>
                  </a:lnTo>
                  <a:lnTo>
                    <a:pt x="1045" y="152"/>
                  </a:lnTo>
                  <a:lnTo>
                    <a:pt x="1073" y="172"/>
                  </a:lnTo>
                  <a:lnTo>
                    <a:pt x="1103" y="197"/>
                  </a:lnTo>
                  <a:lnTo>
                    <a:pt x="1133" y="227"/>
                  </a:lnTo>
                  <a:lnTo>
                    <a:pt x="1165" y="261"/>
                  </a:lnTo>
                  <a:lnTo>
                    <a:pt x="1195" y="297"/>
                  </a:lnTo>
                  <a:lnTo>
                    <a:pt x="1227" y="338"/>
                  </a:lnTo>
                  <a:lnTo>
                    <a:pt x="1258" y="378"/>
                  </a:lnTo>
                  <a:lnTo>
                    <a:pt x="1287" y="421"/>
                  </a:lnTo>
                  <a:lnTo>
                    <a:pt x="1317" y="463"/>
                  </a:lnTo>
                  <a:lnTo>
                    <a:pt x="1343" y="506"/>
                  </a:lnTo>
                  <a:lnTo>
                    <a:pt x="1368" y="548"/>
                  </a:lnTo>
                  <a:lnTo>
                    <a:pt x="1390" y="589"/>
                  </a:lnTo>
                  <a:lnTo>
                    <a:pt x="1411" y="626"/>
                  </a:lnTo>
                  <a:lnTo>
                    <a:pt x="1428" y="661"/>
                  </a:lnTo>
                  <a:lnTo>
                    <a:pt x="1441" y="693"/>
                  </a:lnTo>
                  <a:lnTo>
                    <a:pt x="1450" y="720"/>
                  </a:lnTo>
                  <a:lnTo>
                    <a:pt x="1453" y="744"/>
                  </a:lnTo>
                  <a:lnTo>
                    <a:pt x="1448" y="769"/>
                  </a:lnTo>
                  <a:lnTo>
                    <a:pt x="1435" y="792"/>
                  </a:lnTo>
                  <a:lnTo>
                    <a:pt x="1417" y="816"/>
                  </a:lnTo>
                  <a:lnTo>
                    <a:pt x="1392" y="838"/>
                  </a:lnTo>
                  <a:lnTo>
                    <a:pt x="1363" y="862"/>
                  </a:lnTo>
                  <a:lnTo>
                    <a:pt x="1331" y="884"/>
                  </a:lnTo>
                  <a:lnTo>
                    <a:pt x="1296" y="907"/>
                  </a:lnTo>
                  <a:lnTo>
                    <a:pt x="1259" y="929"/>
                  </a:lnTo>
                  <a:lnTo>
                    <a:pt x="1222" y="951"/>
                  </a:lnTo>
                  <a:lnTo>
                    <a:pt x="1185" y="974"/>
                  </a:lnTo>
                  <a:lnTo>
                    <a:pt x="1151" y="996"/>
                  </a:lnTo>
                  <a:lnTo>
                    <a:pt x="1119" y="1018"/>
                  </a:lnTo>
                  <a:lnTo>
                    <a:pt x="1089" y="1042"/>
                  </a:lnTo>
                  <a:lnTo>
                    <a:pt x="1064" y="1064"/>
                  </a:lnTo>
                  <a:lnTo>
                    <a:pt x="1045" y="1087"/>
                  </a:lnTo>
                  <a:lnTo>
                    <a:pt x="1025" y="1109"/>
                  </a:lnTo>
                  <a:lnTo>
                    <a:pt x="1003" y="1127"/>
                  </a:lnTo>
                  <a:lnTo>
                    <a:pt x="975" y="1144"/>
                  </a:lnTo>
                  <a:lnTo>
                    <a:pt x="943" y="1158"/>
                  </a:lnTo>
                  <a:lnTo>
                    <a:pt x="908" y="1170"/>
                  </a:lnTo>
                  <a:lnTo>
                    <a:pt x="872" y="1180"/>
                  </a:lnTo>
                  <a:lnTo>
                    <a:pt x="831" y="1187"/>
                  </a:lnTo>
                  <a:lnTo>
                    <a:pt x="791" y="1191"/>
                  </a:lnTo>
                  <a:lnTo>
                    <a:pt x="748" y="1195"/>
                  </a:lnTo>
                  <a:lnTo>
                    <a:pt x="704" y="1197"/>
                  </a:lnTo>
                  <a:lnTo>
                    <a:pt x="661" y="1195"/>
                  </a:lnTo>
                  <a:lnTo>
                    <a:pt x="618" y="1193"/>
                  </a:lnTo>
                  <a:lnTo>
                    <a:pt x="576" y="1190"/>
                  </a:lnTo>
                  <a:lnTo>
                    <a:pt x="534" y="1183"/>
                  </a:lnTo>
                  <a:lnTo>
                    <a:pt x="494" y="1176"/>
                  </a:lnTo>
                  <a:lnTo>
                    <a:pt x="456" y="1168"/>
                  </a:lnTo>
                  <a:lnTo>
                    <a:pt x="420" y="1155"/>
                  </a:lnTo>
                  <a:lnTo>
                    <a:pt x="384" y="1138"/>
                  </a:lnTo>
                  <a:lnTo>
                    <a:pt x="349" y="1116"/>
                  </a:lnTo>
                  <a:lnTo>
                    <a:pt x="314" y="1089"/>
                  </a:lnTo>
                  <a:lnTo>
                    <a:pt x="279" y="1059"/>
                  </a:lnTo>
                  <a:lnTo>
                    <a:pt x="247" y="1025"/>
                  </a:lnTo>
                  <a:lnTo>
                    <a:pt x="215" y="989"/>
                  </a:lnTo>
                  <a:lnTo>
                    <a:pt x="184" y="949"/>
                  </a:lnTo>
                  <a:lnTo>
                    <a:pt x="156" y="908"/>
                  </a:lnTo>
                  <a:lnTo>
                    <a:pt x="129" y="863"/>
                  </a:lnTo>
                  <a:lnTo>
                    <a:pt x="102" y="819"/>
                  </a:lnTo>
                  <a:lnTo>
                    <a:pt x="78" y="774"/>
                  </a:lnTo>
                  <a:lnTo>
                    <a:pt x="57" y="728"/>
                  </a:lnTo>
                  <a:lnTo>
                    <a:pt x="37" y="682"/>
                  </a:lnTo>
                  <a:lnTo>
                    <a:pt x="20" y="636"/>
                  </a:lnTo>
                  <a:lnTo>
                    <a:pt x="4" y="591"/>
                  </a:lnTo>
                  <a:lnTo>
                    <a:pt x="4" y="589"/>
                  </a:lnTo>
                  <a:lnTo>
                    <a:pt x="3" y="587"/>
                  </a:lnTo>
                  <a:lnTo>
                    <a:pt x="3" y="584"/>
                  </a:lnTo>
                  <a:lnTo>
                    <a:pt x="2" y="582"/>
                  </a:lnTo>
                  <a:lnTo>
                    <a:pt x="2" y="575"/>
                  </a:lnTo>
                  <a:lnTo>
                    <a:pt x="0" y="559"/>
                  </a:lnTo>
                  <a:lnTo>
                    <a:pt x="2" y="538"/>
                  </a:lnTo>
                  <a:lnTo>
                    <a:pt x="3" y="513"/>
                  </a:lnTo>
                  <a:lnTo>
                    <a:pt x="7" y="481"/>
                  </a:lnTo>
                  <a:lnTo>
                    <a:pt x="13" y="446"/>
                  </a:lnTo>
                  <a:lnTo>
                    <a:pt x="21" y="409"/>
                  </a:lnTo>
                  <a:lnTo>
                    <a:pt x="32" y="368"/>
                  </a:lnTo>
                  <a:lnTo>
                    <a:pt x="48" y="326"/>
                  </a:lnTo>
                  <a:lnTo>
                    <a:pt x="67" y="283"/>
                  </a:lnTo>
                  <a:lnTo>
                    <a:pt x="92" y="241"/>
                  </a:lnTo>
                  <a:lnTo>
                    <a:pt x="122" y="200"/>
                  </a:lnTo>
                  <a:lnTo>
                    <a:pt x="156" y="159"/>
                  </a:lnTo>
                  <a:lnTo>
                    <a:pt x="197" y="121"/>
                  </a:lnTo>
                  <a:lnTo>
                    <a:pt x="246" y="87"/>
                  </a:lnTo>
                  <a:lnTo>
                    <a:pt x="300" y="56"/>
                  </a:lnTo>
                  <a:close/>
                </a:path>
              </a:pathLst>
            </a:custGeom>
            <a:solidFill>
              <a:srgbClr val="DBB299"/>
            </a:solidFill>
            <a:ln w="9525">
              <a:noFill/>
              <a:round/>
              <a:headEnd/>
              <a:tailEnd/>
            </a:ln>
          </p:spPr>
          <p:txBody>
            <a:bodyPr/>
            <a:lstStyle/>
            <a:p>
              <a:endParaRPr lang="zh-CN" altLang="en-US"/>
            </a:p>
          </p:txBody>
        </p:sp>
        <p:sp>
          <p:nvSpPr>
            <p:cNvPr id="36" name="Freeform 32"/>
            <p:cNvSpPr>
              <a:spLocks/>
            </p:cNvSpPr>
            <p:nvPr/>
          </p:nvSpPr>
          <p:spPr bwMode="auto">
            <a:xfrm>
              <a:off x="4248" y="2783"/>
              <a:ext cx="466" cy="379"/>
            </a:xfrm>
            <a:custGeom>
              <a:avLst/>
              <a:gdLst/>
              <a:ahLst/>
              <a:cxnLst>
                <a:cxn ang="0">
                  <a:pos x="332" y="24"/>
                </a:cxn>
                <a:cxn ang="0">
                  <a:pos x="428" y="4"/>
                </a:cxn>
                <a:cxn ang="0">
                  <a:pos x="529" y="0"/>
                </a:cxn>
                <a:cxn ang="0">
                  <a:pos x="630" y="8"/>
                </a:cxn>
                <a:cxn ang="0">
                  <a:pos x="729" y="27"/>
                </a:cxn>
                <a:cxn ang="0">
                  <a:pos x="823" y="53"/>
                </a:cxn>
                <a:cxn ang="0">
                  <a:pos x="907" y="84"/>
                </a:cxn>
                <a:cxn ang="0">
                  <a:pos x="976" y="116"/>
                </a:cxn>
                <a:cxn ang="0">
                  <a:pos x="1032" y="152"/>
                </a:cxn>
                <a:cxn ang="0">
                  <a:pos x="1091" y="204"/>
                </a:cxn>
                <a:cxn ang="0">
                  <a:pos x="1151" y="272"/>
                </a:cxn>
                <a:cxn ang="0">
                  <a:pos x="1209" y="350"/>
                </a:cxn>
                <a:cxn ang="0">
                  <a:pos x="1266" y="433"/>
                </a:cxn>
                <a:cxn ang="0">
                  <a:pos x="1316" y="513"/>
                </a:cxn>
                <a:cxn ang="0">
                  <a:pos x="1357" y="589"/>
                </a:cxn>
                <a:cxn ang="0">
                  <a:pos x="1386" y="652"/>
                </a:cxn>
                <a:cxn ang="0">
                  <a:pos x="1399" y="702"/>
                </a:cxn>
                <a:cxn ang="0">
                  <a:pos x="1382" y="748"/>
                </a:cxn>
                <a:cxn ang="0">
                  <a:pos x="1340" y="792"/>
                </a:cxn>
                <a:cxn ang="0">
                  <a:pos x="1280" y="837"/>
                </a:cxn>
                <a:cxn ang="0">
                  <a:pos x="1212" y="880"/>
                </a:cxn>
                <a:cxn ang="0">
                  <a:pos x="1141" y="923"/>
                </a:cxn>
                <a:cxn ang="0">
                  <a:pos x="1077" y="967"/>
                </a:cxn>
                <a:cxn ang="0">
                  <a:pos x="1024" y="1010"/>
                </a:cxn>
                <a:cxn ang="0">
                  <a:pos x="987" y="1053"/>
                </a:cxn>
                <a:cxn ang="0">
                  <a:pos x="937" y="1087"/>
                </a:cxn>
                <a:cxn ang="0">
                  <a:pos x="874" y="1112"/>
                </a:cxn>
                <a:cxn ang="0">
                  <a:pos x="801" y="1129"/>
                </a:cxn>
                <a:cxn ang="0">
                  <a:pos x="720" y="1137"/>
                </a:cxn>
                <a:cxn ang="0">
                  <a:pos x="636" y="1137"/>
                </a:cxn>
                <a:cxn ang="0">
                  <a:pos x="552" y="1131"/>
                </a:cxn>
                <a:cxn ang="0">
                  <a:pos x="474" y="1119"/>
                </a:cxn>
                <a:cxn ang="0">
                  <a:pos x="403" y="1099"/>
                </a:cxn>
                <a:cxn ang="0">
                  <a:pos x="333" y="1060"/>
                </a:cxn>
                <a:cxn ang="0">
                  <a:pos x="268" y="1006"/>
                </a:cxn>
                <a:cxn ang="0">
                  <a:pos x="205" y="937"/>
                </a:cxn>
                <a:cxn ang="0">
                  <a:pos x="148" y="858"/>
                </a:cxn>
                <a:cxn ang="0">
                  <a:pos x="96" y="773"/>
                </a:cxn>
                <a:cxn ang="0">
                  <a:pos x="53" y="685"/>
                </a:cxn>
                <a:cxn ang="0">
                  <a:pos x="17" y="597"/>
                </a:cxn>
                <a:cxn ang="0">
                  <a:pos x="3" y="551"/>
                </a:cxn>
                <a:cxn ang="0">
                  <a:pos x="2" y="547"/>
                </a:cxn>
                <a:cxn ang="0">
                  <a:pos x="0" y="537"/>
                </a:cxn>
                <a:cxn ang="0">
                  <a:pos x="0" y="502"/>
                </a:cxn>
                <a:cxn ang="0">
                  <a:pos x="4" y="444"/>
                </a:cxn>
                <a:cxn ang="0">
                  <a:pos x="17" y="373"/>
                </a:cxn>
                <a:cxn ang="0">
                  <a:pos x="42" y="292"/>
                </a:cxn>
                <a:cxn ang="0">
                  <a:pos x="84" y="209"/>
                </a:cxn>
                <a:cxn ang="0">
                  <a:pos x="147" y="133"/>
                </a:cxn>
                <a:cxn ang="0">
                  <a:pos x="233" y="66"/>
                </a:cxn>
              </a:cxnLst>
              <a:rect l="0" t="0" r="r" b="b"/>
              <a:pathLst>
                <a:path w="1399" h="1138">
                  <a:moveTo>
                    <a:pt x="287" y="39"/>
                  </a:moveTo>
                  <a:lnTo>
                    <a:pt x="332" y="24"/>
                  </a:lnTo>
                  <a:lnTo>
                    <a:pt x="379" y="11"/>
                  </a:lnTo>
                  <a:lnTo>
                    <a:pt x="428" y="4"/>
                  </a:lnTo>
                  <a:lnTo>
                    <a:pt x="477" y="0"/>
                  </a:lnTo>
                  <a:lnTo>
                    <a:pt x="529" y="0"/>
                  </a:lnTo>
                  <a:lnTo>
                    <a:pt x="579" y="3"/>
                  </a:lnTo>
                  <a:lnTo>
                    <a:pt x="630" y="8"/>
                  </a:lnTo>
                  <a:lnTo>
                    <a:pt x="681" y="17"/>
                  </a:lnTo>
                  <a:lnTo>
                    <a:pt x="729" y="27"/>
                  </a:lnTo>
                  <a:lnTo>
                    <a:pt x="777" y="39"/>
                  </a:lnTo>
                  <a:lnTo>
                    <a:pt x="823" y="53"/>
                  </a:lnTo>
                  <a:lnTo>
                    <a:pt x="866" y="67"/>
                  </a:lnTo>
                  <a:lnTo>
                    <a:pt x="907" y="84"/>
                  </a:lnTo>
                  <a:lnTo>
                    <a:pt x="944" y="99"/>
                  </a:lnTo>
                  <a:lnTo>
                    <a:pt x="976" y="116"/>
                  </a:lnTo>
                  <a:lnTo>
                    <a:pt x="1006" y="133"/>
                  </a:lnTo>
                  <a:lnTo>
                    <a:pt x="1032" y="152"/>
                  </a:lnTo>
                  <a:lnTo>
                    <a:pt x="1061" y="176"/>
                  </a:lnTo>
                  <a:lnTo>
                    <a:pt x="1091" y="204"/>
                  </a:lnTo>
                  <a:lnTo>
                    <a:pt x="1120" y="237"/>
                  </a:lnTo>
                  <a:lnTo>
                    <a:pt x="1151" y="272"/>
                  </a:lnTo>
                  <a:lnTo>
                    <a:pt x="1180" y="310"/>
                  </a:lnTo>
                  <a:lnTo>
                    <a:pt x="1209" y="350"/>
                  </a:lnTo>
                  <a:lnTo>
                    <a:pt x="1238" y="391"/>
                  </a:lnTo>
                  <a:lnTo>
                    <a:pt x="1266" y="433"/>
                  </a:lnTo>
                  <a:lnTo>
                    <a:pt x="1291" y="473"/>
                  </a:lnTo>
                  <a:lnTo>
                    <a:pt x="1316" y="513"/>
                  </a:lnTo>
                  <a:lnTo>
                    <a:pt x="1339" y="552"/>
                  </a:lnTo>
                  <a:lnTo>
                    <a:pt x="1357" y="589"/>
                  </a:lnTo>
                  <a:lnTo>
                    <a:pt x="1374" y="622"/>
                  </a:lnTo>
                  <a:lnTo>
                    <a:pt x="1386" y="652"/>
                  </a:lnTo>
                  <a:lnTo>
                    <a:pt x="1396" y="678"/>
                  </a:lnTo>
                  <a:lnTo>
                    <a:pt x="1399" y="702"/>
                  </a:lnTo>
                  <a:lnTo>
                    <a:pt x="1393" y="725"/>
                  </a:lnTo>
                  <a:lnTo>
                    <a:pt x="1382" y="748"/>
                  </a:lnTo>
                  <a:lnTo>
                    <a:pt x="1364" y="770"/>
                  </a:lnTo>
                  <a:lnTo>
                    <a:pt x="1340" y="792"/>
                  </a:lnTo>
                  <a:lnTo>
                    <a:pt x="1312" y="815"/>
                  </a:lnTo>
                  <a:lnTo>
                    <a:pt x="1280" y="837"/>
                  </a:lnTo>
                  <a:lnTo>
                    <a:pt x="1247" y="859"/>
                  </a:lnTo>
                  <a:lnTo>
                    <a:pt x="1212" y="880"/>
                  </a:lnTo>
                  <a:lnTo>
                    <a:pt x="1176" y="903"/>
                  </a:lnTo>
                  <a:lnTo>
                    <a:pt x="1141" y="923"/>
                  </a:lnTo>
                  <a:lnTo>
                    <a:pt x="1107" y="946"/>
                  </a:lnTo>
                  <a:lnTo>
                    <a:pt x="1077" y="967"/>
                  </a:lnTo>
                  <a:lnTo>
                    <a:pt x="1047" y="989"/>
                  </a:lnTo>
                  <a:lnTo>
                    <a:pt x="1024" y="1010"/>
                  </a:lnTo>
                  <a:lnTo>
                    <a:pt x="1006" y="1032"/>
                  </a:lnTo>
                  <a:lnTo>
                    <a:pt x="987" y="1053"/>
                  </a:lnTo>
                  <a:lnTo>
                    <a:pt x="965" y="1071"/>
                  </a:lnTo>
                  <a:lnTo>
                    <a:pt x="937" y="1087"/>
                  </a:lnTo>
                  <a:lnTo>
                    <a:pt x="908" y="1101"/>
                  </a:lnTo>
                  <a:lnTo>
                    <a:pt x="874" y="1112"/>
                  </a:lnTo>
                  <a:lnTo>
                    <a:pt x="838" y="1122"/>
                  </a:lnTo>
                  <a:lnTo>
                    <a:pt x="801" y="1129"/>
                  </a:lnTo>
                  <a:lnTo>
                    <a:pt x="760" y="1134"/>
                  </a:lnTo>
                  <a:lnTo>
                    <a:pt x="720" y="1137"/>
                  </a:lnTo>
                  <a:lnTo>
                    <a:pt x="678" y="1138"/>
                  </a:lnTo>
                  <a:lnTo>
                    <a:pt x="636" y="1137"/>
                  </a:lnTo>
                  <a:lnTo>
                    <a:pt x="594" y="1136"/>
                  </a:lnTo>
                  <a:lnTo>
                    <a:pt x="552" y="1131"/>
                  </a:lnTo>
                  <a:lnTo>
                    <a:pt x="513" y="1126"/>
                  </a:lnTo>
                  <a:lnTo>
                    <a:pt x="474" y="1119"/>
                  </a:lnTo>
                  <a:lnTo>
                    <a:pt x="438" y="1110"/>
                  </a:lnTo>
                  <a:lnTo>
                    <a:pt x="403" y="1099"/>
                  </a:lnTo>
                  <a:lnTo>
                    <a:pt x="368" y="1081"/>
                  </a:lnTo>
                  <a:lnTo>
                    <a:pt x="333" y="1060"/>
                  </a:lnTo>
                  <a:lnTo>
                    <a:pt x="300" y="1035"/>
                  </a:lnTo>
                  <a:lnTo>
                    <a:pt x="268" y="1006"/>
                  </a:lnTo>
                  <a:lnTo>
                    <a:pt x="236" y="972"/>
                  </a:lnTo>
                  <a:lnTo>
                    <a:pt x="205" y="937"/>
                  </a:lnTo>
                  <a:lnTo>
                    <a:pt x="176" y="898"/>
                  </a:lnTo>
                  <a:lnTo>
                    <a:pt x="148" y="858"/>
                  </a:lnTo>
                  <a:lnTo>
                    <a:pt x="122" y="816"/>
                  </a:lnTo>
                  <a:lnTo>
                    <a:pt x="96" y="773"/>
                  </a:lnTo>
                  <a:lnTo>
                    <a:pt x="74" y="730"/>
                  </a:lnTo>
                  <a:lnTo>
                    <a:pt x="53" y="685"/>
                  </a:lnTo>
                  <a:lnTo>
                    <a:pt x="34" y="640"/>
                  </a:lnTo>
                  <a:lnTo>
                    <a:pt x="17" y="597"/>
                  </a:lnTo>
                  <a:lnTo>
                    <a:pt x="3" y="554"/>
                  </a:lnTo>
                  <a:lnTo>
                    <a:pt x="3" y="551"/>
                  </a:lnTo>
                  <a:lnTo>
                    <a:pt x="3" y="550"/>
                  </a:lnTo>
                  <a:lnTo>
                    <a:pt x="2" y="547"/>
                  </a:lnTo>
                  <a:lnTo>
                    <a:pt x="2" y="545"/>
                  </a:lnTo>
                  <a:lnTo>
                    <a:pt x="0" y="537"/>
                  </a:lnTo>
                  <a:lnTo>
                    <a:pt x="0" y="523"/>
                  </a:lnTo>
                  <a:lnTo>
                    <a:pt x="0" y="502"/>
                  </a:lnTo>
                  <a:lnTo>
                    <a:pt x="2" y="476"/>
                  </a:lnTo>
                  <a:lnTo>
                    <a:pt x="4" y="444"/>
                  </a:lnTo>
                  <a:lnTo>
                    <a:pt x="10" y="410"/>
                  </a:lnTo>
                  <a:lnTo>
                    <a:pt x="17" y="373"/>
                  </a:lnTo>
                  <a:lnTo>
                    <a:pt x="28" y="332"/>
                  </a:lnTo>
                  <a:lnTo>
                    <a:pt x="42" y="292"/>
                  </a:lnTo>
                  <a:lnTo>
                    <a:pt x="62" y="251"/>
                  </a:lnTo>
                  <a:lnTo>
                    <a:pt x="84" y="209"/>
                  </a:lnTo>
                  <a:lnTo>
                    <a:pt x="113" y="170"/>
                  </a:lnTo>
                  <a:lnTo>
                    <a:pt x="147" y="133"/>
                  </a:lnTo>
                  <a:lnTo>
                    <a:pt x="187" y="98"/>
                  </a:lnTo>
                  <a:lnTo>
                    <a:pt x="233" y="66"/>
                  </a:lnTo>
                  <a:lnTo>
                    <a:pt x="287" y="39"/>
                  </a:lnTo>
                  <a:close/>
                </a:path>
              </a:pathLst>
            </a:custGeom>
            <a:solidFill>
              <a:srgbClr val="D6A587"/>
            </a:solidFill>
            <a:ln w="9525">
              <a:noFill/>
              <a:round/>
              <a:headEnd/>
              <a:tailEnd/>
            </a:ln>
          </p:spPr>
          <p:txBody>
            <a:bodyPr/>
            <a:lstStyle/>
            <a:p>
              <a:endParaRPr lang="zh-CN" altLang="en-US"/>
            </a:p>
          </p:txBody>
        </p:sp>
        <p:sp>
          <p:nvSpPr>
            <p:cNvPr id="37" name="Freeform 33"/>
            <p:cNvSpPr>
              <a:spLocks/>
            </p:cNvSpPr>
            <p:nvPr/>
          </p:nvSpPr>
          <p:spPr bwMode="auto">
            <a:xfrm>
              <a:off x="4257" y="2796"/>
              <a:ext cx="448" cy="360"/>
            </a:xfrm>
            <a:custGeom>
              <a:avLst/>
              <a:gdLst/>
              <a:ahLst/>
              <a:cxnLst>
                <a:cxn ang="0">
                  <a:pos x="313" y="14"/>
                </a:cxn>
                <a:cxn ang="0">
                  <a:pos x="398" y="3"/>
                </a:cxn>
                <a:cxn ang="0">
                  <a:pos x="492" y="0"/>
                </a:cxn>
                <a:cxn ang="0">
                  <a:pos x="591" y="7"/>
                </a:cxn>
                <a:cxn ang="0">
                  <a:pos x="690" y="22"/>
                </a:cxn>
                <a:cxn ang="0">
                  <a:pos x="785" y="43"/>
                </a:cxn>
                <a:cxn ang="0">
                  <a:pos x="870" y="68"/>
                </a:cxn>
                <a:cxn ang="0">
                  <a:pos x="939" y="97"/>
                </a:cxn>
                <a:cxn ang="0">
                  <a:pos x="994" y="131"/>
                </a:cxn>
                <a:cxn ang="0">
                  <a:pos x="1048" y="182"/>
                </a:cxn>
                <a:cxn ang="0">
                  <a:pos x="1107" y="248"/>
                </a:cxn>
                <a:cxn ang="0">
                  <a:pos x="1164" y="322"/>
                </a:cxn>
                <a:cxn ang="0">
                  <a:pos x="1218" y="401"/>
                </a:cxn>
                <a:cxn ang="0">
                  <a:pos x="1266" y="480"/>
                </a:cxn>
                <a:cxn ang="0">
                  <a:pos x="1306" y="552"/>
                </a:cxn>
                <a:cxn ang="0">
                  <a:pos x="1334" y="614"/>
                </a:cxn>
                <a:cxn ang="0">
                  <a:pos x="1345" y="661"/>
                </a:cxn>
                <a:cxn ang="0">
                  <a:pos x="1328" y="706"/>
                </a:cxn>
                <a:cxn ang="0">
                  <a:pos x="1288" y="749"/>
                </a:cxn>
                <a:cxn ang="0">
                  <a:pos x="1232" y="791"/>
                </a:cxn>
                <a:cxn ang="0">
                  <a:pos x="1165" y="832"/>
                </a:cxn>
                <a:cxn ang="0">
                  <a:pos x="1098" y="874"/>
                </a:cxn>
                <a:cxn ang="0">
                  <a:pos x="1036" y="916"/>
                </a:cxn>
                <a:cxn ang="0">
                  <a:pos x="985" y="958"/>
                </a:cxn>
                <a:cxn ang="0">
                  <a:pos x="949" y="998"/>
                </a:cxn>
                <a:cxn ang="0">
                  <a:pos x="902" y="1032"/>
                </a:cxn>
                <a:cxn ang="0">
                  <a:pos x="840" y="1056"/>
                </a:cxn>
                <a:cxn ang="0">
                  <a:pos x="769" y="1071"/>
                </a:cxn>
                <a:cxn ang="0">
                  <a:pos x="693" y="1079"/>
                </a:cxn>
                <a:cxn ang="0">
                  <a:pos x="612" y="1079"/>
                </a:cxn>
                <a:cxn ang="0">
                  <a:pos x="532" y="1074"/>
                </a:cxn>
                <a:cxn ang="0">
                  <a:pos x="456" y="1061"/>
                </a:cxn>
                <a:cxn ang="0">
                  <a:pos x="387" y="1042"/>
                </a:cxn>
                <a:cxn ang="0">
                  <a:pos x="320" y="1005"/>
                </a:cxn>
                <a:cxn ang="0">
                  <a:pos x="256" y="952"/>
                </a:cxn>
                <a:cxn ang="0">
                  <a:pos x="196" y="885"/>
                </a:cxn>
                <a:cxn ang="0">
                  <a:pos x="142" y="810"/>
                </a:cxn>
                <a:cxn ang="0">
                  <a:pos x="93" y="728"/>
                </a:cxn>
                <a:cxn ang="0">
                  <a:pos x="50" y="643"/>
                </a:cxn>
                <a:cxn ang="0">
                  <a:pos x="16" y="558"/>
                </a:cxn>
                <a:cxn ang="0">
                  <a:pos x="2" y="514"/>
                </a:cxn>
                <a:cxn ang="0">
                  <a:pos x="2" y="512"/>
                </a:cxn>
                <a:cxn ang="0">
                  <a:pos x="0" y="502"/>
                </a:cxn>
                <a:cxn ang="0">
                  <a:pos x="0" y="464"/>
                </a:cxn>
                <a:cxn ang="0">
                  <a:pos x="2" y="407"/>
                </a:cxn>
                <a:cxn ang="0">
                  <a:pos x="14" y="335"/>
                </a:cxn>
                <a:cxn ang="0">
                  <a:pos x="37" y="256"/>
                </a:cxn>
                <a:cxn ang="0">
                  <a:pos x="78" y="177"/>
                </a:cxn>
                <a:cxn ang="0">
                  <a:pos x="139" y="106"/>
                </a:cxn>
                <a:cxn ang="0">
                  <a:pos x="224" y="47"/>
                </a:cxn>
              </a:cxnLst>
              <a:rect l="0" t="0" r="r" b="b"/>
              <a:pathLst>
                <a:path w="1345" h="1081">
                  <a:moveTo>
                    <a:pt x="277" y="25"/>
                  </a:moveTo>
                  <a:lnTo>
                    <a:pt x="313" y="14"/>
                  </a:lnTo>
                  <a:lnTo>
                    <a:pt x="354" y="7"/>
                  </a:lnTo>
                  <a:lnTo>
                    <a:pt x="398" y="3"/>
                  </a:lnTo>
                  <a:lnTo>
                    <a:pt x="444" y="0"/>
                  </a:lnTo>
                  <a:lnTo>
                    <a:pt x="492" y="0"/>
                  </a:lnTo>
                  <a:lnTo>
                    <a:pt x="541" y="3"/>
                  </a:lnTo>
                  <a:lnTo>
                    <a:pt x="591" y="7"/>
                  </a:lnTo>
                  <a:lnTo>
                    <a:pt x="641" y="14"/>
                  </a:lnTo>
                  <a:lnTo>
                    <a:pt x="690" y="22"/>
                  </a:lnTo>
                  <a:lnTo>
                    <a:pt x="739" y="32"/>
                  </a:lnTo>
                  <a:lnTo>
                    <a:pt x="785" y="43"/>
                  </a:lnTo>
                  <a:lnTo>
                    <a:pt x="828" y="54"/>
                  </a:lnTo>
                  <a:lnTo>
                    <a:pt x="870" y="68"/>
                  </a:lnTo>
                  <a:lnTo>
                    <a:pt x="906" y="82"/>
                  </a:lnTo>
                  <a:lnTo>
                    <a:pt x="939" y="97"/>
                  </a:lnTo>
                  <a:lnTo>
                    <a:pt x="967" y="113"/>
                  </a:lnTo>
                  <a:lnTo>
                    <a:pt x="994" y="131"/>
                  </a:lnTo>
                  <a:lnTo>
                    <a:pt x="1020" y="155"/>
                  </a:lnTo>
                  <a:lnTo>
                    <a:pt x="1048" y="182"/>
                  </a:lnTo>
                  <a:lnTo>
                    <a:pt x="1078" y="213"/>
                  </a:lnTo>
                  <a:lnTo>
                    <a:pt x="1107" y="248"/>
                  </a:lnTo>
                  <a:lnTo>
                    <a:pt x="1135" y="284"/>
                  </a:lnTo>
                  <a:lnTo>
                    <a:pt x="1164" y="322"/>
                  </a:lnTo>
                  <a:lnTo>
                    <a:pt x="1192" y="361"/>
                  </a:lnTo>
                  <a:lnTo>
                    <a:pt x="1218" y="401"/>
                  </a:lnTo>
                  <a:lnTo>
                    <a:pt x="1243" y="441"/>
                  </a:lnTo>
                  <a:lnTo>
                    <a:pt x="1266" y="480"/>
                  </a:lnTo>
                  <a:lnTo>
                    <a:pt x="1288" y="517"/>
                  </a:lnTo>
                  <a:lnTo>
                    <a:pt x="1306" y="552"/>
                  </a:lnTo>
                  <a:lnTo>
                    <a:pt x="1322" y="584"/>
                  </a:lnTo>
                  <a:lnTo>
                    <a:pt x="1334" y="614"/>
                  </a:lnTo>
                  <a:lnTo>
                    <a:pt x="1342" y="639"/>
                  </a:lnTo>
                  <a:lnTo>
                    <a:pt x="1345" y="661"/>
                  </a:lnTo>
                  <a:lnTo>
                    <a:pt x="1341" y="683"/>
                  </a:lnTo>
                  <a:lnTo>
                    <a:pt x="1328" y="706"/>
                  </a:lnTo>
                  <a:lnTo>
                    <a:pt x="1312" y="726"/>
                  </a:lnTo>
                  <a:lnTo>
                    <a:pt x="1288" y="749"/>
                  </a:lnTo>
                  <a:lnTo>
                    <a:pt x="1262" y="770"/>
                  </a:lnTo>
                  <a:lnTo>
                    <a:pt x="1232" y="791"/>
                  </a:lnTo>
                  <a:lnTo>
                    <a:pt x="1199" y="812"/>
                  </a:lnTo>
                  <a:lnTo>
                    <a:pt x="1165" y="832"/>
                  </a:lnTo>
                  <a:lnTo>
                    <a:pt x="1132" y="853"/>
                  </a:lnTo>
                  <a:lnTo>
                    <a:pt x="1098" y="874"/>
                  </a:lnTo>
                  <a:lnTo>
                    <a:pt x="1065" y="895"/>
                  </a:lnTo>
                  <a:lnTo>
                    <a:pt x="1036" y="916"/>
                  </a:lnTo>
                  <a:lnTo>
                    <a:pt x="1008" y="937"/>
                  </a:lnTo>
                  <a:lnTo>
                    <a:pt x="985" y="958"/>
                  </a:lnTo>
                  <a:lnTo>
                    <a:pt x="967" y="979"/>
                  </a:lnTo>
                  <a:lnTo>
                    <a:pt x="949" y="998"/>
                  </a:lnTo>
                  <a:lnTo>
                    <a:pt x="928" y="1017"/>
                  </a:lnTo>
                  <a:lnTo>
                    <a:pt x="902" y="1032"/>
                  </a:lnTo>
                  <a:lnTo>
                    <a:pt x="873" y="1045"/>
                  </a:lnTo>
                  <a:lnTo>
                    <a:pt x="840" y="1056"/>
                  </a:lnTo>
                  <a:lnTo>
                    <a:pt x="807" y="1064"/>
                  </a:lnTo>
                  <a:lnTo>
                    <a:pt x="769" y="1071"/>
                  </a:lnTo>
                  <a:lnTo>
                    <a:pt x="732" y="1077"/>
                  </a:lnTo>
                  <a:lnTo>
                    <a:pt x="693" y="1079"/>
                  </a:lnTo>
                  <a:lnTo>
                    <a:pt x="652" y="1081"/>
                  </a:lnTo>
                  <a:lnTo>
                    <a:pt x="612" y="1079"/>
                  </a:lnTo>
                  <a:lnTo>
                    <a:pt x="571" y="1077"/>
                  </a:lnTo>
                  <a:lnTo>
                    <a:pt x="532" y="1074"/>
                  </a:lnTo>
                  <a:lnTo>
                    <a:pt x="493" y="1068"/>
                  </a:lnTo>
                  <a:lnTo>
                    <a:pt x="456" y="1061"/>
                  </a:lnTo>
                  <a:lnTo>
                    <a:pt x="421" y="1053"/>
                  </a:lnTo>
                  <a:lnTo>
                    <a:pt x="387" y="1042"/>
                  </a:lnTo>
                  <a:lnTo>
                    <a:pt x="354" y="1025"/>
                  </a:lnTo>
                  <a:lnTo>
                    <a:pt x="320" y="1005"/>
                  </a:lnTo>
                  <a:lnTo>
                    <a:pt x="288" y="980"/>
                  </a:lnTo>
                  <a:lnTo>
                    <a:pt x="256" y="952"/>
                  </a:lnTo>
                  <a:lnTo>
                    <a:pt x="227" y="920"/>
                  </a:lnTo>
                  <a:lnTo>
                    <a:pt x="196" y="885"/>
                  </a:lnTo>
                  <a:lnTo>
                    <a:pt x="168" y="849"/>
                  </a:lnTo>
                  <a:lnTo>
                    <a:pt x="142" y="810"/>
                  </a:lnTo>
                  <a:lnTo>
                    <a:pt x="117" y="770"/>
                  </a:lnTo>
                  <a:lnTo>
                    <a:pt x="93" y="728"/>
                  </a:lnTo>
                  <a:lnTo>
                    <a:pt x="71" y="685"/>
                  </a:lnTo>
                  <a:lnTo>
                    <a:pt x="50" y="643"/>
                  </a:lnTo>
                  <a:lnTo>
                    <a:pt x="32" y="600"/>
                  </a:lnTo>
                  <a:lnTo>
                    <a:pt x="16" y="558"/>
                  </a:lnTo>
                  <a:lnTo>
                    <a:pt x="2" y="516"/>
                  </a:lnTo>
                  <a:lnTo>
                    <a:pt x="2" y="514"/>
                  </a:lnTo>
                  <a:lnTo>
                    <a:pt x="2" y="513"/>
                  </a:lnTo>
                  <a:lnTo>
                    <a:pt x="2" y="512"/>
                  </a:lnTo>
                  <a:lnTo>
                    <a:pt x="1" y="510"/>
                  </a:lnTo>
                  <a:lnTo>
                    <a:pt x="0" y="502"/>
                  </a:lnTo>
                  <a:lnTo>
                    <a:pt x="0" y="487"/>
                  </a:lnTo>
                  <a:lnTo>
                    <a:pt x="0" y="464"/>
                  </a:lnTo>
                  <a:lnTo>
                    <a:pt x="0" y="438"/>
                  </a:lnTo>
                  <a:lnTo>
                    <a:pt x="2" y="407"/>
                  </a:lnTo>
                  <a:lnTo>
                    <a:pt x="7" y="372"/>
                  </a:lnTo>
                  <a:lnTo>
                    <a:pt x="14" y="335"/>
                  </a:lnTo>
                  <a:lnTo>
                    <a:pt x="25" y="295"/>
                  </a:lnTo>
                  <a:lnTo>
                    <a:pt x="37" y="256"/>
                  </a:lnTo>
                  <a:lnTo>
                    <a:pt x="55" y="216"/>
                  </a:lnTo>
                  <a:lnTo>
                    <a:pt x="78" y="177"/>
                  </a:lnTo>
                  <a:lnTo>
                    <a:pt x="106" y="139"/>
                  </a:lnTo>
                  <a:lnTo>
                    <a:pt x="139" y="106"/>
                  </a:lnTo>
                  <a:lnTo>
                    <a:pt x="178" y="74"/>
                  </a:lnTo>
                  <a:lnTo>
                    <a:pt x="224" y="47"/>
                  </a:lnTo>
                  <a:lnTo>
                    <a:pt x="277" y="25"/>
                  </a:lnTo>
                  <a:close/>
                </a:path>
              </a:pathLst>
            </a:custGeom>
            <a:solidFill>
              <a:srgbClr val="CE9670"/>
            </a:solidFill>
            <a:ln w="9525">
              <a:noFill/>
              <a:round/>
              <a:headEnd/>
              <a:tailEnd/>
            </a:ln>
          </p:spPr>
          <p:txBody>
            <a:bodyPr/>
            <a:lstStyle/>
            <a:p>
              <a:endParaRPr lang="zh-CN" altLang="en-US"/>
            </a:p>
          </p:txBody>
        </p:sp>
        <p:sp>
          <p:nvSpPr>
            <p:cNvPr id="38" name="Freeform 34"/>
            <p:cNvSpPr>
              <a:spLocks/>
            </p:cNvSpPr>
            <p:nvPr/>
          </p:nvSpPr>
          <p:spPr bwMode="auto">
            <a:xfrm>
              <a:off x="4265" y="2806"/>
              <a:ext cx="432" cy="341"/>
            </a:xfrm>
            <a:custGeom>
              <a:avLst/>
              <a:gdLst/>
              <a:ahLst/>
              <a:cxnLst>
                <a:cxn ang="0">
                  <a:pos x="3" y="476"/>
                </a:cxn>
                <a:cxn ang="0">
                  <a:pos x="0" y="443"/>
                </a:cxn>
                <a:cxn ang="0">
                  <a:pos x="1" y="385"/>
                </a:cxn>
                <a:cxn ang="0">
                  <a:pos x="10" y="313"/>
                </a:cxn>
                <a:cxn ang="0">
                  <a:pos x="29" y="232"/>
                </a:cxn>
                <a:cxn ang="0">
                  <a:pos x="67" y="152"/>
                </a:cxn>
                <a:cxn ang="0">
                  <a:pos x="127" y="81"/>
                </a:cxn>
                <a:cxn ang="0">
                  <a:pos x="213" y="28"/>
                </a:cxn>
                <a:cxn ang="0">
                  <a:pos x="297" y="6"/>
                </a:cxn>
                <a:cxn ang="0">
                  <a:pos x="369" y="0"/>
                </a:cxn>
                <a:cxn ang="0">
                  <a:pos x="457" y="0"/>
                </a:cxn>
                <a:cxn ang="0">
                  <a:pos x="552" y="7"/>
                </a:cxn>
                <a:cxn ang="0">
                  <a:pos x="651" y="19"/>
                </a:cxn>
                <a:cxn ang="0">
                  <a:pos x="746" y="35"/>
                </a:cxn>
                <a:cxn ang="0">
                  <a:pos x="832" y="56"/>
                </a:cxn>
                <a:cxn ang="0">
                  <a:pos x="902" y="83"/>
                </a:cxn>
                <a:cxn ang="0">
                  <a:pos x="955" y="115"/>
                </a:cxn>
                <a:cxn ang="0">
                  <a:pos x="1008" y="164"/>
                </a:cxn>
                <a:cxn ang="0">
                  <a:pos x="1064" y="226"/>
                </a:cxn>
                <a:cxn ang="0">
                  <a:pos x="1119" y="298"/>
                </a:cxn>
                <a:cxn ang="0">
                  <a:pos x="1171" y="374"/>
                </a:cxn>
                <a:cxn ang="0">
                  <a:pos x="1217" y="450"/>
                </a:cxn>
                <a:cxn ang="0">
                  <a:pos x="1255" y="518"/>
                </a:cxn>
                <a:cxn ang="0">
                  <a:pos x="1283" y="578"/>
                </a:cxn>
                <a:cxn ang="0">
                  <a:pos x="1294" y="623"/>
                </a:cxn>
                <a:cxn ang="0">
                  <a:pos x="1277" y="666"/>
                </a:cxn>
                <a:cxn ang="0">
                  <a:pos x="1238" y="706"/>
                </a:cxn>
                <a:cxn ang="0">
                  <a:pos x="1184" y="747"/>
                </a:cxn>
                <a:cxn ang="0">
                  <a:pos x="1119" y="787"/>
                </a:cxn>
                <a:cxn ang="0">
                  <a:pos x="1054" y="828"/>
                </a:cxn>
                <a:cxn ang="0">
                  <a:pos x="994" y="868"/>
                </a:cxn>
                <a:cxn ang="0">
                  <a:pos x="947" y="907"/>
                </a:cxn>
                <a:cxn ang="0">
                  <a:pos x="913" y="948"/>
                </a:cxn>
                <a:cxn ang="0">
                  <a:pos x="867" y="978"/>
                </a:cxn>
                <a:cxn ang="0">
                  <a:pos x="809" y="1002"/>
                </a:cxn>
                <a:cxn ang="0">
                  <a:pos x="740" y="1016"/>
                </a:cxn>
                <a:cxn ang="0">
                  <a:pos x="666" y="1024"/>
                </a:cxn>
                <a:cxn ang="0">
                  <a:pos x="588" y="1024"/>
                </a:cxn>
                <a:cxn ang="0">
                  <a:pos x="512" y="1019"/>
                </a:cxn>
                <a:cxn ang="0">
                  <a:pos x="439" y="1008"/>
                </a:cxn>
                <a:cxn ang="0">
                  <a:pos x="373" y="988"/>
                </a:cxn>
                <a:cxn ang="0">
                  <a:pos x="309" y="953"/>
                </a:cxn>
                <a:cxn ang="0">
                  <a:pos x="248" y="902"/>
                </a:cxn>
                <a:cxn ang="0">
                  <a:pos x="189" y="837"/>
                </a:cxn>
                <a:cxn ang="0">
                  <a:pos x="136" y="765"/>
                </a:cxn>
                <a:cxn ang="0">
                  <a:pos x="89" y="685"/>
                </a:cxn>
                <a:cxn ang="0">
                  <a:pos x="49" y="603"/>
                </a:cxn>
                <a:cxn ang="0">
                  <a:pos x="15" y="521"/>
                </a:cxn>
              </a:cxnLst>
              <a:rect l="0" t="0" r="r" b="b"/>
              <a:pathLst>
                <a:path w="1294" h="1024">
                  <a:moveTo>
                    <a:pt x="3" y="480"/>
                  </a:moveTo>
                  <a:lnTo>
                    <a:pt x="3" y="476"/>
                  </a:lnTo>
                  <a:lnTo>
                    <a:pt x="1" y="464"/>
                  </a:lnTo>
                  <a:lnTo>
                    <a:pt x="0" y="443"/>
                  </a:lnTo>
                  <a:lnTo>
                    <a:pt x="0" y="418"/>
                  </a:lnTo>
                  <a:lnTo>
                    <a:pt x="1" y="385"/>
                  </a:lnTo>
                  <a:lnTo>
                    <a:pt x="4" y="351"/>
                  </a:lnTo>
                  <a:lnTo>
                    <a:pt x="10" y="313"/>
                  </a:lnTo>
                  <a:lnTo>
                    <a:pt x="18" y="272"/>
                  </a:lnTo>
                  <a:lnTo>
                    <a:pt x="29" y="232"/>
                  </a:lnTo>
                  <a:lnTo>
                    <a:pt x="46" y="192"/>
                  </a:lnTo>
                  <a:lnTo>
                    <a:pt x="67" y="152"/>
                  </a:lnTo>
                  <a:lnTo>
                    <a:pt x="93" y="115"/>
                  </a:lnTo>
                  <a:lnTo>
                    <a:pt x="127" y="81"/>
                  </a:lnTo>
                  <a:lnTo>
                    <a:pt x="166" y="52"/>
                  </a:lnTo>
                  <a:lnTo>
                    <a:pt x="213" y="28"/>
                  </a:lnTo>
                  <a:lnTo>
                    <a:pt x="268" y="12"/>
                  </a:lnTo>
                  <a:lnTo>
                    <a:pt x="297" y="6"/>
                  </a:lnTo>
                  <a:lnTo>
                    <a:pt x="330" y="3"/>
                  </a:lnTo>
                  <a:lnTo>
                    <a:pt x="369" y="0"/>
                  </a:lnTo>
                  <a:lnTo>
                    <a:pt x="411" y="0"/>
                  </a:lnTo>
                  <a:lnTo>
                    <a:pt x="457" y="0"/>
                  </a:lnTo>
                  <a:lnTo>
                    <a:pt x="503" y="3"/>
                  </a:lnTo>
                  <a:lnTo>
                    <a:pt x="552" y="7"/>
                  </a:lnTo>
                  <a:lnTo>
                    <a:pt x="602" y="12"/>
                  </a:lnTo>
                  <a:lnTo>
                    <a:pt x="651" y="19"/>
                  </a:lnTo>
                  <a:lnTo>
                    <a:pt x="700" y="26"/>
                  </a:lnTo>
                  <a:lnTo>
                    <a:pt x="746" y="35"/>
                  </a:lnTo>
                  <a:lnTo>
                    <a:pt x="790" y="45"/>
                  </a:lnTo>
                  <a:lnTo>
                    <a:pt x="832" y="56"/>
                  </a:lnTo>
                  <a:lnTo>
                    <a:pt x="870" y="69"/>
                  </a:lnTo>
                  <a:lnTo>
                    <a:pt x="902" y="83"/>
                  </a:lnTo>
                  <a:lnTo>
                    <a:pt x="930" y="97"/>
                  </a:lnTo>
                  <a:lnTo>
                    <a:pt x="955" y="115"/>
                  </a:lnTo>
                  <a:lnTo>
                    <a:pt x="981" y="137"/>
                  </a:lnTo>
                  <a:lnTo>
                    <a:pt x="1008" y="164"/>
                  </a:lnTo>
                  <a:lnTo>
                    <a:pt x="1036" y="193"/>
                  </a:lnTo>
                  <a:lnTo>
                    <a:pt x="1064" y="226"/>
                  </a:lnTo>
                  <a:lnTo>
                    <a:pt x="1092" y="261"/>
                  </a:lnTo>
                  <a:lnTo>
                    <a:pt x="1119" y="298"/>
                  </a:lnTo>
                  <a:lnTo>
                    <a:pt x="1146" y="335"/>
                  </a:lnTo>
                  <a:lnTo>
                    <a:pt x="1171" y="374"/>
                  </a:lnTo>
                  <a:lnTo>
                    <a:pt x="1195" y="412"/>
                  </a:lnTo>
                  <a:lnTo>
                    <a:pt x="1217" y="450"/>
                  </a:lnTo>
                  <a:lnTo>
                    <a:pt x="1238" y="484"/>
                  </a:lnTo>
                  <a:lnTo>
                    <a:pt x="1255" y="518"/>
                  </a:lnTo>
                  <a:lnTo>
                    <a:pt x="1270" y="550"/>
                  </a:lnTo>
                  <a:lnTo>
                    <a:pt x="1283" y="578"/>
                  </a:lnTo>
                  <a:lnTo>
                    <a:pt x="1291" y="602"/>
                  </a:lnTo>
                  <a:lnTo>
                    <a:pt x="1294" y="623"/>
                  </a:lnTo>
                  <a:lnTo>
                    <a:pt x="1288" y="645"/>
                  </a:lnTo>
                  <a:lnTo>
                    <a:pt x="1277" y="666"/>
                  </a:lnTo>
                  <a:lnTo>
                    <a:pt x="1260" y="687"/>
                  </a:lnTo>
                  <a:lnTo>
                    <a:pt x="1238" y="706"/>
                  </a:lnTo>
                  <a:lnTo>
                    <a:pt x="1213" y="727"/>
                  </a:lnTo>
                  <a:lnTo>
                    <a:pt x="1184" y="747"/>
                  </a:lnTo>
                  <a:lnTo>
                    <a:pt x="1153" y="768"/>
                  </a:lnTo>
                  <a:lnTo>
                    <a:pt x="1119" y="787"/>
                  </a:lnTo>
                  <a:lnTo>
                    <a:pt x="1087" y="808"/>
                  </a:lnTo>
                  <a:lnTo>
                    <a:pt x="1054" y="828"/>
                  </a:lnTo>
                  <a:lnTo>
                    <a:pt x="1023" y="847"/>
                  </a:lnTo>
                  <a:lnTo>
                    <a:pt x="994" y="868"/>
                  </a:lnTo>
                  <a:lnTo>
                    <a:pt x="969" y="888"/>
                  </a:lnTo>
                  <a:lnTo>
                    <a:pt x="947" y="907"/>
                  </a:lnTo>
                  <a:lnTo>
                    <a:pt x="930" y="928"/>
                  </a:lnTo>
                  <a:lnTo>
                    <a:pt x="913" y="948"/>
                  </a:lnTo>
                  <a:lnTo>
                    <a:pt x="892" y="964"/>
                  </a:lnTo>
                  <a:lnTo>
                    <a:pt x="867" y="978"/>
                  </a:lnTo>
                  <a:lnTo>
                    <a:pt x="839" y="991"/>
                  </a:lnTo>
                  <a:lnTo>
                    <a:pt x="809" y="1002"/>
                  </a:lnTo>
                  <a:lnTo>
                    <a:pt x="775" y="1010"/>
                  </a:lnTo>
                  <a:lnTo>
                    <a:pt x="740" y="1016"/>
                  </a:lnTo>
                  <a:lnTo>
                    <a:pt x="704" y="1021"/>
                  </a:lnTo>
                  <a:lnTo>
                    <a:pt x="666" y="1024"/>
                  </a:lnTo>
                  <a:lnTo>
                    <a:pt x="627" y="1024"/>
                  </a:lnTo>
                  <a:lnTo>
                    <a:pt x="588" y="1024"/>
                  </a:lnTo>
                  <a:lnTo>
                    <a:pt x="551" y="1021"/>
                  </a:lnTo>
                  <a:lnTo>
                    <a:pt x="512" y="1019"/>
                  </a:lnTo>
                  <a:lnTo>
                    <a:pt x="475" y="1013"/>
                  </a:lnTo>
                  <a:lnTo>
                    <a:pt x="439" y="1008"/>
                  </a:lnTo>
                  <a:lnTo>
                    <a:pt x="406" y="999"/>
                  </a:lnTo>
                  <a:lnTo>
                    <a:pt x="373" y="988"/>
                  </a:lnTo>
                  <a:lnTo>
                    <a:pt x="341" y="973"/>
                  </a:lnTo>
                  <a:lnTo>
                    <a:pt x="309" y="953"/>
                  </a:lnTo>
                  <a:lnTo>
                    <a:pt x="277" y="929"/>
                  </a:lnTo>
                  <a:lnTo>
                    <a:pt x="248" y="902"/>
                  </a:lnTo>
                  <a:lnTo>
                    <a:pt x="217" y="871"/>
                  </a:lnTo>
                  <a:lnTo>
                    <a:pt x="189" y="837"/>
                  </a:lnTo>
                  <a:lnTo>
                    <a:pt x="163" y="802"/>
                  </a:lnTo>
                  <a:lnTo>
                    <a:pt x="136" y="765"/>
                  </a:lnTo>
                  <a:lnTo>
                    <a:pt x="111" y="726"/>
                  </a:lnTo>
                  <a:lnTo>
                    <a:pt x="89" y="685"/>
                  </a:lnTo>
                  <a:lnTo>
                    <a:pt x="68" y="643"/>
                  </a:lnTo>
                  <a:lnTo>
                    <a:pt x="49" y="603"/>
                  </a:lnTo>
                  <a:lnTo>
                    <a:pt x="30" y="561"/>
                  </a:lnTo>
                  <a:lnTo>
                    <a:pt x="15" y="521"/>
                  </a:lnTo>
                  <a:lnTo>
                    <a:pt x="3" y="480"/>
                  </a:lnTo>
                  <a:close/>
                </a:path>
              </a:pathLst>
            </a:custGeom>
            <a:solidFill>
              <a:srgbClr val="C6875B"/>
            </a:solidFill>
            <a:ln w="9525">
              <a:noFill/>
              <a:round/>
              <a:headEnd/>
              <a:tailEnd/>
            </a:ln>
          </p:spPr>
          <p:txBody>
            <a:bodyPr/>
            <a:lstStyle/>
            <a:p>
              <a:endParaRPr lang="zh-CN" altLang="en-US"/>
            </a:p>
          </p:txBody>
        </p:sp>
        <p:sp>
          <p:nvSpPr>
            <p:cNvPr id="39" name="Freeform 35"/>
            <p:cNvSpPr>
              <a:spLocks/>
            </p:cNvSpPr>
            <p:nvPr/>
          </p:nvSpPr>
          <p:spPr bwMode="auto">
            <a:xfrm>
              <a:off x="4429" y="2664"/>
              <a:ext cx="165" cy="396"/>
            </a:xfrm>
            <a:custGeom>
              <a:avLst/>
              <a:gdLst/>
              <a:ahLst/>
              <a:cxnLst>
                <a:cxn ang="0">
                  <a:pos x="25" y="2"/>
                </a:cxn>
                <a:cxn ang="0">
                  <a:pos x="18" y="12"/>
                </a:cxn>
                <a:cxn ang="0">
                  <a:pos x="8" y="33"/>
                </a:cxn>
                <a:cxn ang="0">
                  <a:pos x="1" y="65"/>
                </a:cxn>
                <a:cxn ang="0">
                  <a:pos x="2" y="108"/>
                </a:cxn>
                <a:cxn ang="0">
                  <a:pos x="16" y="162"/>
                </a:cxn>
                <a:cxn ang="0">
                  <a:pos x="50" y="229"/>
                </a:cxn>
                <a:cxn ang="0">
                  <a:pos x="106" y="307"/>
                </a:cxn>
                <a:cxn ang="0">
                  <a:pos x="185" y="398"/>
                </a:cxn>
                <a:cxn ang="0">
                  <a:pos x="256" y="494"/>
                </a:cxn>
                <a:cxn ang="0">
                  <a:pos x="312" y="595"/>
                </a:cxn>
                <a:cxn ang="0">
                  <a:pos x="355" y="696"/>
                </a:cxn>
                <a:cxn ang="0">
                  <a:pos x="384" y="802"/>
                </a:cxn>
                <a:cxn ang="0">
                  <a:pos x="401" y="910"/>
                </a:cxn>
                <a:cxn ang="0">
                  <a:pos x="407" y="1019"/>
                </a:cxn>
                <a:cxn ang="0">
                  <a:pos x="403" y="1130"/>
                </a:cxn>
                <a:cxn ang="0">
                  <a:pos x="398" y="1180"/>
                </a:cxn>
                <a:cxn ang="0">
                  <a:pos x="416" y="1139"/>
                </a:cxn>
                <a:cxn ang="0">
                  <a:pos x="444" y="1062"/>
                </a:cxn>
                <a:cxn ang="0">
                  <a:pos x="474" y="953"/>
                </a:cxn>
                <a:cxn ang="0">
                  <a:pos x="492" y="821"/>
                </a:cxn>
                <a:cxn ang="0">
                  <a:pos x="493" y="667"/>
                </a:cxn>
                <a:cxn ang="0">
                  <a:pos x="467" y="501"/>
                </a:cxn>
                <a:cxn ang="0">
                  <a:pos x="403" y="327"/>
                </a:cxn>
                <a:cxn ang="0">
                  <a:pos x="351" y="239"/>
                </a:cxn>
                <a:cxn ang="0">
                  <a:pos x="331" y="235"/>
                </a:cxn>
                <a:cxn ang="0">
                  <a:pos x="297" y="225"/>
                </a:cxn>
                <a:cxn ang="0">
                  <a:pos x="251" y="207"/>
                </a:cxn>
                <a:cxn ang="0">
                  <a:pos x="199" y="182"/>
                </a:cxn>
                <a:cxn ang="0">
                  <a:pos x="145" y="145"/>
                </a:cxn>
                <a:cxn ang="0">
                  <a:pos x="92" y="98"/>
                </a:cxn>
                <a:cxn ang="0">
                  <a:pos x="46" y="37"/>
                </a:cxn>
              </a:cxnLst>
              <a:rect l="0" t="0" r="r" b="b"/>
              <a:pathLst>
                <a:path w="496" h="1186">
                  <a:moveTo>
                    <a:pt x="26" y="0"/>
                  </a:moveTo>
                  <a:lnTo>
                    <a:pt x="25" y="2"/>
                  </a:lnTo>
                  <a:lnTo>
                    <a:pt x="22" y="6"/>
                  </a:lnTo>
                  <a:lnTo>
                    <a:pt x="18" y="12"/>
                  </a:lnTo>
                  <a:lnTo>
                    <a:pt x="12" y="21"/>
                  </a:lnTo>
                  <a:lnTo>
                    <a:pt x="8" y="33"/>
                  </a:lnTo>
                  <a:lnTo>
                    <a:pt x="4" y="48"/>
                  </a:lnTo>
                  <a:lnTo>
                    <a:pt x="1" y="65"/>
                  </a:lnTo>
                  <a:lnTo>
                    <a:pt x="0" y="84"/>
                  </a:lnTo>
                  <a:lnTo>
                    <a:pt x="2" y="108"/>
                  </a:lnTo>
                  <a:lnTo>
                    <a:pt x="7" y="133"/>
                  </a:lnTo>
                  <a:lnTo>
                    <a:pt x="16" y="162"/>
                  </a:lnTo>
                  <a:lnTo>
                    <a:pt x="30" y="194"/>
                  </a:lnTo>
                  <a:lnTo>
                    <a:pt x="50" y="229"/>
                  </a:lnTo>
                  <a:lnTo>
                    <a:pt x="75" y="267"/>
                  </a:lnTo>
                  <a:lnTo>
                    <a:pt x="106" y="307"/>
                  </a:lnTo>
                  <a:lnTo>
                    <a:pt x="145" y="352"/>
                  </a:lnTo>
                  <a:lnTo>
                    <a:pt x="185" y="398"/>
                  </a:lnTo>
                  <a:lnTo>
                    <a:pt x="223" y="445"/>
                  </a:lnTo>
                  <a:lnTo>
                    <a:pt x="256" y="494"/>
                  </a:lnTo>
                  <a:lnTo>
                    <a:pt x="285" y="544"/>
                  </a:lnTo>
                  <a:lnTo>
                    <a:pt x="312" y="595"/>
                  </a:lnTo>
                  <a:lnTo>
                    <a:pt x="334" y="645"/>
                  </a:lnTo>
                  <a:lnTo>
                    <a:pt x="355" y="696"/>
                  </a:lnTo>
                  <a:lnTo>
                    <a:pt x="370" y="749"/>
                  </a:lnTo>
                  <a:lnTo>
                    <a:pt x="384" y="802"/>
                  </a:lnTo>
                  <a:lnTo>
                    <a:pt x="394" y="855"/>
                  </a:lnTo>
                  <a:lnTo>
                    <a:pt x="401" y="910"/>
                  </a:lnTo>
                  <a:lnTo>
                    <a:pt x="405" y="964"/>
                  </a:lnTo>
                  <a:lnTo>
                    <a:pt x="407" y="1019"/>
                  </a:lnTo>
                  <a:lnTo>
                    <a:pt x="407" y="1074"/>
                  </a:lnTo>
                  <a:lnTo>
                    <a:pt x="403" y="1130"/>
                  </a:lnTo>
                  <a:lnTo>
                    <a:pt x="396" y="1186"/>
                  </a:lnTo>
                  <a:lnTo>
                    <a:pt x="398" y="1180"/>
                  </a:lnTo>
                  <a:lnTo>
                    <a:pt x="405" y="1165"/>
                  </a:lnTo>
                  <a:lnTo>
                    <a:pt x="416" y="1139"/>
                  </a:lnTo>
                  <a:lnTo>
                    <a:pt x="430" y="1104"/>
                  </a:lnTo>
                  <a:lnTo>
                    <a:pt x="444" y="1062"/>
                  </a:lnTo>
                  <a:lnTo>
                    <a:pt x="460" y="1010"/>
                  </a:lnTo>
                  <a:lnTo>
                    <a:pt x="474" y="953"/>
                  </a:lnTo>
                  <a:lnTo>
                    <a:pt x="485" y="889"/>
                  </a:lnTo>
                  <a:lnTo>
                    <a:pt x="492" y="821"/>
                  </a:lnTo>
                  <a:lnTo>
                    <a:pt x="496" y="745"/>
                  </a:lnTo>
                  <a:lnTo>
                    <a:pt x="493" y="667"/>
                  </a:lnTo>
                  <a:lnTo>
                    <a:pt x="483" y="586"/>
                  </a:lnTo>
                  <a:lnTo>
                    <a:pt x="467" y="501"/>
                  </a:lnTo>
                  <a:lnTo>
                    <a:pt x="440" y="415"/>
                  </a:lnTo>
                  <a:lnTo>
                    <a:pt x="403" y="327"/>
                  </a:lnTo>
                  <a:lnTo>
                    <a:pt x="354" y="239"/>
                  </a:lnTo>
                  <a:lnTo>
                    <a:pt x="351" y="239"/>
                  </a:lnTo>
                  <a:lnTo>
                    <a:pt x="344" y="238"/>
                  </a:lnTo>
                  <a:lnTo>
                    <a:pt x="331" y="235"/>
                  </a:lnTo>
                  <a:lnTo>
                    <a:pt x="316" y="231"/>
                  </a:lnTo>
                  <a:lnTo>
                    <a:pt x="297" y="225"/>
                  </a:lnTo>
                  <a:lnTo>
                    <a:pt x="276" y="217"/>
                  </a:lnTo>
                  <a:lnTo>
                    <a:pt x="251" y="207"/>
                  </a:lnTo>
                  <a:lnTo>
                    <a:pt x="225" y="196"/>
                  </a:lnTo>
                  <a:lnTo>
                    <a:pt x="199" y="182"/>
                  </a:lnTo>
                  <a:lnTo>
                    <a:pt x="171" y="165"/>
                  </a:lnTo>
                  <a:lnTo>
                    <a:pt x="145" y="145"/>
                  </a:lnTo>
                  <a:lnTo>
                    <a:pt x="117" y="123"/>
                  </a:lnTo>
                  <a:lnTo>
                    <a:pt x="92" y="98"/>
                  </a:lnTo>
                  <a:lnTo>
                    <a:pt x="68" y="69"/>
                  </a:lnTo>
                  <a:lnTo>
                    <a:pt x="46" y="37"/>
                  </a:lnTo>
                  <a:lnTo>
                    <a:pt x="26" y="0"/>
                  </a:lnTo>
                  <a:close/>
                </a:path>
              </a:pathLst>
            </a:custGeom>
            <a:solidFill>
              <a:srgbClr val="FFFFFF"/>
            </a:solidFill>
            <a:ln w="9525">
              <a:noFill/>
              <a:round/>
              <a:headEnd/>
              <a:tailEnd/>
            </a:ln>
          </p:spPr>
          <p:txBody>
            <a:bodyPr/>
            <a:lstStyle/>
            <a:p>
              <a:endParaRPr lang="zh-CN" altLang="en-US"/>
            </a:p>
          </p:txBody>
        </p:sp>
        <p:sp>
          <p:nvSpPr>
            <p:cNvPr id="40" name="Freeform 36"/>
            <p:cNvSpPr>
              <a:spLocks/>
            </p:cNvSpPr>
            <p:nvPr/>
          </p:nvSpPr>
          <p:spPr bwMode="auto">
            <a:xfrm>
              <a:off x="4440" y="2502"/>
              <a:ext cx="179" cy="259"/>
            </a:xfrm>
            <a:custGeom>
              <a:avLst/>
              <a:gdLst/>
              <a:ahLst/>
              <a:cxnLst>
                <a:cxn ang="0">
                  <a:pos x="145" y="779"/>
                </a:cxn>
                <a:cxn ang="0">
                  <a:pos x="139" y="776"/>
                </a:cxn>
                <a:cxn ang="0">
                  <a:pos x="124" y="767"/>
                </a:cxn>
                <a:cxn ang="0">
                  <a:pos x="103" y="751"/>
                </a:cxn>
                <a:cxn ang="0">
                  <a:pos x="78" y="728"/>
                </a:cxn>
                <a:cxn ang="0">
                  <a:pos x="53" y="698"/>
                </a:cxn>
                <a:cxn ang="0">
                  <a:pos x="29" y="659"/>
                </a:cxn>
                <a:cxn ang="0">
                  <a:pos x="11" y="611"/>
                </a:cxn>
                <a:cxn ang="0">
                  <a:pos x="1" y="554"/>
                </a:cxn>
                <a:cxn ang="0">
                  <a:pos x="0" y="487"/>
                </a:cxn>
                <a:cxn ang="0">
                  <a:pos x="4" y="412"/>
                </a:cxn>
                <a:cxn ang="0">
                  <a:pos x="14" y="334"/>
                </a:cxn>
                <a:cxn ang="0">
                  <a:pos x="32" y="255"/>
                </a:cxn>
                <a:cxn ang="0">
                  <a:pos x="54" y="182"/>
                </a:cxn>
                <a:cxn ang="0">
                  <a:pos x="83" y="117"/>
                </a:cxn>
                <a:cxn ang="0">
                  <a:pos x="120" y="64"/>
                </a:cxn>
                <a:cxn ang="0">
                  <a:pos x="161" y="30"/>
                </a:cxn>
                <a:cxn ang="0">
                  <a:pos x="187" y="18"/>
                </a:cxn>
                <a:cxn ang="0">
                  <a:pos x="217" y="9"/>
                </a:cxn>
                <a:cxn ang="0">
                  <a:pos x="251" y="3"/>
                </a:cxn>
                <a:cxn ang="0">
                  <a:pos x="288" y="0"/>
                </a:cxn>
                <a:cxn ang="0">
                  <a:pos x="326" y="2"/>
                </a:cxn>
                <a:cxn ang="0">
                  <a:pos x="365" y="7"/>
                </a:cxn>
                <a:cxn ang="0">
                  <a:pos x="403" y="17"/>
                </a:cxn>
                <a:cxn ang="0">
                  <a:pos x="437" y="32"/>
                </a:cxn>
                <a:cxn ang="0">
                  <a:pos x="470" y="52"/>
                </a:cxn>
                <a:cxn ang="0">
                  <a:pos x="497" y="78"/>
                </a:cxn>
                <a:cxn ang="0">
                  <a:pos x="518" y="110"/>
                </a:cxn>
                <a:cxn ang="0">
                  <a:pos x="534" y="148"/>
                </a:cxn>
                <a:cxn ang="0">
                  <a:pos x="539" y="194"/>
                </a:cxn>
                <a:cxn ang="0">
                  <a:pos x="536" y="246"/>
                </a:cxn>
                <a:cxn ang="0">
                  <a:pos x="523" y="306"/>
                </a:cxn>
                <a:cxn ang="0">
                  <a:pos x="496" y="374"/>
                </a:cxn>
                <a:cxn ang="0">
                  <a:pos x="477" y="417"/>
                </a:cxn>
                <a:cxn ang="0">
                  <a:pos x="456" y="458"/>
                </a:cxn>
                <a:cxn ang="0">
                  <a:pos x="433" y="498"/>
                </a:cxn>
                <a:cxn ang="0">
                  <a:pos x="411" y="536"/>
                </a:cxn>
                <a:cxn ang="0">
                  <a:pos x="389" y="572"/>
                </a:cxn>
                <a:cxn ang="0">
                  <a:pos x="365" y="606"/>
                </a:cxn>
                <a:cxn ang="0">
                  <a:pos x="341" y="638"/>
                </a:cxn>
                <a:cxn ang="0">
                  <a:pos x="319" y="667"/>
                </a:cxn>
                <a:cxn ang="0">
                  <a:pos x="295" y="693"/>
                </a:cxn>
                <a:cxn ang="0">
                  <a:pos x="272" y="716"/>
                </a:cxn>
                <a:cxn ang="0">
                  <a:pos x="249" y="737"/>
                </a:cxn>
                <a:cxn ang="0">
                  <a:pos x="227" y="752"/>
                </a:cxn>
                <a:cxn ang="0">
                  <a:pos x="205" y="765"/>
                </a:cxn>
                <a:cxn ang="0">
                  <a:pos x="184" y="774"/>
                </a:cxn>
                <a:cxn ang="0">
                  <a:pos x="164" y="779"/>
                </a:cxn>
                <a:cxn ang="0">
                  <a:pos x="145" y="779"/>
                </a:cxn>
              </a:cxnLst>
              <a:rect l="0" t="0" r="r" b="b"/>
              <a:pathLst>
                <a:path w="539" h="779">
                  <a:moveTo>
                    <a:pt x="145" y="779"/>
                  </a:moveTo>
                  <a:lnTo>
                    <a:pt x="139" y="776"/>
                  </a:lnTo>
                  <a:lnTo>
                    <a:pt x="124" y="767"/>
                  </a:lnTo>
                  <a:lnTo>
                    <a:pt x="103" y="751"/>
                  </a:lnTo>
                  <a:lnTo>
                    <a:pt x="78" y="728"/>
                  </a:lnTo>
                  <a:lnTo>
                    <a:pt x="53" y="698"/>
                  </a:lnTo>
                  <a:lnTo>
                    <a:pt x="29" y="659"/>
                  </a:lnTo>
                  <a:lnTo>
                    <a:pt x="11" y="611"/>
                  </a:lnTo>
                  <a:lnTo>
                    <a:pt x="1" y="554"/>
                  </a:lnTo>
                  <a:lnTo>
                    <a:pt x="0" y="487"/>
                  </a:lnTo>
                  <a:lnTo>
                    <a:pt x="4" y="412"/>
                  </a:lnTo>
                  <a:lnTo>
                    <a:pt x="14" y="334"/>
                  </a:lnTo>
                  <a:lnTo>
                    <a:pt x="32" y="255"/>
                  </a:lnTo>
                  <a:lnTo>
                    <a:pt x="54" y="182"/>
                  </a:lnTo>
                  <a:lnTo>
                    <a:pt x="83" y="117"/>
                  </a:lnTo>
                  <a:lnTo>
                    <a:pt x="120" y="64"/>
                  </a:lnTo>
                  <a:lnTo>
                    <a:pt x="161" y="30"/>
                  </a:lnTo>
                  <a:lnTo>
                    <a:pt x="187" y="18"/>
                  </a:lnTo>
                  <a:lnTo>
                    <a:pt x="217" y="9"/>
                  </a:lnTo>
                  <a:lnTo>
                    <a:pt x="251" y="3"/>
                  </a:lnTo>
                  <a:lnTo>
                    <a:pt x="288" y="0"/>
                  </a:lnTo>
                  <a:lnTo>
                    <a:pt x="326" y="2"/>
                  </a:lnTo>
                  <a:lnTo>
                    <a:pt x="365" y="7"/>
                  </a:lnTo>
                  <a:lnTo>
                    <a:pt x="403" y="17"/>
                  </a:lnTo>
                  <a:lnTo>
                    <a:pt x="437" y="32"/>
                  </a:lnTo>
                  <a:lnTo>
                    <a:pt x="470" y="52"/>
                  </a:lnTo>
                  <a:lnTo>
                    <a:pt x="497" y="78"/>
                  </a:lnTo>
                  <a:lnTo>
                    <a:pt x="518" y="110"/>
                  </a:lnTo>
                  <a:lnTo>
                    <a:pt x="534" y="148"/>
                  </a:lnTo>
                  <a:lnTo>
                    <a:pt x="539" y="194"/>
                  </a:lnTo>
                  <a:lnTo>
                    <a:pt x="536" y="246"/>
                  </a:lnTo>
                  <a:lnTo>
                    <a:pt x="523" y="306"/>
                  </a:lnTo>
                  <a:lnTo>
                    <a:pt x="496" y="374"/>
                  </a:lnTo>
                  <a:lnTo>
                    <a:pt x="477" y="417"/>
                  </a:lnTo>
                  <a:lnTo>
                    <a:pt x="456" y="458"/>
                  </a:lnTo>
                  <a:lnTo>
                    <a:pt x="433" y="498"/>
                  </a:lnTo>
                  <a:lnTo>
                    <a:pt x="411" y="536"/>
                  </a:lnTo>
                  <a:lnTo>
                    <a:pt x="389" y="572"/>
                  </a:lnTo>
                  <a:lnTo>
                    <a:pt x="365" y="606"/>
                  </a:lnTo>
                  <a:lnTo>
                    <a:pt x="341" y="638"/>
                  </a:lnTo>
                  <a:lnTo>
                    <a:pt x="319" y="667"/>
                  </a:lnTo>
                  <a:lnTo>
                    <a:pt x="295" y="693"/>
                  </a:lnTo>
                  <a:lnTo>
                    <a:pt x="272" y="716"/>
                  </a:lnTo>
                  <a:lnTo>
                    <a:pt x="249" y="737"/>
                  </a:lnTo>
                  <a:lnTo>
                    <a:pt x="227" y="752"/>
                  </a:lnTo>
                  <a:lnTo>
                    <a:pt x="205" y="765"/>
                  </a:lnTo>
                  <a:lnTo>
                    <a:pt x="184" y="774"/>
                  </a:lnTo>
                  <a:lnTo>
                    <a:pt x="164" y="779"/>
                  </a:lnTo>
                  <a:lnTo>
                    <a:pt x="145" y="779"/>
                  </a:lnTo>
                  <a:close/>
                </a:path>
              </a:pathLst>
            </a:custGeom>
            <a:solidFill>
              <a:srgbClr val="FFFFFF"/>
            </a:solidFill>
            <a:ln w="9525">
              <a:noFill/>
              <a:round/>
              <a:headEnd/>
              <a:tailEnd/>
            </a:ln>
          </p:spPr>
          <p:txBody>
            <a:bodyPr/>
            <a:lstStyle/>
            <a:p>
              <a:endParaRPr lang="zh-CN" altLang="en-US"/>
            </a:p>
          </p:txBody>
        </p:sp>
        <p:sp>
          <p:nvSpPr>
            <p:cNvPr id="41" name="Freeform 37"/>
            <p:cNvSpPr>
              <a:spLocks/>
            </p:cNvSpPr>
            <p:nvPr/>
          </p:nvSpPr>
          <p:spPr bwMode="auto">
            <a:xfrm>
              <a:off x="4443" y="2509"/>
              <a:ext cx="169" cy="246"/>
            </a:xfrm>
            <a:custGeom>
              <a:avLst/>
              <a:gdLst/>
              <a:ahLst/>
              <a:cxnLst>
                <a:cxn ang="0">
                  <a:pos x="153" y="26"/>
                </a:cxn>
                <a:cxn ang="0">
                  <a:pos x="177" y="15"/>
                </a:cxn>
                <a:cxn ang="0">
                  <a:pos x="205" y="7"/>
                </a:cxn>
                <a:cxn ang="0">
                  <a:pos x="237" y="1"/>
                </a:cxn>
                <a:cxn ang="0">
                  <a:pos x="272" y="0"/>
                </a:cxn>
                <a:cxn ang="0">
                  <a:pos x="307" y="1"/>
                </a:cxn>
                <a:cxn ang="0">
                  <a:pos x="343" y="8"/>
                </a:cxn>
                <a:cxn ang="0">
                  <a:pos x="378" y="18"/>
                </a:cxn>
                <a:cxn ang="0">
                  <a:pos x="410" y="32"/>
                </a:cxn>
                <a:cxn ang="0">
                  <a:pos x="439" y="51"/>
                </a:cxn>
                <a:cxn ang="0">
                  <a:pos x="466" y="76"/>
                </a:cxn>
                <a:cxn ang="0">
                  <a:pos x="485" y="107"/>
                </a:cxn>
                <a:cxn ang="0">
                  <a:pos x="499" y="142"/>
                </a:cxn>
                <a:cxn ang="0">
                  <a:pos x="506" y="184"/>
                </a:cxn>
                <a:cxn ang="0">
                  <a:pos x="503" y="232"/>
                </a:cxn>
                <a:cxn ang="0">
                  <a:pos x="492" y="288"/>
                </a:cxn>
                <a:cxn ang="0">
                  <a:pos x="470" y="350"/>
                </a:cxn>
                <a:cxn ang="0">
                  <a:pos x="452" y="390"/>
                </a:cxn>
                <a:cxn ang="0">
                  <a:pos x="432" y="431"/>
                </a:cxn>
                <a:cxn ang="0">
                  <a:pos x="413" y="468"/>
                </a:cxn>
                <a:cxn ang="0">
                  <a:pos x="392" y="504"/>
                </a:cxn>
                <a:cxn ang="0">
                  <a:pos x="369" y="539"/>
                </a:cxn>
                <a:cxn ang="0">
                  <a:pos x="348" y="573"/>
                </a:cxn>
                <a:cxn ang="0">
                  <a:pos x="326" y="602"/>
                </a:cxn>
                <a:cxn ang="0">
                  <a:pos x="304" y="630"/>
                </a:cxn>
                <a:cxn ang="0">
                  <a:pos x="281" y="655"/>
                </a:cxn>
                <a:cxn ang="0">
                  <a:pos x="259" y="677"/>
                </a:cxn>
                <a:cxn ang="0">
                  <a:pos x="237" y="697"/>
                </a:cxn>
                <a:cxn ang="0">
                  <a:pos x="216" y="712"/>
                </a:cxn>
                <a:cxn ang="0">
                  <a:pos x="195" y="725"/>
                </a:cxn>
                <a:cxn ang="0">
                  <a:pos x="174" y="733"/>
                </a:cxn>
                <a:cxn ang="0">
                  <a:pos x="156" y="737"/>
                </a:cxn>
                <a:cxn ang="0">
                  <a:pos x="138" y="737"/>
                </a:cxn>
                <a:cxn ang="0">
                  <a:pos x="132" y="735"/>
                </a:cxn>
                <a:cxn ang="0">
                  <a:pos x="118" y="726"/>
                </a:cxn>
                <a:cxn ang="0">
                  <a:pos x="97" y="711"/>
                </a:cxn>
                <a:cxn ang="0">
                  <a:pos x="74" y="690"/>
                </a:cxn>
                <a:cxn ang="0">
                  <a:pos x="50" y="661"/>
                </a:cxn>
                <a:cxn ang="0">
                  <a:pos x="28" y="624"/>
                </a:cxn>
                <a:cxn ang="0">
                  <a:pos x="11" y="578"/>
                </a:cxn>
                <a:cxn ang="0">
                  <a:pos x="1" y="524"/>
                </a:cxn>
                <a:cxn ang="0">
                  <a:pos x="0" y="460"/>
                </a:cxn>
                <a:cxn ang="0">
                  <a:pos x="4" y="389"/>
                </a:cxn>
                <a:cxn ang="0">
                  <a:pos x="14" y="313"/>
                </a:cxn>
                <a:cxn ang="0">
                  <a:pos x="30" y="239"/>
                </a:cxn>
                <a:cxn ang="0">
                  <a:pos x="53" y="171"/>
                </a:cxn>
                <a:cxn ang="0">
                  <a:pos x="81" y="110"/>
                </a:cxn>
                <a:cxn ang="0">
                  <a:pos x="114" y="60"/>
                </a:cxn>
                <a:cxn ang="0">
                  <a:pos x="153" y="26"/>
                </a:cxn>
              </a:cxnLst>
              <a:rect l="0" t="0" r="r" b="b"/>
              <a:pathLst>
                <a:path w="506" h="737">
                  <a:moveTo>
                    <a:pt x="153" y="26"/>
                  </a:moveTo>
                  <a:lnTo>
                    <a:pt x="177" y="15"/>
                  </a:lnTo>
                  <a:lnTo>
                    <a:pt x="205" y="7"/>
                  </a:lnTo>
                  <a:lnTo>
                    <a:pt x="237" y="1"/>
                  </a:lnTo>
                  <a:lnTo>
                    <a:pt x="272" y="0"/>
                  </a:lnTo>
                  <a:lnTo>
                    <a:pt x="307" y="1"/>
                  </a:lnTo>
                  <a:lnTo>
                    <a:pt x="343" y="8"/>
                  </a:lnTo>
                  <a:lnTo>
                    <a:pt x="378" y="18"/>
                  </a:lnTo>
                  <a:lnTo>
                    <a:pt x="410" y="32"/>
                  </a:lnTo>
                  <a:lnTo>
                    <a:pt x="439" y="51"/>
                  </a:lnTo>
                  <a:lnTo>
                    <a:pt x="466" y="76"/>
                  </a:lnTo>
                  <a:lnTo>
                    <a:pt x="485" y="107"/>
                  </a:lnTo>
                  <a:lnTo>
                    <a:pt x="499" y="142"/>
                  </a:lnTo>
                  <a:lnTo>
                    <a:pt x="506" y="184"/>
                  </a:lnTo>
                  <a:lnTo>
                    <a:pt x="503" y="232"/>
                  </a:lnTo>
                  <a:lnTo>
                    <a:pt x="492" y="288"/>
                  </a:lnTo>
                  <a:lnTo>
                    <a:pt x="470" y="350"/>
                  </a:lnTo>
                  <a:lnTo>
                    <a:pt x="452" y="390"/>
                  </a:lnTo>
                  <a:lnTo>
                    <a:pt x="432" y="431"/>
                  </a:lnTo>
                  <a:lnTo>
                    <a:pt x="413" y="468"/>
                  </a:lnTo>
                  <a:lnTo>
                    <a:pt x="392" y="504"/>
                  </a:lnTo>
                  <a:lnTo>
                    <a:pt x="369" y="539"/>
                  </a:lnTo>
                  <a:lnTo>
                    <a:pt x="348" y="573"/>
                  </a:lnTo>
                  <a:lnTo>
                    <a:pt x="326" y="602"/>
                  </a:lnTo>
                  <a:lnTo>
                    <a:pt x="304" y="630"/>
                  </a:lnTo>
                  <a:lnTo>
                    <a:pt x="281" y="655"/>
                  </a:lnTo>
                  <a:lnTo>
                    <a:pt x="259" y="677"/>
                  </a:lnTo>
                  <a:lnTo>
                    <a:pt x="237" y="697"/>
                  </a:lnTo>
                  <a:lnTo>
                    <a:pt x="216" y="712"/>
                  </a:lnTo>
                  <a:lnTo>
                    <a:pt x="195" y="725"/>
                  </a:lnTo>
                  <a:lnTo>
                    <a:pt x="174" y="733"/>
                  </a:lnTo>
                  <a:lnTo>
                    <a:pt x="156" y="737"/>
                  </a:lnTo>
                  <a:lnTo>
                    <a:pt x="138" y="737"/>
                  </a:lnTo>
                  <a:lnTo>
                    <a:pt x="132" y="735"/>
                  </a:lnTo>
                  <a:lnTo>
                    <a:pt x="118" y="726"/>
                  </a:lnTo>
                  <a:lnTo>
                    <a:pt x="97" y="711"/>
                  </a:lnTo>
                  <a:lnTo>
                    <a:pt x="74" y="690"/>
                  </a:lnTo>
                  <a:lnTo>
                    <a:pt x="50" y="661"/>
                  </a:lnTo>
                  <a:lnTo>
                    <a:pt x="28" y="624"/>
                  </a:lnTo>
                  <a:lnTo>
                    <a:pt x="11" y="578"/>
                  </a:lnTo>
                  <a:lnTo>
                    <a:pt x="1" y="524"/>
                  </a:lnTo>
                  <a:lnTo>
                    <a:pt x="0" y="460"/>
                  </a:lnTo>
                  <a:lnTo>
                    <a:pt x="4" y="389"/>
                  </a:lnTo>
                  <a:lnTo>
                    <a:pt x="14" y="313"/>
                  </a:lnTo>
                  <a:lnTo>
                    <a:pt x="30" y="239"/>
                  </a:lnTo>
                  <a:lnTo>
                    <a:pt x="53" y="171"/>
                  </a:lnTo>
                  <a:lnTo>
                    <a:pt x="81" y="110"/>
                  </a:lnTo>
                  <a:lnTo>
                    <a:pt x="114" y="60"/>
                  </a:lnTo>
                  <a:lnTo>
                    <a:pt x="153" y="26"/>
                  </a:lnTo>
                  <a:close/>
                </a:path>
              </a:pathLst>
            </a:custGeom>
            <a:solidFill>
              <a:srgbClr val="F2E8E0"/>
            </a:solidFill>
            <a:ln w="9525">
              <a:noFill/>
              <a:round/>
              <a:headEnd/>
              <a:tailEnd/>
            </a:ln>
          </p:spPr>
          <p:txBody>
            <a:bodyPr/>
            <a:lstStyle/>
            <a:p>
              <a:endParaRPr lang="zh-CN" altLang="en-US"/>
            </a:p>
          </p:txBody>
        </p:sp>
        <p:sp>
          <p:nvSpPr>
            <p:cNvPr id="42" name="Freeform 38"/>
            <p:cNvSpPr>
              <a:spLocks/>
            </p:cNvSpPr>
            <p:nvPr/>
          </p:nvSpPr>
          <p:spPr bwMode="auto">
            <a:xfrm>
              <a:off x="4447" y="2517"/>
              <a:ext cx="158" cy="232"/>
            </a:xfrm>
            <a:custGeom>
              <a:avLst/>
              <a:gdLst/>
              <a:ahLst/>
              <a:cxnLst>
                <a:cxn ang="0">
                  <a:pos x="145" y="24"/>
                </a:cxn>
                <a:cxn ang="0">
                  <a:pos x="168" y="14"/>
                </a:cxn>
                <a:cxn ang="0">
                  <a:pos x="194" y="5"/>
                </a:cxn>
                <a:cxn ang="0">
                  <a:pos x="223" y="1"/>
                </a:cxn>
                <a:cxn ang="0">
                  <a:pos x="256" y="0"/>
                </a:cxn>
                <a:cxn ang="0">
                  <a:pos x="288" y="3"/>
                </a:cxn>
                <a:cxn ang="0">
                  <a:pos x="320" y="8"/>
                </a:cxn>
                <a:cxn ang="0">
                  <a:pos x="352" y="18"/>
                </a:cxn>
                <a:cxn ang="0">
                  <a:pos x="382" y="33"/>
                </a:cxn>
                <a:cxn ang="0">
                  <a:pos x="409" y="51"/>
                </a:cxn>
                <a:cxn ang="0">
                  <a:pos x="433" y="75"/>
                </a:cxn>
                <a:cxn ang="0">
                  <a:pos x="451" y="103"/>
                </a:cxn>
                <a:cxn ang="0">
                  <a:pos x="465" y="137"/>
                </a:cxn>
                <a:cxn ang="0">
                  <a:pos x="472" y="176"/>
                </a:cxn>
                <a:cxn ang="0">
                  <a:pos x="470" y="219"/>
                </a:cxn>
                <a:cxn ang="0">
                  <a:pos x="460" y="269"/>
                </a:cxn>
                <a:cxn ang="0">
                  <a:pos x="442" y="325"/>
                </a:cxn>
                <a:cxn ang="0">
                  <a:pos x="426" y="364"/>
                </a:cxn>
                <a:cxn ang="0">
                  <a:pos x="408" y="402"/>
                </a:cxn>
                <a:cxn ang="0">
                  <a:pos x="389" y="438"/>
                </a:cxn>
                <a:cxn ang="0">
                  <a:pos x="370" y="473"/>
                </a:cxn>
                <a:cxn ang="0">
                  <a:pos x="350" y="506"/>
                </a:cxn>
                <a:cxn ang="0">
                  <a:pos x="329" y="538"/>
                </a:cxn>
                <a:cxn ang="0">
                  <a:pos x="309" y="568"/>
                </a:cxn>
                <a:cxn ang="0">
                  <a:pos x="288" y="594"/>
                </a:cxn>
                <a:cxn ang="0">
                  <a:pos x="267" y="618"/>
                </a:cxn>
                <a:cxn ang="0">
                  <a:pos x="244" y="639"/>
                </a:cxn>
                <a:cxn ang="0">
                  <a:pos x="225" y="658"/>
                </a:cxn>
                <a:cxn ang="0">
                  <a:pos x="204" y="672"/>
                </a:cxn>
                <a:cxn ang="0">
                  <a:pos x="184" y="685"/>
                </a:cxn>
                <a:cxn ang="0">
                  <a:pos x="165" y="693"/>
                </a:cxn>
                <a:cxn ang="0">
                  <a:pos x="147" y="697"/>
                </a:cxn>
                <a:cxn ang="0">
                  <a:pos x="130" y="697"/>
                </a:cxn>
                <a:cxn ang="0">
                  <a:pos x="124" y="694"/>
                </a:cxn>
                <a:cxn ang="0">
                  <a:pos x="112" y="686"/>
                </a:cxn>
                <a:cxn ang="0">
                  <a:pos x="92" y="672"/>
                </a:cxn>
                <a:cxn ang="0">
                  <a:pos x="70" y="653"/>
                </a:cxn>
                <a:cxn ang="0">
                  <a:pos x="48" y="625"/>
                </a:cxn>
                <a:cxn ang="0">
                  <a:pos x="27" y="590"/>
                </a:cxn>
                <a:cxn ang="0">
                  <a:pos x="10" y="547"/>
                </a:cxn>
                <a:cxn ang="0">
                  <a:pos x="2" y="495"/>
                </a:cxn>
                <a:cxn ang="0">
                  <a:pos x="0" y="434"/>
                </a:cxn>
                <a:cxn ang="0">
                  <a:pos x="3" y="367"/>
                </a:cxn>
                <a:cxn ang="0">
                  <a:pos x="13" y="296"/>
                </a:cxn>
                <a:cxn ang="0">
                  <a:pos x="28" y="226"/>
                </a:cxn>
                <a:cxn ang="0">
                  <a:pos x="49" y="160"/>
                </a:cxn>
                <a:cxn ang="0">
                  <a:pos x="76" y="102"/>
                </a:cxn>
                <a:cxn ang="0">
                  <a:pos x="108" y="56"/>
                </a:cxn>
                <a:cxn ang="0">
                  <a:pos x="145" y="24"/>
                </a:cxn>
              </a:cxnLst>
              <a:rect l="0" t="0" r="r" b="b"/>
              <a:pathLst>
                <a:path w="472" h="697">
                  <a:moveTo>
                    <a:pt x="145" y="24"/>
                  </a:moveTo>
                  <a:lnTo>
                    <a:pt x="168" y="14"/>
                  </a:lnTo>
                  <a:lnTo>
                    <a:pt x="194" y="5"/>
                  </a:lnTo>
                  <a:lnTo>
                    <a:pt x="223" y="1"/>
                  </a:lnTo>
                  <a:lnTo>
                    <a:pt x="256" y="0"/>
                  </a:lnTo>
                  <a:lnTo>
                    <a:pt x="288" y="3"/>
                  </a:lnTo>
                  <a:lnTo>
                    <a:pt x="320" y="8"/>
                  </a:lnTo>
                  <a:lnTo>
                    <a:pt x="352" y="18"/>
                  </a:lnTo>
                  <a:lnTo>
                    <a:pt x="382" y="33"/>
                  </a:lnTo>
                  <a:lnTo>
                    <a:pt x="409" y="51"/>
                  </a:lnTo>
                  <a:lnTo>
                    <a:pt x="433" y="75"/>
                  </a:lnTo>
                  <a:lnTo>
                    <a:pt x="451" y="103"/>
                  </a:lnTo>
                  <a:lnTo>
                    <a:pt x="465" y="137"/>
                  </a:lnTo>
                  <a:lnTo>
                    <a:pt x="472" y="176"/>
                  </a:lnTo>
                  <a:lnTo>
                    <a:pt x="470" y="219"/>
                  </a:lnTo>
                  <a:lnTo>
                    <a:pt x="460" y="269"/>
                  </a:lnTo>
                  <a:lnTo>
                    <a:pt x="442" y="325"/>
                  </a:lnTo>
                  <a:lnTo>
                    <a:pt x="426" y="364"/>
                  </a:lnTo>
                  <a:lnTo>
                    <a:pt x="408" y="402"/>
                  </a:lnTo>
                  <a:lnTo>
                    <a:pt x="389" y="438"/>
                  </a:lnTo>
                  <a:lnTo>
                    <a:pt x="370" y="473"/>
                  </a:lnTo>
                  <a:lnTo>
                    <a:pt x="350" y="506"/>
                  </a:lnTo>
                  <a:lnTo>
                    <a:pt x="329" y="538"/>
                  </a:lnTo>
                  <a:lnTo>
                    <a:pt x="309" y="568"/>
                  </a:lnTo>
                  <a:lnTo>
                    <a:pt x="288" y="594"/>
                  </a:lnTo>
                  <a:lnTo>
                    <a:pt x="267" y="618"/>
                  </a:lnTo>
                  <a:lnTo>
                    <a:pt x="244" y="639"/>
                  </a:lnTo>
                  <a:lnTo>
                    <a:pt x="225" y="658"/>
                  </a:lnTo>
                  <a:lnTo>
                    <a:pt x="204" y="672"/>
                  </a:lnTo>
                  <a:lnTo>
                    <a:pt x="184" y="685"/>
                  </a:lnTo>
                  <a:lnTo>
                    <a:pt x="165" y="693"/>
                  </a:lnTo>
                  <a:lnTo>
                    <a:pt x="147" y="697"/>
                  </a:lnTo>
                  <a:lnTo>
                    <a:pt x="130" y="697"/>
                  </a:lnTo>
                  <a:lnTo>
                    <a:pt x="124" y="694"/>
                  </a:lnTo>
                  <a:lnTo>
                    <a:pt x="112" y="686"/>
                  </a:lnTo>
                  <a:lnTo>
                    <a:pt x="92" y="672"/>
                  </a:lnTo>
                  <a:lnTo>
                    <a:pt x="70" y="653"/>
                  </a:lnTo>
                  <a:lnTo>
                    <a:pt x="48" y="625"/>
                  </a:lnTo>
                  <a:lnTo>
                    <a:pt x="27" y="590"/>
                  </a:lnTo>
                  <a:lnTo>
                    <a:pt x="10" y="547"/>
                  </a:lnTo>
                  <a:lnTo>
                    <a:pt x="2" y="495"/>
                  </a:lnTo>
                  <a:lnTo>
                    <a:pt x="0" y="434"/>
                  </a:lnTo>
                  <a:lnTo>
                    <a:pt x="3" y="367"/>
                  </a:lnTo>
                  <a:lnTo>
                    <a:pt x="13" y="296"/>
                  </a:lnTo>
                  <a:lnTo>
                    <a:pt x="28" y="226"/>
                  </a:lnTo>
                  <a:lnTo>
                    <a:pt x="49" y="160"/>
                  </a:lnTo>
                  <a:lnTo>
                    <a:pt x="76" y="102"/>
                  </a:lnTo>
                  <a:lnTo>
                    <a:pt x="108" y="56"/>
                  </a:lnTo>
                  <a:lnTo>
                    <a:pt x="145" y="24"/>
                  </a:lnTo>
                  <a:close/>
                </a:path>
              </a:pathLst>
            </a:custGeom>
            <a:solidFill>
              <a:srgbClr val="E5D1C6"/>
            </a:solidFill>
            <a:ln w="9525">
              <a:noFill/>
              <a:round/>
              <a:headEnd/>
              <a:tailEnd/>
            </a:ln>
          </p:spPr>
          <p:txBody>
            <a:bodyPr/>
            <a:lstStyle/>
            <a:p>
              <a:endParaRPr lang="zh-CN" altLang="en-US"/>
            </a:p>
          </p:txBody>
        </p:sp>
        <p:sp>
          <p:nvSpPr>
            <p:cNvPr id="43" name="Freeform 39"/>
            <p:cNvSpPr>
              <a:spLocks/>
            </p:cNvSpPr>
            <p:nvPr/>
          </p:nvSpPr>
          <p:spPr bwMode="auto">
            <a:xfrm>
              <a:off x="4451" y="2525"/>
              <a:ext cx="146" cy="218"/>
            </a:xfrm>
            <a:custGeom>
              <a:avLst/>
              <a:gdLst/>
              <a:ahLst/>
              <a:cxnLst>
                <a:cxn ang="0">
                  <a:pos x="138" y="19"/>
                </a:cxn>
                <a:cxn ang="0">
                  <a:pos x="158" y="9"/>
                </a:cxn>
                <a:cxn ang="0">
                  <a:pos x="182" y="2"/>
                </a:cxn>
                <a:cxn ang="0">
                  <a:pos x="210" y="0"/>
                </a:cxn>
                <a:cxn ang="0">
                  <a:pos x="238" y="0"/>
                </a:cxn>
                <a:cxn ang="0">
                  <a:pos x="267" y="2"/>
                </a:cxn>
                <a:cxn ang="0">
                  <a:pos x="298" y="8"/>
                </a:cxn>
                <a:cxn ang="0">
                  <a:pos x="326" y="19"/>
                </a:cxn>
                <a:cxn ang="0">
                  <a:pos x="354" y="33"/>
                </a:cxn>
                <a:cxn ang="0">
                  <a:pos x="379" y="51"/>
                </a:cxn>
                <a:cxn ang="0">
                  <a:pos x="400" y="72"/>
                </a:cxn>
                <a:cxn ang="0">
                  <a:pos x="418" y="99"/>
                </a:cxn>
                <a:cxn ang="0">
                  <a:pos x="430" y="129"/>
                </a:cxn>
                <a:cxn ang="0">
                  <a:pos x="437" y="166"/>
                </a:cxn>
                <a:cxn ang="0">
                  <a:pos x="437" y="205"/>
                </a:cxn>
                <a:cxn ang="0">
                  <a:pos x="430" y="249"/>
                </a:cxn>
                <a:cxn ang="0">
                  <a:pos x="415" y="299"/>
                </a:cxn>
                <a:cxn ang="0">
                  <a:pos x="400" y="337"/>
                </a:cxn>
                <a:cxn ang="0">
                  <a:pos x="384" y="373"/>
                </a:cxn>
                <a:cxn ang="0">
                  <a:pos x="368" y="408"/>
                </a:cxn>
                <a:cxn ang="0">
                  <a:pos x="349" y="442"/>
                </a:cxn>
                <a:cxn ang="0">
                  <a:pos x="330" y="472"/>
                </a:cxn>
                <a:cxn ang="0">
                  <a:pos x="312" y="503"/>
                </a:cxn>
                <a:cxn ang="0">
                  <a:pos x="292" y="531"/>
                </a:cxn>
                <a:cxn ang="0">
                  <a:pos x="271" y="556"/>
                </a:cxn>
                <a:cxn ang="0">
                  <a:pos x="252" y="580"/>
                </a:cxn>
                <a:cxn ang="0">
                  <a:pos x="232" y="599"/>
                </a:cxn>
                <a:cxn ang="0">
                  <a:pos x="213" y="617"/>
                </a:cxn>
                <a:cxn ang="0">
                  <a:pos x="193" y="631"/>
                </a:cxn>
                <a:cxn ang="0">
                  <a:pos x="175" y="643"/>
                </a:cxn>
                <a:cxn ang="0">
                  <a:pos x="157" y="651"/>
                </a:cxn>
                <a:cxn ang="0">
                  <a:pos x="139" y="655"/>
                </a:cxn>
                <a:cxn ang="0">
                  <a:pos x="124" y="655"/>
                </a:cxn>
                <a:cxn ang="0">
                  <a:pos x="119" y="652"/>
                </a:cxn>
                <a:cxn ang="0">
                  <a:pos x="105" y="645"/>
                </a:cxn>
                <a:cxn ang="0">
                  <a:pos x="87" y="631"/>
                </a:cxn>
                <a:cxn ang="0">
                  <a:pos x="66" y="612"/>
                </a:cxn>
                <a:cxn ang="0">
                  <a:pos x="44" y="587"/>
                </a:cxn>
                <a:cxn ang="0">
                  <a:pos x="25" y="553"/>
                </a:cxn>
                <a:cxn ang="0">
                  <a:pos x="9" y="513"/>
                </a:cxn>
                <a:cxn ang="0">
                  <a:pos x="1" y="464"/>
                </a:cxn>
                <a:cxn ang="0">
                  <a:pos x="0" y="407"/>
                </a:cxn>
                <a:cxn ang="0">
                  <a:pos x="4" y="343"/>
                </a:cxn>
                <a:cxn ang="0">
                  <a:pos x="12" y="276"/>
                </a:cxn>
                <a:cxn ang="0">
                  <a:pos x="27" y="210"/>
                </a:cxn>
                <a:cxn ang="0">
                  <a:pos x="47" y="147"/>
                </a:cxn>
                <a:cxn ang="0">
                  <a:pos x="72" y="93"/>
                </a:cxn>
                <a:cxn ang="0">
                  <a:pos x="103" y="48"/>
                </a:cxn>
                <a:cxn ang="0">
                  <a:pos x="138" y="19"/>
                </a:cxn>
              </a:cxnLst>
              <a:rect l="0" t="0" r="r" b="b"/>
              <a:pathLst>
                <a:path w="437" h="655">
                  <a:moveTo>
                    <a:pt x="138" y="19"/>
                  </a:moveTo>
                  <a:lnTo>
                    <a:pt x="158" y="9"/>
                  </a:lnTo>
                  <a:lnTo>
                    <a:pt x="182" y="2"/>
                  </a:lnTo>
                  <a:lnTo>
                    <a:pt x="210" y="0"/>
                  </a:lnTo>
                  <a:lnTo>
                    <a:pt x="238" y="0"/>
                  </a:lnTo>
                  <a:lnTo>
                    <a:pt x="267" y="2"/>
                  </a:lnTo>
                  <a:lnTo>
                    <a:pt x="298" y="8"/>
                  </a:lnTo>
                  <a:lnTo>
                    <a:pt x="326" y="19"/>
                  </a:lnTo>
                  <a:lnTo>
                    <a:pt x="354" y="33"/>
                  </a:lnTo>
                  <a:lnTo>
                    <a:pt x="379" y="51"/>
                  </a:lnTo>
                  <a:lnTo>
                    <a:pt x="400" y="72"/>
                  </a:lnTo>
                  <a:lnTo>
                    <a:pt x="418" y="99"/>
                  </a:lnTo>
                  <a:lnTo>
                    <a:pt x="430" y="129"/>
                  </a:lnTo>
                  <a:lnTo>
                    <a:pt x="437" y="166"/>
                  </a:lnTo>
                  <a:lnTo>
                    <a:pt x="437" y="205"/>
                  </a:lnTo>
                  <a:lnTo>
                    <a:pt x="430" y="249"/>
                  </a:lnTo>
                  <a:lnTo>
                    <a:pt x="415" y="299"/>
                  </a:lnTo>
                  <a:lnTo>
                    <a:pt x="400" y="337"/>
                  </a:lnTo>
                  <a:lnTo>
                    <a:pt x="384" y="373"/>
                  </a:lnTo>
                  <a:lnTo>
                    <a:pt x="368" y="408"/>
                  </a:lnTo>
                  <a:lnTo>
                    <a:pt x="349" y="442"/>
                  </a:lnTo>
                  <a:lnTo>
                    <a:pt x="330" y="472"/>
                  </a:lnTo>
                  <a:lnTo>
                    <a:pt x="312" y="503"/>
                  </a:lnTo>
                  <a:lnTo>
                    <a:pt x="292" y="531"/>
                  </a:lnTo>
                  <a:lnTo>
                    <a:pt x="271" y="556"/>
                  </a:lnTo>
                  <a:lnTo>
                    <a:pt x="252" y="580"/>
                  </a:lnTo>
                  <a:lnTo>
                    <a:pt x="232" y="599"/>
                  </a:lnTo>
                  <a:lnTo>
                    <a:pt x="213" y="617"/>
                  </a:lnTo>
                  <a:lnTo>
                    <a:pt x="193" y="631"/>
                  </a:lnTo>
                  <a:lnTo>
                    <a:pt x="175" y="643"/>
                  </a:lnTo>
                  <a:lnTo>
                    <a:pt x="157" y="651"/>
                  </a:lnTo>
                  <a:lnTo>
                    <a:pt x="139" y="655"/>
                  </a:lnTo>
                  <a:lnTo>
                    <a:pt x="124" y="655"/>
                  </a:lnTo>
                  <a:lnTo>
                    <a:pt x="119" y="652"/>
                  </a:lnTo>
                  <a:lnTo>
                    <a:pt x="105" y="645"/>
                  </a:lnTo>
                  <a:lnTo>
                    <a:pt x="87" y="631"/>
                  </a:lnTo>
                  <a:lnTo>
                    <a:pt x="66" y="612"/>
                  </a:lnTo>
                  <a:lnTo>
                    <a:pt x="44" y="587"/>
                  </a:lnTo>
                  <a:lnTo>
                    <a:pt x="25" y="553"/>
                  </a:lnTo>
                  <a:lnTo>
                    <a:pt x="9" y="513"/>
                  </a:lnTo>
                  <a:lnTo>
                    <a:pt x="1" y="464"/>
                  </a:lnTo>
                  <a:lnTo>
                    <a:pt x="0" y="407"/>
                  </a:lnTo>
                  <a:lnTo>
                    <a:pt x="4" y="343"/>
                  </a:lnTo>
                  <a:lnTo>
                    <a:pt x="12" y="276"/>
                  </a:lnTo>
                  <a:lnTo>
                    <a:pt x="27" y="210"/>
                  </a:lnTo>
                  <a:lnTo>
                    <a:pt x="47" y="147"/>
                  </a:lnTo>
                  <a:lnTo>
                    <a:pt x="72" y="93"/>
                  </a:lnTo>
                  <a:lnTo>
                    <a:pt x="103" y="48"/>
                  </a:lnTo>
                  <a:lnTo>
                    <a:pt x="138" y="19"/>
                  </a:lnTo>
                  <a:close/>
                </a:path>
              </a:pathLst>
            </a:custGeom>
            <a:solidFill>
              <a:srgbClr val="D6B7A5"/>
            </a:solidFill>
            <a:ln w="9525">
              <a:noFill/>
              <a:round/>
              <a:headEnd/>
              <a:tailEnd/>
            </a:ln>
          </p:spPr>
          <p:txBody>
            <a:bodyPr/>
            <a:lstStyle/>
            <a:p>
              <a:endParaRPr lang="zh-CN" altLang="en-US"/>
            </a:p>
          </p:txBody>
        </p:sp>
        <p:sp>
          <p:nvSpPr>
            <p:cNvPr id="44" name="Freeform 40"/>
            <p:cNvSpPr>
              <a:spLocks/>
            </p:cNvSpPr>
            <p:nvPr/>
          </p:nvSpPr>
          <p:spPr bwMode="auto">
            <a:xfrm>
              <a:off x="4457" y="2531"/>
              <a:ext cx="135" cy="206"/>
            </a:xfrm>
            <a:custGeom>
              <a:avLst/>
              <a:gdLst/>
              <a:ahLst/>
              <a:cxnLst>
                <a:cxn ang="0">
                  <a:pos x="129" y="17"/>
                </a:cxn>
                <a:cxn ang="0">
                  <a:pos x="148" y="9"/>
                </a:cxn>
                <a:cxn ang="0">
                  <a:pos x="170" y="3"/>
                </a:cxn>
                <a:cxn ang="0">
                  <a:pos x="195" y="0"/>
                </a:cxn>
                <a:cxn ang="0">
                  <a:pos x="221" y="0"/>
                </a:cxn>
                <a:cxn ang="0">
                  <a:pos x="247" y="5"/>
                </a:cxn>
                <a:cxn ang="0">
                  <a:pos x="275" y="12"/>
                </a:cxn>
                <a:cxn ang="0">
                  <a:pos x="300" y="21"/>
                </a:cxn>
                <a:cxn ang="0">
                  <a:pos x="325" y="35"/>
                </a:cxn>
                <a:cxn ang="0">
                  <a:pos x="347" y="54"/>
                </a:cxn>
                <a:cxn ang="0">
                  <a:pos x="367" y="74"/>
                </a:cxn>
                <a:cxn ang="0">
                  <a:pos x="384" y="98"/>
                </a:cxn>
                <a:cxn ang="0">
                  <a:pos x="396" y="126"/>
                </a:cxn>
                <a:cxn ang="0">
                  <a:pos x="403" y="158"/>
                </a:cxn>
                <a:cxn ang="0">
                  <a:pos x="405" y="194"/>
                </a:cxn>
                <a:cxn ang="0">
                  <a:pos x="400" y="235"/>
                </a:cxn>
                <a:cxn ang="0">
                  <a:pos x="388" y="278"/>
                </a:cxn>
                <a:cxn ang="0">
                  <a:pos x="375" y="313"/>
                </a:cxn>
                <a:cxn ang="0">
                  <a:pos x="360" y="348"/>
                </a:cxn>
                <a:cxn ang="0">
                  <a:pos x="345" y="380"/>
                </a:cxn>
                <a:cxn ang="0">
                  <a:pos x="328" y="412"/>
                </a:cxn>
                <a:cxn ang="0">
                  <a:pos x="311" y="443"/>
                </a:cxn>
                <a:cxn ang="0">
                  <a:pos x="293" y="471"/>
                </a:cxn>
                <a:cxn ang="0">
                  <a:pos x="275" y="497"/>
                </a:cxn>
                <a:cxn ang="0">
                  <a:pos x="255" y="522"/>
                </a:cxn>
                <a:cxn ang="0">
                  <a:pos x="237" y="544"/>
                </a:cxn>
                <a:cxn ang="0">
                  <a:pos x="218" y="564"/>
                </a:cxn>
                <a:cxn ang="0">
                  <a:pos x="200" y="581"/>
                </a:cxn>
                <a:cxn ang="0">
                  <a:pos x="182" y="595"/>
                </a:cxn>
                <a:cxn ang="0">
                  <a:pos x="163" y="604"/>
                </a:cxn>
                <a:cxn ang="0">
                  <a:pos x="147" y="613"/>
                </a:cxn>
                <a:cxn ang="0">
                  <a:pos x="131" y="617"/>
                </a:cxn>
                <a:cxn ang="0">
                  <a:pos x="116" y="617"/>
                </a:cxn>
                <a:cxn ang="0">
                  <a:pos x="112" y="614"/>
                </a:cxn>
                <a:cxn ang="0">
                  <a:pos x="99" y="607"/>
                </a:cxn>
                <a:cxn ang="0">
                  <a:pos x="83" y="595"/>
                </a:cxn>
                <a:cxn ang="0">
                  <a:pos x="63" y="577"/>
                </a:cxn>
                <a:cxn ang="0">
                  <a:pos x="42" y="553"/>
                </a:cxn>
                <a:cxn ang="0">
                  <a:pos x="24" y="521"/>
                </a:cxn>
                <a:cxn ang="0">
                  <a:pos x="10" y="483"/>
                </a:cxn>
                <a:cxn ang="0">
                  <a:pos x="2" y="437"/>
                </a:cxn>
                <a:cxn ang="0">
                  <a:pos x="0" y="383"/>
                </a:cxn>
                <a:cxn ang="0">
                  <a:pos x="3" y="323"/>
                </a:cxn>
                <a:cxn ang="0">
                  <a:pos x="11" y="260"/>
                </a:cxn>
                <a:cxn ang="0">
                  <a:pos x="25" y="197"/>
                </a:cxn>
                <a:cxn ang="0">
                  <a:pos x="43" y="140"/>
                </a:cxn>
                <a:cxn ang="0">
                  <a:pos x="67" y="87"/>
                </a:cxn>
                <a:cxn ang="0">
                  <a:pos x="95" y="45"/>
                </a:cxn>
                <a:cxn ang="0">
                  <a:pos x="129" y="17"/>
                </a:cxn>
              </a:cxnLst>
              <a:rect l="0" t="0" r="r" b="b"/>
              <a:pathLst>
                <a:path w="405" h="617">
                  <a:moveTo>
                    <a:pt x="129" y="17"/>
                  </a:moveTo>
                  <a:lnTo>
                    <a:pt x="148" y="9"/>
                  </a:lnTo>
                  <a:lnTo>
                    <a:pt x="170" y="3"/>
                  </a:lnTo>
                  <a:lnTo>
                    <a:pt x="195" y="0"/>
                  </a:lnTo>
                  <a:lnTo>
                    <a:pt x="221" y="0"/>
                  </a:lnTo>
                  <a:lnTo>
                    <a:pt x="247" y="5"/>
                  </a:lnTo>
                  <a:lnTo>
                    <a:pt x="275" y="12"/>
                  </a:lnTo>
                  <a:lnTo>
                    <a:pt x="300" y="21"/>
                  </a:lnTo>
                  <a:lnTo>
                    <a:pt x="325" y="35"/>
                  </a:lnTo>
                  <a:lnTo>
                    <a:pt x="347" y="54"/>
                  </a:lnTo>
                  <a:lnTo>
                    <a:pt x="367" y="74"/>
                  </a:lnTo>
                  <a:lnTo>
                    <a:pt x="384" y="98"/>
                  </a:lnTo>
                  <a:lnTo>
                    <a:pt x="396" y="126"/>
                  </a:lnTo>
                  <a:lnTo>
                    <a:pt x="403" y="158"/>
                  </a:lnTo>
                  <a:lnTo>
                    <a:pt x="405" y="194"/>
                  </a:lnTo>
                  <a:lnTo>
                    <a:pt x="400" y="235"/>
                  </a:lnTo>
                  <a:lnTo>
                    <a:pt x="388" y="278"/>
                  </a:lnTo>
                  <a:lnTo>
                    <a:pt x="375" y="313"/>
                  </a:lnTo>
                  <a:lnTo>
                    <a:pt x="360" y="348"/>
                  </a:lnTo>
                  <a:lnTo>
                    <a:pt x="345" y="380"/>
                  </a:lnTo>
                  <a:lnTo>
                    <a:pt x="328" y="412"/>
                  </a:lnTo>
                  <a:lnTo>
                    <a:pt x="311" y="443"/>
                  </a:lnTo>
                  <a:lnTo>
                    <a:pt x="293" y="471"/>
                  </a:lnTo>
                  <a:lnTo>
                    <a:pt x="275" y="497"/>
                  </a:lnTo>
                  <a:lnTo>
                    <a:pt x="255" y="522"/>
                  </a:lnTo>
                  <a:lnTo>
                    <a:pt x="237" y="544"/>
                  </a:lnTo>
                  <a:lnTo>
                    <a:pt x="218" y="564"/>
                  </a:lnTo>
                  <a:lnTo>
                    <a:pt x="200" y="581"/>
                  </a:lnTo>
                  <a:lnTo>
                    <a:pt x="182" y="595"/>
                  </a:lnTo>
                  <a:lnTo>
                    <a:pt x="163" y="604"/>
                  </a:lnTo>
                  <a:lnTo>
                    <a:pt x="147" y="613"/>
                  </a:lnTo>
                  <a:lnTo>
                    <a:pt x="131" y="617"/>
                  </a:lnTo>
                  <a:lnTo>
                    <a:pt x="116" y="617"/>
                  </a:lnTo>
                  <a:lnTo>
                    <a:pt x="112" y="614"/>
                  </a:lnTo>
                  <a:lnTo>
                    <a:pt x="99" y="607"/>
                  </a:lnTo>
                  <a:lnTo>
                    <a:pt x="83" y="595"/>
                  </a:lnTo>
                  <a:lnTo>
                    <a:pt x="63" y="577"/>
                  </a:lnTo>
                  <a:lnTo>
                    <a:pt x="42" y="553"/>
                  </a:lnTo>
                  <a:lnTo>
                    <a:pt x="24" y="521"/>
                  </a:lnTo>
                  <a:lnTo>
                    <a:pt x="10" y="483"/>
                  </a:lnTo>
                  <a:lnTo>
                    <a:pt x="2" y="437"/>
                  </a:lnTo>
                  <a:lnTo>
                    <a:pt x="0" y="383"/>
                  </a:lnTo>
                  <a:lnTo>
                    <a:pt x="3" y="323"/>
                  </a:lnTo>
                  <a:lnTo>
                    <a:pt x="11" y="260"/>
                  </a:lnTo>
                  <a:lnTo>
                    <a:pt x="25" y="197"/>
                  </a:lnTo>
                  <a:lnTo>
                    <a:pt x="43" y="140"/>
                  </a:lnTo>
                  <a:lnTo>
                    <a:pt x="67" y="87"/>
                  </a:lnTo>
                  <a:lnTo>
                    <a:pt x="95" y="45"/>
                  </a:lnTo>
                  <a:lnTo>
                    <a:pt x="129" y="17"/>
                  </a:lnTo>
                  <a:close/>
                </a:path>
              </a:pathLst>
            </a:custGeom>
            <a:solidFill>
              <a:srgbClr val="CCA38C"/>
            </a:solidFill>
            <a:ln w="9525">
              <a:noFill/>
              <a:round/>
              <a:headEnd/>
              <a:tailEnd/>
            </a:ln>
          </p:spPr>
          <p:txBody>
            <a:bodyPr/>
            <a:lstStyle/>
            <a:p>
              <a:endParaRPr lang="zh-CN" altLang="en-US"/>
            </a:p>
          </p:txBody>
        </p:sp>
        <p:sp>
          <p:nvSpPr>
            <p:cNvPr id="45" name="Freeform 41"/>
            <p:cNvSpPr>
              <a:spLocks/>
            </p:cNvSpPr>
            <p:nvPr/>
          </p:nvSpPr>
          <p:spPr bwMode="auto">
            <a:xfrm>
              <a:off x="4461" y="2538"/>
              <a:ext cx="124" cy="193"/>
            </a:xfrm>
            <a:custGeom>
              <a:avLst/>
              <a:gdLst/>
              <a:ahLst/>
              <a:cxnLst>
                <a:cxn ang="0">
                  <a:pos x="120" y="16"/>
                </a:cxn>
                <a:cxn ang="0">
                  <a:pos x="138" y="7"/>
                </a:cxn>
                <a:cxn ang="0">
                  <a:pos x="159" y="3"/>
                </a:cxn>
                <a:cxn ang="0">
                  <a:pos x="181" y="0"/>
                </a:cxn>
                <a:cxn ang="0">
                  <a:pos x="203" y="2"/>
                </a:cxn>
                <a:cxn ang="0">
                  <a:pos x="228" y="6"/>
                </a:cxn>
                <a:cxn ang="0">
                  <a:pos x="252" y="14"/>
                </a:cxn>
                <a:cxn ang="0">
                  <a:pos x="274" y="24"/>
                </a:cxn>
                <a:cxn ang="0">
                  <a:pos x="297" y="38"/>
                </a:cxn>
                <a:cxn ang="0">
                  <a:pos x="318" y="55"/>
                </a:cxn>
                <a:cxn ang="0">
                  <a:pos x="336" y="74"/>
                </a:cxn>
                <a:cxn ang="0">
                  <a:pos x="350" y="98"/>
                </a:cxn>
                <a:cxn ang="0">
                  <a:pos x="362" y="123"/>
                </a:cxn>
                <a:cxn ang="0">
                  <a:pos x="369" y="152"/>
                </a:cxn>
                <a:cxn ang="0">
                  <a:pos x="371" y="183"/>
                </a:cxn>
                <a:cxn ang="0">
                  <a:pos x="368" y="218"/>
                </a:cxn>
                <a:cxn ang="0">
                  <a:pos x="360" y="256"/>
                </a:cxn>
                <a:cxn ang="0">
                  <a:pos x="348" y="289"/>
                </a:cxn>
                <a:cxn ang="0">
                  <a:pos x="336" y="321"/>
                </a:cxn>
                <a:cxn ang="0">
                  <a:pos x="322" y="353"/>
                </a:cxn>
                <a:cxn ang="0">
                  <a:pos x="307" y="383"/>
                </a:cxn>
                <a:cxn ang="0">
                  <a:pos x="291" y="412"/>
                </a:cxn>
                <a:cxn ang="0">
                  <a:pos x="274" y="438"/>
                </a:cxn>
                <a:cxn ang="0">
                  <a:pos x="258" y="464"/>
                </a:cxn>
                <a:cxn ang="0">
                  <a:pos x="240" y="487"/>
                </a:cxn>
                <a:cxn ang="0">
                  <a:pos x="222" y="508"/>
                </a:cxn>
                <a:cxn ang="0">
                  <a:pos x="205" y="528"/>
                </a:cxn>
                <a:cxn ang="0">
                  <a:pos x="187" y="543"/>
                </a:cxn>
                <a:cxn ang="0">
                  <a:pos x="170" y="557"/>
                </a:cxn>
                <a:cxn ang="0">
                  <a:pos x="153" y="567"/>
                </a:cxn>
                <a:cxn ang="0">
                  <a:pos x="136" y="574"/>
                </a:cxn>
                <a:cxn ang="0">
                  <a:pos x="121" y="578"/>
                </a:cxn>
                <a:cxn ang="0">
                  <a:pos x="107" y="578"/>
                </a:cxn>
                <a:cxn ang="0">
                  <a:pos x="103" y="575"/>
                </a:cxn>
                <a:cxn ang="0">
                  <a:pos x="92" y="570"/>
                </a:cxn>
                <a:cxn ang="0">
                  <a:pos x="76" y="557"/>
                </a:cxn>
                <a:cxn ang="0">
                  <a:pos x="57" y="540"/>
                </a:cxn>
                <a:cxn ang="0">
                  <a:pos x="39" y="517"/>
                </a:cxn>
                <a:cxn ang="0">
                  <a:pos x="21" y="487"/>
                </a:cxn>
                <a:cxn ang="0">
                  <a:pos x="8" y="452"/>
                </a:cxn>
                <a:cxn ang="0">
                  <a:pos x="1" y="409"/>
                </a:cxn>
                <a:cxn ang="0">
                  <a:pos x="0" y="359"/>
                </a:cxn>
                <a:cxn ang="0">
                  <a:pos x="3" y="302"/>
                </a:cxn>
                <a:cxn ang="0">
                  <a:pos x="11" y="243"/>
                </a:cxn>
                <a:cxn ang="0">
                  <a:pos x="24" y="185"/>
                </a:cxn>
                <a:cxn ang="0">
                  <a:pos x="42" y="130"/>
                </a:cxn>
                <a:cxn ang="0">
                  <a:pos x="63" y="81"/>
                </a:cxn>
                <a:cxn ang="0">
                  <a:pos x="89" y="42"/>
                </a:cxn>
                <a:cxn ang="0">
                  <a:pos x="120" y="16"/>
                </a:cxn>
              </a:cxnLst>
              <a:rect l="0" t="0" r="r" b="b"/>
              <a:pathLst>
                <a:path w="371" h="578">
                  <a:moveTo>
                    <a:pt x="120" y="16"/>
                  </a:moveTo>
                  <a:lnTo>
                    <a:pt x="138" y="7"/>
                  </a:lnTo>
                  <a:lnTo>
                    <a:pt x="159" y="3"/>
                  </a:lnTo>
                  <a:lnTo>
                    <a:pt x="181" y="0"/>
                  </a:lnTo>
                  <a:lnTo>
                    <a:pt x="203" y="2"/>
                  </a:lnTo>
                  <a:lnTo>
                    <a:pt x="228" y="6"/>
                  </a:lnTo>
                  <a:lnTo>
                    <a:pt x="252" y="14"/>
                  </a:lnTo>
                  <a:lnTo>
                    <a:pt x="274" y="24"/>
                  </a:lnTo>
                  <a:lnTo>
                    <a:pt x="297" y="38"/>
                  </a:lnTo>
                  <a:lnTo>
                    <a:pt x="318" y="55"/>
                  </a:lnTo>
                  <a:lnTo>
                    <a:pt x="336" y="74"/>
                  </a:lnTo>
                  <a:lnTo>
                    <a:pt x="350" y="98"/>
                  </a:lnTo>
                  <a:lnTo>
                    <a:pt x="362" y="123"/>
                  </a:lnTo>
                  <a:lnTo>
                    <a:pt x="369" y="152"/>
                  </a:lnTo>
                  <a:lnTo>
                    <a:pt x="371" y="183"/>
                  </a:lnTo>
                  <a:lnTo>
                    <a:pt x="368" y="218"/>
                  </a:lnTo>
                  <a:lnTo>
                    <a:pt x="360" y="256"/>
                  </a:lnTo>
                  <a:lnTo>
                    <a:pt x="348" y="289"/>
                  </a:lnTo>
                  <a:lnTo>
                    <a:pt x="336" y="321"/>
                  </a:lnTo>
                  <a:lnTo>
                    <a:pt x="322" y="353"/>
                  </a:lnTo>
                  <a:lnTo>
                    <a:pt x="307" y="383"/>
                  </a:lnTo>
                  <a:lnTo>
                    <a:pt x="291" y="412"/>
                  </a:lnTo>
                  <a:lnTo>
                    <a:pt x="274" y="438"/>
                  </a:lnTo>
                  <a:lnTo>
                    <a:pt x="258" y="464"/>
                  </a:lnTo>
                  <a:lnTo>
                    <a:pt x="240" y="487"/>
                  </a:lnTo>
                  <a:lnTo>
                    <a:pt x="222" y="508"/>
                  </a:lnTo>
                  <a:lnTo>
                    <a:pt x="205" y="528"/>
                  </a:lnTo>
                  <a:lnTo>
                    <a:pt x="187" y="543"/>
                  </a:lnTo>
                  <a:lnTo>
                    <a:pt x="170" y="557"/>
                  </a:lnTo>
                  <a:lnTo>
                    <a:pt x="153" y="567"/>
                  </a:lnTo>
                  <a:lnTo>
                    <a:pt x="136" y="574"/>
                  </a:lnTo>
                  <a:lnTo>
                    <a:pt x="121" y="578"/>
                  </a:lnTo>
                  <a:lnTo>
                    <a:pt x="107" y="578"/>
                  </a:lnTo>
                  <a:lnTo>
                    <a:pt x="103" y="575"/>
                  </a:lnTo>
                  <a:lnTo>
                    <a:pt x="92" y="570"/>
                  </a:lnTo>
                  <a:lnTo>
                    <a:pt x="76" y="557"/>
                  </a:lnTo>
                  <a:lnTo>
                    <a:pt x="57" y="540"/>
                  </a:lnTo>
                  <a:lnTo>
                    <a:pt x="39" y="517"/>
                  </a:lnTo>
                  <a:lnTo>
                    <a:pt x="21" y="487"/>
                  </a:lnTo>
                  <a:lnTo>
                    <a:pt x="8" y="452"/>
                  </a:lnTo>
                  <a:lnTo>
                    <a:pt x="1" y="409"/>
                  </a:lnTo>
                  <a:lnTo>
                    <a:pt x="0" y="359"/>
                  </a:lnTo>
                  <a:lnTo>
                    <a:pt x="3" y="302"/>
                  </a:lnTo>
                  <a:lnTo>
                    <a:pt x="11" y="243"/>
                  </a:lnTo>
                  <a:lnTo>
                    <a:pt x="24" y="185"/>
                  </a:lnTo>
                  <a:lnTo>
                    <a:pt x="42" y="130"/>
                  </a:lnTo>
                  <a:lnTo>
                    <a:pt x="63" y="81"/>
                  </a:lnTo>
                  <a:lnTo>
                    <a:pt x="89" y="42"/>
                  </a:lnTo>
                  <a:lnTo>
                    <a:pt x="120" y="16"/>
                  </a:lnTo>
                  <a:close/>
                </a:path>
              </a:pathLst>
            </a:custGeom>
            <a:solidFill>
              <a:srgbClr val="BC8C6D"/>
            </a:solidFill>
            <a:ln w="9525">
              <a:noFill/>
              <a:round/>
              <a:headEnd/>
              <a:tailEnd/>
            </a:ln>
          </p:spPr>
          <p:txBody>
            <a:bodyPr/>
            <a:lstStyle/>
            <a:p>
              <a:endParaRPr lang="zh-CN" altLang="en-US"/>
            </a:p>
          </p:txBody>
        </p:sp>
        <p:sp>
          <p:nvSpPr>
            <p:cNvPr id="46" name="Freeform 42"/>
            <p:cNvSpPr>
              <a:spLocks/>
            </p:cNvSpPr>
            <p:nvPr/>
          </p:nvSpPr>
          <p:spPr bwMode="auto">
            <a:xfrm>
              <a:off x="4464" y="2546"/>
              <a:ext cx="113" cy="179"/>
            </a:xfrm>
            <a:custGeom>
              <a:avLst/>
              <a:gdLst/>
              <a:ahLst/>
              <a:cxnLst>
                <a:cxn ang="0">
                  <a:pos x="100" y="537"/>
                </a:cxn>
                <a:cxn ang="0">
                  <a:pos x="96" y="535"/>
                </a:cxn>
                <a:cxn ang="0">
                  <a:pos x="86" y="528"/>
                </a:cxn>
                <a:cxn ang="0">
                  <a:pos x="71" y="517"/>
                </a:cxn>
                <a:cxn ang="0">
                  <a:pos x="54" y="502"/>
                </a:cxn>
                <a:cxn ang="0">
                  <a:pos x="36" y="480"/>
                </a:cxn>
                <a:cxn ang="0">
                  <a:pos x="20" y="453"/>
                </a:cxn>
                <a:cxn ang="0">
                  <a:pos x="8" y="420"/>
                </a:cxn>
                <a:cxn ang="0">
                  <a:pos x="1" y="379"/>
                </a:cxn>
                <a:cxn ang="0">
                  <a:pos x="0" y="332"/>
                </a:cxn>
                <a:cxn ang="0">
                  <a:pos x="2" y="279"/>
                </a:cxn>
                <a:cxn ang="0">
                  <a:pos x="11" y="224"/>
                </a:cxn>
                <a:cxn ang="0">
                  <a:pos x="22" y="170"/>
                </a:cxn>
                <a:cxn ang="0">
                  <a:pos x="39" y="118"/>
                </a:cxn>
                <a:cxn ang="0">
                  <a:pos x="60" y="74"/>
                </a:cxn>
                <a:cxn ang="0">
                  <a:pos x="83" y="37"/>
                </a:cxn>
                <a:cxn ang="0">
                  <a:pos x="113" y="12"/>
                </a:cxn>
                <a:cxn ang="0">
                  <a:pos x="129" y="5"/>
                </a:cxn>
                <a:cxn ang="0">
                  <a:pos x="147" y="1"/>
                </a:cxn>
                <a:cxn ang="0">
                  <a:pos x="167" y="0"/>
                </a:cxn>
                <a:cxn ang="0">
                  <a:pos x="188" y="1"/>
                </a:cxn>
                <a:cxn ang="0">
                  <a:pos x="209" y="7"/>
                </a:cxn>
                <a:cxn ang="0">
                  <a:pos x="230" y="15"/>
                </a:cxn>
                <a:cxn ang="0">
                  <a:pos x="251" y="25"/>
                </a:cxn>
                <a:cxn ang="0">
                  <a:pos x="270" y="39"/>
                </a:cxn>
                <a:cxn ang="0">
                  <a:pos x="287" y="54"/>
                </a:cxn>
                <a:cxn ang="0">
                  <a:pos x="304" y="72"/>
                </a:cxn>
                <a:cxn ang="0">
                  <a:pos x="317" y="93"/>
                </a:cxn>
                <a:cxn ang="0">
                  <a:pos x="327" y="117"/>
                </a:cxn>
                <a:cxn ang="0">
                  <a:pos x="334" y="142"/>
                </a:cxn>
                <a:cxn ang="0">
                  <a:pos x="338" y="170"/>
                </a:cxn>
                <a:cxn ang="0">
                  <a:pos x="337" y="199"/>
                </a:cxn>
                <a:cxn ang="0">
                  <a:pos x="331" y="230"/>
                </a:cxn>
                <a:cxn ang="0">
                  <a:pos x="322" y="262"/>
                </a:cxn>
                <a:cxn ang="0">
                  <a:pos x="312" y="293"/>
                </a:cxn>
                <a:cxn ang="0">
                  <a:pos x="299" y="322"/>
                </a:cxn>
                <a:cxn ang="0">
                  <a:pos x="285" y="351"/>
                </a:cxn>
                <a:cxn ang="0">
                  <a:pos x="271" y="379"/>
                </a:cxn>
                <a:cxn ang="0">
                  <a:pos x="256" y="404"/>
                </a:cxn>
                <a:cxn ang="0">
                  <a:pos x="241" y="428"/>
                </a:cxn>
                <a:cxn ang="0">
                  <a:pos x="224" y="450"/>
                </a:cxn>
                <a:cxn ang="0">
                  <a:pos x="209" y="470"/>
                </a:cxn>
                <a:cxn ang="0">
                  <a:pos x="192" y="488"/>
                </a:cxn>
                <a:cxn ang="0">
                  <a:pos x="175" y="503"/>
                </a:cxn>
                <a:cxn ang="0">
                  <a:pos x="159" y="516"/>
                </a:cxn>
                <a:cxn ang="0">
                  <a:pos x="143" y="526"/>
                </a:cxn>
                <a:cxn ang="0">
                  <a:pos x="128" y="533"/>
                </a:cxn>
                <a:cxn ang="0">
                  <a:pos x="114" y="537"/>
                </a:cxn>
                <a:cxn ang="0">
                  <a:pos x="100" y="537"/>
                </a:cxn>
              </a:cxnLst>
              <a:rect l="0" t="0" r="r" b="b"/>
              <a:pathLst>
                <a:path w="338" h="537">
                  <a:moveTo>
                    <a:pt x="100" y="537"/>
                  </a:moveTo>
                  <a:lnTo>
                    <a:pt x="96" y="535"/>
                  </a:lnTo>
                  <a:lnTo>
                    <a:pt x="86" y="528"/>
                  </a:lnTo>
                  <a:lnTo>
                    <a:pt x="71" y="517"/>
                  </a:lnTo>
                  <a:lnTo>
                    <a:pt x="54" y="502"/>
                  </a:lnTo>
                  <a:lnTo>
                    <a:pt x="36" y="480"/>
                  </a:lnTo>
                  <a:lnTo>
                    <a:pt x="20" y="453"/>
                  </a:lnTo>
                  <a:lnTo>
                    <a:pt x="8" y="420"/>
                  </a:lnTo>
                  <a:lnTo>
                    <a:pt x="1" y="379"/>
                  </a:lnTo>
                  <a:lnTo>
                    <a:pt x="0" y="332"/>
                  </a:lnTo>
                  <a:lnTo>
                    <a:pt x="2" y="279"/>
                  </a:lnTo>
                  <a:lnTo>
                    <a:pt x="11" y="224"/>
                  </a:lnTo>
                  <a:lnTo>
                    <a:pt x="22" y="170"/>
                  </a:lnTo>
                  <a:lnTo>
                    <a:pt x="39" y="118"/>
                  </a:lnTo>
                  <a:lnTo>
                    <a:pt x="60" y="74"/>
                  </a:lnTo>
                  <a:lnTo>
                    <a:pt x="83" y="37"/>
                  </a:lnTo>
                  <a:lnTo>
                    <a:pt x="113" y="12"/>
                  </a:lnTo>
                  <a:lnTo>
                    <a:pt x="129" y="5"/>
                  </a:lnTo>
                  <a:lnTo>
                    <a:pt x="147" y="1"/>
                  </a:lnTo>
                  <a:lnTo>
                    <a:pt x="167" y="0"/>
                  </a:lnTo>
                  <a:lnTo>
                    <a:pt x="188" y="1"/>
                  </a:lnTo>
                  <a:lnTo>
                    <a:pt x="209" y="7"/>
                  </a:lnTo>
                  <a:lnTo>
                    <a:pt x="230" y="15"/>
                  </a:lnTo>
                  <a:lnTo>
                    <a:pt x="251" y="25"/>
                  </a:lnTo>
                  <a:lnTo>
                    <a:pt x="270" y="39"/>
                  </a:lnTo>
                  <a:lnTo>
                    <a:pt x="287" y="54"/>
                  </a:lnTo>
                  <a:lnTo>
                    <a:pt x="304" y="72"/>
                  </a:lnTo>
                  <a:lnTo>
                    <a:pt x="317" y="93"/>
                  </a:lnTo>
                  <a:lnTo>
                    <a:pt x="327" y="117"/>
                  </a:lnTo>
                  <a:lnTo>
                    <a:pt x="334" y="142"/>
                  </a:lnTo>
                  <a:lnTo>
                    <a:pt x="338" y="170"/>
                  </a:lnTo>
                  <a:lnTo>
                    <a:pt x="337" y="199"/>
                  </a:lnTo>
                  <a:lnTo>
                    <a:pt x="331" y="230"/>
                  </a:lnTo>
                  <a:lnTo>
                    <a:pt x="322" y="262"/>
                  </a:lnTo>
                  <a:lnTo>
                    <a:pt x="312" y="293"/>
                  </a:lnTo>
                  <a:lnTo>
                    <a:pt x="299" y="322"/>
                  </a:lnTo>
                  <a:lnTo>
                    <a:pt x="285" y="351"/>
                  </a:lnTo>
                  <a:lnTo>
                    <a:pt x="271" y="379"/>
                  </a:lnTo>
                  <a:lnTo>
                    <a:pt x="256" y="404"/>
                  </a:lnTo>
                  <a:lnTo>
                    <a:pt x="241" y="428"/>
                  </a:lnTo>
                  <a:lnTo>
                    <a:pt x="224" y="450"/>
                  </a:lnTo>
                  <a:lnTo>
                    <a:pt x="209" y="470"/>
                  </a:lnTo>
                  <a:lnTo>
                    <a:pt x="192" y="488"/>
                  </a:lnTo>
                  <a:lnTo>
                    <a:pt x="175" y="503"/>
                  </a:lnTo>
                  <a:lnTo>
                    <a:pt x="159" y="516"/>
                  </a:lnTo>
                  <a:lnTo>
                    <a:pt x="143" y="526"/>
                  </a:lnTo>
                  <a:lnTo>
                    <a:pt x="128" y="533"/>
                  </a:lnTo>
                  <a:lnTo>
                    <a:pt x="114" y="537"/>
                  </a:lnTo>
                  <a:lnTo>
                    <a:pt x="100" y="537"/>
                  </a:lnTo>
                  <a:close/>
                </a:path>
              </a:pathLst>
            </a:custGeom>
            <a:solidFill>
              <a:srgbClr val="AF7551"/>
            </a:solidFill>
            <a:ln w="9525">
              <a:noFill/>
              <a:round/>
              <a:headEnd/>
              <a:tailEnd/>
            </a:ln>
          </p:spPr>
          <p:txBody>
            <a:bodyPr/>
            <a:lstStyle/>
            <a:p>
              <a:endParaRPr lang="zh-CN" altLang="en-US"/>
            </a:p>
          </p:txBody>
        </p:sp>
        <p:sp>
          <p:nvSpPr>
            <p:cNvPr id="47" name="Freeform 43"/>
            <p:cNvSpPr>
              <a:spLocks/>
            </p:cNvSpPr>
            <p:nvPr/>
          </p:nvSpPr>
          <p:spPr bwMode="auto">
            <a:xfrm>
              <a:off x="4599" y="2529"/>
              <a:ext cx="22" cy="70"/>
            </a:xfrm>
            <a:custGeom>
              <a:avLst/>
              <a:gdLst/>
              <a:ahLst/>
              <a:cxnLst>
                <a:cxn ang="0">
                  <a:pos x="1" y="207"/>
                </a:cxn>
                <a:cxn ang="0">
                  <a:pos x="0" y="208"/>
                </a:cxn>
                <a:cxn ang="0">
                  <a:pos x="1" y="211"/>
                </a:cxn>
                <a:cxn ang="0">
                  <a:pos x="2" y="212"/>
                </a:cxn>
                <a:cxn ang="0">
                  <a:pos x="4" y="212"/>
                </a:cxn>
                <a:cxn ang="0">
                  <a:pos x="33" y="181"/>
                </a:cxn>
                <a:cxn ang="0">
                  <a:pos x="53" y="148"/>
                </a:cxn>
                <a:cxn ang="0">
                  <a:pos x="64" y="113"/>
                </a:cxn>
                <a:cxn ang="0">
                  <a:pos x="68" y="78"/>
                </a:cxn>
                <a:cxn ang="0">
                  <a:pos x="68" y="48"/>
                </a:cxn>
                <a:cxn ang="0">
                  <a:pos x="66" y="22"/>
                </a:cxn>
                <a:cxn ang="0">
                  <a:pos x="64" y="6"/>
                </a:cxn>
                <a:cxn ang="0">
                  <a:pos x="62" y="0"/>
                </a:cxn>
                <a:cxn ang="0">
                  <a:pos x="62" y="7"/>
                </a:cxn>
                <a:cxn ang="0">
                  <a:pos x="62" y="25"/>
                </a:cxn>
                <a:cxn ang="0">
                  <a:pos x="62" y="53"/>
                </a:cxn>
                <a:cxn ang="0">
                  <a:pos x="58" y="87"/>
                </a:cxn>
                <a:cxn ang="0">
                  <a:pos x="51" y="121"/>
                </a:cxn>
                <a:cxn ang="0">
                  <a:pos x="40" y="155"/>
                </a:cxn>
                <a:cxn ang="0">
                  <a:pos x="25" y="184"/>
                </a:cxn>
                <a:cxn ang="0">
                  <a:pos x="1" y="207"/>
                </a:cxn>
              </a:cxnLst>
              <a:rect l="0" t="0" r="r" b="b"/>
              <a:pathLst>
                <a:path w="68" h="212">
                  <a:moveTo>
                    <a:pt x="1" y="207"/>
                  </a:moveTo>
                  <a:lnTo>
                    <a:pt x="0" y="208"/>
                  </a:lnTo>
                  <a:lnTo>
                    <a:pt x="1" y="211"/>
                  </a:lnTo>
                  <a:lnTo>
                    <a:pt x="2" y="212"/>
                  </a:lnTo>
                  <a:lnTo>
                    <a:pt x="4" y="212"/>
                  </a:lnTo>
                  <a:lnTo>
                    <a:pt x="33" y="181"/>
                  </a:lnTo>
                  <a:lnTo>
                    <a:pt x="53" y="148"/>
                  </a:lnTo>
                  <a:lnTo>
                    <a:pt x="64" y="113"/>
                  </a:lnTo>
                  <a:lnTo>
                    <a:pt x="68" y="78"/>
                  </a:lnTo>
                  <a:lnTo>
                    <a:pt x="68" y="48"/>
                  </a:lnTo>
                  <a:lnTo>
                    <a:pt x="66" y="22"/>
                  </a:lnTo>
                  <a:lnTo>
                    <a:pt x="64" y="6"/>
                  </a:lnTo>
                  <a:lnTo>
                    <a:pt x="62" y="0"/>
                  </a:lnTo>
                  <a:lnTo>
                    <a:pt x="62" y="7"/>
                  </a:lnTo>
                  <a:lnTo>
                    <a:pt x="62" y="25"/>
                  </a:lnTo>
                  <a:lnTo>
                    <a:pt x="62" y="53"/>
                  </a:lnTo>
                  <a:lnTo>
                    <a:pt x="58" y="87"/>
                  </a:lnTo>
                  <a:lnTo>
                    <a:pt x="51" y="121"/>
                  </a:lnTo>
                  <a:lnTo>
                    <a:pt x="40" y="155"/>
                  </a:lnTo>
                  <a:lnTo>
                    <a:pt x="25" y="184"/>
                  </a:lnTo>
                  <a:lnTo>
                    <a:pt x="1" y="207"/>
                  </a:lnTo>
                  <a:close/>
                </a:path>
              </a:pathLst>
            </a:custGeom>
            <a:solidFill>
              <a:srgbClr val="140000"/>
            </a:solidFill>
            <a:ln w="9525">
              <a:noFill/>
              <a:round/>
              <a:headEnd/>
              <a:tailEnd/>
            </a:ln>
          </p:spPr>
          <p:txBody>
            <a:bodyPr/>
            <a:lstStyle/>
            <a:p>
              <a:endParaRPr lang="zh-CN" altLang="en-US"/>
            </a:p>
          </p:txBody>
        </p:sp>
        <p:sp>
          <p:nvSpPr>
            <p:cNvPr id="48" name="Freeform 44"/>
            <p:cNvSpPr>
              <a:spLocks/>
            </p:cNvSpPr>
            <p:nvPr/>
          </p:nvSpPr>
          <p:spPr bwMode="auto">
            <a:xfrm>
              <a:off x="4500" y="2591"/>
              <a:ext cx="52" cy="13"/>
            </a:xfrm>
            <a:custGeom>
              <a:avLst/>
              <a:gdLst/>
              <a:ahLst/>
              <a:cxnLst>
                <a:cxn ang="0">
                  <a:pos x="17" y="2"/>
                </a:cxn>
                <a:cxn ang="0">
                  <a:pos x="3" y="0"/>
                </a:cxn>
                <a:cxn ang="0">
                  <a:pos x="0" y="2"/>
                </a:cxn>
                <a:cxn ang="0">
                  <a:pos x="3" y="9"/>
                </a:cxn>
                <a:cxn ang="0">
                  <a:pos x="8" y="14"/>
                </a:cxn>
                <a:cxn ang="0">
                  <a:pos x="39" y="30"/>
                </a:cxn>
                <a:cxn ang="0">
                  <a:pos x="67" y="39"/>
                </a:cxn>
                <a:cxn ang="0">
                  <a:pos x="92" y="40"/>
                </a:cxn>
                <a:cxn ang="0">
                  <a:pos x="113" y="36"/>
                </a:cxn>
                <a:cxn ang="0">
                  <a:pos x="131" y="30"/>
                </a:cxn>
                <a:cxn ang="0">
                  <a:pos x="144" y="23"/>
                </a:cxn>
                <a:cxn ang="0">
                  <a:pos x="152" y="18"/>
                </a:cxn>
                <a:cxn ang="0">
                  <a:pos x="155" y="15"/>
                </a:cxn>
                <a:cxn ang="0">
                  <a:pos x="151" y="15"/>
                </a:cxn>
                <a:cxn ang="0">
                  <a:pos x="139" y="15"/>
                </a:cxn>
                <a:cxn ang="0">
                  <a:pos x="123" y="15"/>
                </a:cxn>
                <a:cxn ang="0">
                  <a:pos x="103" y="15"/>
                </a:cxn>
                <a:cxn ang="0">
                  <a:pos x="79" y="14"/>
                </a:cxn>
                <a:cxn ang="0">
                  <a:pos x="57" y="11"/>
                </a:cxn>
                <a:cxn ang="0">
                  <a:pos x="35" y="8"/>
                </a:cxn>
                <a:cxn ang="0">
                  <a:pos x="17" y="2"/>
                </a:cxn>
              </a:cxnLst>
              <a:rect l="0" t="0" r="r" b="b"/>
              <a:pathLst>
                <a:path w="155" h="40">
                  <a:moveTo>
                    <a:pt x="17" y="2"/>
                  </a:moveTo>
                  <a:lnTo>
                    <a:pt x="3" y="0"/>
                  </a:lnTo>
                  <a:lnTo>
                    <a:pt x="0" y="2"/>
                  </a:lnTo>
                  <a:lnTo>
                    <a:pt x="3" y="9"/>
                  </a:lnTo>
                  <a:lnTo>
                    <a:pt x="8" y="14"/>
                  </a:lnTo>
                  <a:lnTo>
                    <a:pt x="39" y="30"/>
                  </a:lnTo>
                  <a:lnTo>
                    <a:pt x="67" y="39"/>
                  </a:lnTo>
                  <a:lnTo>
                    <a:pt x="92" y="40"/>
                  </a:lnTo>
                  <a:lnTo>
                    <a:pt x="113" y="36"/>
                  </a:lnTo>
                  <a:lnTo>
                    <a:pt x="131" y="30"/>
                  </a:lnTo>
                  <a:lnTo>
                    <a:pt x="144" y="23"/>
                  </a:lnTo>
                  <a:lnTo>
                    <a:pt x="152" y="18"/>
                  </a:lnTo>
                  <a:lnTo>
                    <a:pt x="155" y="15"/>
                  </a:lnTo>
                  <a:lnTo>
                    <a:pt x="151" y="15"/>
                  </a:lnTo>
                  <a:lnTo>
                    <a:pt x="139" y="15"/>
                  </a:lnTo>
                  <a:lnTo>
                    <a:pt x="123" y="15"/>
                  </a:lnTo>
                  <a:lnTo>
                    <a:pt x="103" y="15"/>
                  </a:lnTo>
                  <a:lnTo>
                    <a:pt x="79" y="14"/>
                  </a:lnTo>
                  <a:lnTo>
                    <a:pt x="57" y="11"/>
                  </a:lnTo>
                  <a:lnTo>
                    <a:pt x="35" y="8"/>
                  </a:lnTo>
                  <a:lnTo>
                    <a:pt x="17" y="2"/>
                  </a:lnTo>
                  <a:close/>
                </a:path>
              </a:pathLst>
            </a:custGeom>
            <a:solidFill>
              <a:srgbClr val="140000"/>
            </a:solidFill>
            <a:ln w="9525">
              <a:noFill/>
              <a:round/>
              <a:headEnd/>
              <a:tailEnd/>
            </a:ln>
          </p:spPr>
          <p:txBody>
            <a:bodyPr/>
            <a:lstStyle/>
            <a:p>
              <a:endParaRPr lang="zh-CN" altLang="en-US"/>
            </a:p>
          </p:txBody>
        </p:sp>
        <p:sp>
          <p:nvSpPr>
            <p:cNvPr id="49" name="Freeform 45"/>
            <p:cNvSpPr>
              <a:spLocks/>
            </p:cNvSpPr>
            <p:nvPr/>
          </p:nvSpPr>
          <p:spPr bwMode="auto">
            <a:xfrm>
              <a:off x="4548" y="2601"/>
              <a:ext cx="57" cy="121"/>
            </a:xfrm>
            <a:custGeom>
              <a:avLst/>
              <a:gdLst/>
              <a:ahLst/>
              <a:cxnLst>
                <a:cxn ang="0">
                  <a:pos x="153" y="120"/>
                </a:cxn>
                <a:cxn ang="0">
                  <a:pos x="147" y="131"/>
                </a:cxn>
                <a:cxn ang="0">
                  <a:pos x="139" y="143"/>
                </a:cxn>
                <a:cxn ang="0">
                  <a:pos x="132" y="154"/>
                </a:cxn>
                <a:cxn ang="0">
                  <a:pos x="124" y="164"/>
                </a:cxn>
                <a:cxn ang="0">
                  <a:pos x="114" y="173"/>
                </a:cxn>
                <a:cxn ang="0">
                  <a:pos x="106" y="183"/>
                </a:cxn>
                <a:cxn ang="0">
                  <a:pos x="96" y="193"/>
                </a:cxn>
                <a:cxn ang="0">
                  <a:pos x="87" y="201"/>
                </a:cxn>
                <a:cxn ang="0">
                  <a:pos x="79" y="211"/>
                </a:cxn>
                <a:cxn ang="0">
                  <a:pos x="71" y="221"/>
                </a:cxn>
                <a:cxn ang="0">
                  <a:pos x="62" y="229"/>
                </a:cxn>
                <a:cxn ang="0">
                  <a:pos x="54" y="239"/>
                </a:cxn>
                <a:cxn ang="0">
                  <a:pos x="46" y="249"/>
                </a:cxn>
                <a:cxn ang="0">
                  <a:pos x="39" y="260"/>
                </a:cxn>
                <a:cxn ang="0">
                  <a:pos x="32" y="270"/>
                </a:cxn>
                <a:cxn ang="0">
                  <a:pos x="25" y="281"/>
                </a:cxn>
                <a:cxn ang="0">
                  <a:pos x="15" y="304"/>
                </a:cxn>
                <a:cxn ang="0">
                  <a:pos x="7" y="332"/>
                </a:cxn>
                <a:cxn ang="0">
                  <a:pos x="1" y="356"/>
                </a:cxn>
                <a:cxn ang="0">
                  <a:pos x="0" y="364"/>
                </a:cxn>
                <a:cxn ang="0">
                  <a:pos x="5" y="352"/>
                </a:cxn>
                <a:cxn ang="0">
                  <a:pos x="11" y="338"/>
                </a:cxn>
                <a:cxn ang="0">
                  <a:pos x="16" y="325"/>
                </a:cxn>
                <a:cxn ang="0">
                  <a:pos x="23" y="313"/>
                </a:cxn>
                <a:cxn ang="0">
                  <a:pos x="29" y="302"/>
                </a:cxn>
                <a:cxn ang="0">
                  <a:pos x="37" y="289"/>
                </a:cxn>
                <a:cxn ang="0">
                  <a:pos x="46" y="277"/>
                </a:cxn>
                <a:cxn ang="0">
                  <a:pos x="54" y="265"/>
                </a:cxn>
                <a:cxn ang="0">
                  <a:pos x="64" y="254"/>
                </a:cxn>
                <a:cxn ang="0">
                  <a:pos x="73" y="243"/>
                </a:cxn>
                <a:cxn ang="0">
                  <a:pos x="83" y="232"/>
                </a:cxn>
                <a:cxn ang="0">
                  <a:pos x="93" y="221"/>
                </a:cxn>
                <a:cxn ang="0">
                  <a:pos x="101" y="211"/>
                </a:cxn>
                <a:cxn ang="0">
                  <a:pos x="111" y="200"/>
                </a:cxn>
                <a:cxn ang="0">
                  <a:pos x="121" y="189"/>
                </a:cxn>
                <a:cxn ang="0">
                  <a:pos x="131" y="177"/>
                </a:cxn>
                <a:cxn ang="0">
                  <a:pos x="145" y="159"/>
                </a:cxn>
                <a:cxn ang="0">
                  <a:pos x="156" y="140"/>
                </a:cxn>
                <a:cxn ang="0">
                  <a:pos x="164" y="119"/>
                </a:cxn>
                <a:cxn ang="0">
                  <a:pos x="171" y="98"/>
                </a:cxn>
                <a:cxn ang="0">
                  <a:pos x="172" y="70"/>
                </a:cxn>
                <a:cxn ang="0">
                  <a:pos x="171" y="38"/>
                </a:cxn>
                <a:cxn ang="0">
                  <a:pos x="167" y="11"/>
                </a:cxn>
                <a:cxn ang="0">
                  <a:pos x="165" y="0"/>
                </a:cxn>
                <a:cxn ang="0">
                  <a:pos x="167" y="13"/>
                </a:cxn>
                <a:cxn ang="0">
                  <a:pos x="167" y="45"/>
                </a:cxn>
                <a:cxn ang="0">
                  <a:pos x="164" y="85"/>
                </a:cxn>
                <a:cxn ang="0">
                  <a:pos x="153" y="120"/>
                </a:cxn>
              </a:cxnLst>
              <a:rect l="0" t="0" r="r" b="b"/>
              <a:pathLst>
                <a:path w="172" h="364">
                  <a:moveTo>
                    <a:pt x="153" y="120"/>
                  </a:moveTo>
                  <a:lnTo>
                    <a:pt x="147" y="131"/>
                  </a:lnTo>
                  <a:lnTo>
                    <a:pt x="139" y="143"/>
                  </a:lnTo>
                  <a:lnTo>
                    <a:pt x="132" y="154"/>
                  </a:lnTo>
                  <a:lnTo>
                    <a:pt x="124" y="164"/>
                  </a:lnTo>
                  <a:lnTo>
                    <a:pt x="114" y="173"/>
                  </a:lnTo>
                  <a:lnTo>
                    <a:pt x="106" y="183"/>
                  </a:lnTo>
                  <a:lnTo>
                    <a:pt x="96" y="193"/>
                  </a:lnTo>
                  <a:lnTo>
                    <a:pt x="87" y="201"/>
                  </a:lnTo>
                  <a:lnTo>
                    <a:pt x="79" y="211"/>
                  </a:lnTo>
                  <a:lnTo>
                    <a:pt x="71" y="221"/>
                  </a:lnTo>
                  <a:lnTo>
                    <a:pt x="62" y="229"/>
                  </a:lnTo>
                  <a:lnTo>
                    <a:pt x="54" y="239"/>
                  </a:lnTo>
                  <a:lnTo>
                    <a:pt x="46" y="249"/>
                  </a:lnTo>
                  <a:lnTo>
                    <a:pt x="39" y="260"/>
                  </a:lnTo>
                  <a:lnTo>
                    <a:pt x="32" y="270"/>
                  </a:lnTo>
                  <a:lnTo>
                    <a:pt x="25" y="281"/>
                  </a:lnTo>
                  <a:lnTo>
                    <a:pt x="15" y="304"/>
                  </a:lnTo>
                  <a:lnTo>
                    <a:pt x="7" y="332"/>
                  </a:lnTo>
                  <a:lnTo>
                    <a:pt x="1" y="356"/>
                  </a:lnTo>
                  <a:lnTo>
                    <a:pt x="0" y="364"/>
                  </a:lnTo>
                  <a:lnTo>
                    <a:pt x="5" y="352"/>
                  </a:lnTo>
                  <a:lnTo>
                    <a:pt x="11" y="338"/>
                  </a:lnTo>
                  <a:lnTo>
                    <a:pt x="16" y="325"/>
                  </a:lnTo>
                  <a:lnTo>
                    <a:pt x="23" y="313"/>
                  </a:lnTo>
                  <a:lnTo>
                    <a:pt x="29" y="302"/>
                  </a:lnTo>
                  <a:lnTo>
                    <a:pt x="37" y="289"/>
                  </a:lnTo>
                  <a:lnTo>
                    <a:pt x="46" y="277"/>
                  </a:lnTo>
                  <a:lnTo>
                    <a:pt x="54" y="265"/>
                  </a:lnTo>
                  <a:lnTo>
                    <a:pt x="64" y="254"/>
                  </a:lnTo>
                  <a:lnTo>
                    <a:pt x="73" y="243"/>
                  </a:lnTo>
                  <a:lnTo>
                    <a:pt x="83" y="232"/>
                  </a:lnTo>
                  <a:lnTo>
                    <a:pt x="93" y="221"/>
                  </a:lnTo>
                  <a:lnTo>
                    <a:pt x="101" y="211"/>
                  </a:lnTo>
                  <a:lnTo>
                    <a:pt x="111" y="200"/>
                  </a:lnTo>
                  <a:lnTo>
                    <a:pt x="121" y="189"/>
                  </a:lnTo>
                  <a:lnTo>
                    <a:pt x="131" y="177"/>
                  </a:lnTo>
                  <a:lnTo>
                    <a:pt x="145" y="159"/>
                  </a:lnTo>
                  <a:lnTo>
                    <a:pt x="156" y="140"/>
                  </a:lnTo>
                  <a:lnTo>
                    <a:pt x="164" y="119"/>
                  </a:lnTo>
                  <a:lnTo>
                    <a:pt x="171" y="98"/>
                  </a:lnTo>
                  <a:lnTo>
                    <a:pt x="172" y="70"/>
                  </a:lnTo>
                  <a:lnTo>
                    <a:pt x="171" y="38"/>
                  </a:lnTo>
                  <a:lnTo>
                    <a:pt x="167" y="11"/>
                  </a:lnTo>
                  <a:lnTo>
                    <a:pt x="165" y="0"/>
                  </a:lnTo>
                  <a:lnTo>
                    <a:pt x="167" y="13"/>
                  </a:lnTo>
                  <a:lnTo>
                    <a:pt x="167" y="45"/>
                  </a:lnTo>
                  <a:lnTo>
                    <a:pt x="164" y="85"/>
                  </a:lnTo>
                  <a:lnTo>
                    <a:pt x="153" y="120"/>
                  </a:lnTo>
                  <a:close/>
                </a:path>
              </a:pathLst>
            </a:custGeom>
            <a:solidFill>
              <a:srgbClr val="140000"/>
            </a:solidFill>
            <a:ln w="9525">
              <a:noFill/>
              <a:round/>
              <a:headEnd/>
              <a:tailEnd/>
            </a:ln>
          </p:spPr>
          <p:txBody>
            <a:bodyPr/>
            <a:lstStyle/>
            <a:p>
              <a:endParaRPr lang="zh-CN" altLang="en-US"/>
            </a:p>
          </p:txBody>
        </p:sp>
        <p:sp>
          <p:nvSpPr>
            <p:cNvPr id="50" name="Freeform 46"/>
            <p:cNvSpPr>
              <a:spLocks/>
            </p:cNvSpPr>
            <p:nvPr/>
          </p:nvSpPr>
          <p:spPr bwMode="auto">
            <a:xfrm>
              <a:off x="4583" y="2598"/>
              <a:ext cx="26" cy="11"/>
            </a:xfrm>
            <a:custGeom>
              <a:avLst/>
              <a:gdLst/>
              <a:ahLst/>
              <a:cxnLst>
                <a:cxn ang="0">
                  <a:pos x="38" y="13"/>
                </a:cxn>
                <a:cxn ang="0">
                  <a:pos x="29" y="11"/>
                </a:cxn>
                <a:cxn ang="0">
                  <a:pos x="21" y="10"/>
                </a:cxn>
                <a:cxn ang="0">
                  <a:pos x="11" y="11"/>
                </a:cxn>
                <a:cxn ang="0">
                  <a:pos x="3" y="13"/>
                </a:cxn>
                <a:cxn ang="0">
                  <a:pos x="2" y="14"/>
                </a:cxn>
                <a:cxn ang="0">
                  <a:pos x="0" y="15"/>
                </a:cxn>
                <a:cxn ang="0">
                  <a:pos x="0" y="18"/>
                </a:cxn>
                <a:cxn ang="0">
                  <a:pos x="0" y="19"/>
                </a:cxn>
                <a:cxn ang="0">
                  <a:pos x="3" y="24"/>
                </a:cxn>
                <a:cxn ang="0">
                  <a:pos x="6" y="26"/>
                </a:cxn>
                <a:cxn ang="0">
                  <a:pos x="10" y="29"/>
                </a:cxn>
                <a:cxn ang="0">
                  <a:pos x="14" y="31"/>
                </a:cxn>
                <a:cxn ang="0">
                  <a:pos x="21" y="32"/>
                </a:cxn>
                <a:cxn ang="0">
                  <a:pos x="28" y="31"/>
                </a:cxn>
                <a:cxn ang="0">
                  <a:pos x="36" y="31"/>
                </a:cxn>
                <a:cxn ang="0">
                  <a:pos x="42" y="28"/>
                </a:cxn>
                <a:cxn ang="0">
                  <a:pos x="53" y="21"/>
                </a:cxn>
                <a:cxn ang="0">
                  <a:pos x="66" y="11"/>
                </a:cxn>
                <a:cxn ang="0">
                  <a:pos x="74" y="4"/>
                </a:cxn>
                <a:cxn ang="0">
                  <a:pos x="78" y="0"/>
                </a:cxn>
                <a:cxn ang="0">
                  <a:pos x="74" y="3"/>
                </a:cxn>
                <a:cxn ang="0">
                  <a:pos x="64" y="7"/>
                </a:cxn>
                <a:cxn ang="0">
                  <a:pos x="50" y="11"/>
                </a:cxn>
                <a:cxn ang="0">
                  <a:pos x="38" y="13"/>
                </a:cxn>
              </a:cxnLst>
              <a:rect l="0" t="0" r="r" b="b"/>
              <a:pathLst>
                <a:path w="78" h="32">
                  <a:moveTo>
                    <a:pt x="38" y="13"/>
                  </a:moveTo>
                  <a:lnTo>
                    <a:pt x="29" y="11"/>
                  </a:lnTo>
                  <a:lnTo>
                    <a:pt x="21" y="10"/>
                  </a:lnTo>
                  <a:lnTo>
                    <a:pt x="11" y="11"/>
                  </a:lnTo>
                  <a:lnTo>
                    <a:pt x="3" y="13"/>
                  </a:lnTo>
                  <a:lnTo>
                    <a:pt x="2" y="14"/>
                  </a:lnTo>
                  <a:lnTo>
                    <a:pt x="0" y="15"/>
                  </a:lnTo>
                  <a:lnTo>
                    <a:pt x="0" y="18"/>
                  </a:lnTo>
                  <a:lnTo>
                    <a:pt x="0" y="19"/>
                  </a:lnTo>
                  <a:lnTo>
                    <a:pt x="3" y="24"/>
                  </a:lnTo>
                  <a:lnTo>
                    <a:pt x="6" y="26"/>
                  </a:lnTo>
                  <a:lnTo>
                    <a:pt x="10" y="29"/>
                  </a:lnTo>
                  <a:lnTo>
                    <a:pt x="14" y="31"/>
                  </a:lnTo>
                  <a:lnTo>
                    <a:pt x="21" y="32"/>
                  </a:lnTo>
                  <a:lnTo>
                    <a:pt x="28" y="31"/>
                  </a:lnTo>
                  <a:lnTo>
                    <a:pt x="36" y="31"/>
                  </a:lnTo>
                  <a:lnTo>
                    <a:pt x="42" y="28"/>
                  </a:lnTo>
                  <a:lnTo>
                    <a:pt x="53" y="21"/>
                  </a:lnTo>
                  <a:lnTo>
                    <a:pt x="66" y="11"/>
                  </a:lnTo>
                  <a:lnTo>
                    <a:pt x="74" y="4"/>
                  </a:lnTo>
                  <a:lnTo>
                    <a:pt x="78" y="0"/>
                  </a:lnTo>
                  <a:lnTo>
                    <a:pt x="74" y="3"/>
                  </a:lnTo>
                  <a:lnTo>
                    <a:pt x="64" y="7"/>
                  </a:lnTo>
                  <a:lnTo>
                    <a:pt x="50" y="11"/>
                  </a:lnTo>
                  <a:lnTo>
                    <a:pt x="38" y="13"/>
                  </a:lnTo>
                  <a:close/>
                </a:path>
              </a:pathLst>
            </a:custGeom>
            <a:solidFill>
              <a:srgbClr val="140000"/>
            </a:solidFill>
            <a:ln w="9525">
              <a:noFill/>
              <a:round/>
              <a:headEnd/>
              <a:tailEnd/>
            </a:ln>
          </p:spPr>
          <p:txBody>
            <a:bodyPr/>
            <a:lstStyle/>
            <a:p>
              <a:endParaRPr lang="zh-CN" altLang="en-US"/>
            </a:p>
          </p:txBody>
        </p:sp>
        <p:sp>
          <p:nvSpPr>
            <p:cNvPr id="51" name="Freeform 47"/>
            <p:cNvSpPr>
              <a:spLocks/>
            </p:cNvSpPr>
            <p:nvPr/>
          </p:nvSpPr>
          <p:spPr bwMode="auto">
            <a:xfrm>
              <a:off x="4518" y="2677"/>
              <a:ext cx="41" cy="6"/>
            </a:xfrm>
            <a:custGeom>
              <a:avLst/>
              <a:gdLst/>
              <a:ahLst/>
              <a:cxnLst>
                <a:cxn ang="0">
                  <a:pos x="71" y="1"/>
                </a:cxn>
                <a:cxn ang="0">
                  <a:pos x="61" y="0"/>
                </a:cxn>
                <a:cxn ang="0">
                  <a:pos x="52" y="3"/>
                </a:cxn>
                <a:cxn ang="0">
                  <a:pos x="42" y="7"/>
                </a:cxn>
                <a:cxn ang="0">
                  <a:pos x="32" y="8"/>
                </a:cxn>
                <a:cxn ang="0">
                  <a:pos x="25" y="7"/>
                </a:cxn>
                <a:cxn ang="0">
                  <a:pos x="17" y="6"/>
                </a:cxn>
                <a:cxn ang="0">
                  <a:pos x="8" y="6"/>
                </a:cxn>
                <a:cxn ang="0">
                  <a:pos x="1" y="4"/>
                </a:cxn>
                <a:cxn ang="0">
                  <a:pos x="0" y="4"/>
                </a:cxn>
                <a:cxn ang="0">
                  <a:pos x="0" y="6"/>
                </a:cxn>
                <a:cxn ang="0">
                  <a:pos x="0" y="8"/>
                </a:cxn>
                <a:cxn ang="0">
                  <a:pos x="0" y="8"/>
                </a:cxn>
                <a:cxn ang="0">
                  <a:pos x="10" y="13"/>
                </a:cxn>
                <a:cxn ang="0">
                  <a:pos x="18" y="15"/>
                </a:cxn>
                <a:cxn ang="0">
                  <a:pos x="26" y="17"/>
                </a:cxn>
                <a:cxn ang="0">
                  <a:pos x="36" y="18"/>
                </a:cxn>
                <a:cxn ang="0">
                  <a:pos x="45" y="18"/>
                </a:cxn>
                <a:cxn ang="0">
                  <a:pos x="52" y="17"/>
                </a:cxn>
                <a:cxn ang="0">
                  <a:pos x="58" y="15"/>
                </a:cxn>
                <a:cxn ang="0">
                  <a:pos x="65" y="13"/>
                </a:cxn>
                <a:cxn ang="0">
                  <a:pos x="71" y="11"/>
                </a:cxn>
                <a:cxn ang="0">
                  <a:pos x="78" y="11"/>
                </a:cxn>
                <a:cxn ang="0">
                  <a:pos x="85" y="13"/>
                </a:cxn>
                <a:cxn ang="0">
                  <a:pos x="93" y="15"/>
                </a:cxn>
                <a:cxn ang="0">
                  <a:pos x="104" y="15"/>
                </a:cxn>
                <a:cxn ang="0">
                  <a:pos x="114" y="10"/>
                </a:cxn>
                <a:cxn ang="0">
                  <a:pos x="123" y="3"/>
                </a:cxn>
                <a:cxn ang="0">
                  <a:pos x="125" y="0"/>
                </a:cxn>
                <a:cxn ang="0">
                  <a:pos x="124" y="0"/>
                </a:cxn>
                <a:cxn ang="0">
                  <a:pos x="121" y="3"/>
                </a:cxn>
                <a:cxn ang="0">
                  <a:pos x="117" y="4"/>
                </a:cxn>
                <a:cxn ang="0">
                  <a:pos x="111" y="6"/>
                </a:cxn>
                <a:cxn ang="0">
                  <a:pos x="103" y="7"/>
                </a:cxn>
                <a:cxn ang="0">
                  <a:pos x="93" y="7"/>
                </a:cxn>
                <a:cxn ang="0">
                  <a:pos x="84" y="6"/>
                </a:cxn>
                <a:cxn ang="0">
                  <a:pos x="71" y="1"/>
                </a:cxn>
              </a:cxnLst>
              <a:rect l="0" t="0" r="r" b="b"/>
              <a:pathLst>
                <a:path w="125" h="18">
                  <a:moveTo>
                    <a:pt x="71" y="1"/>
                  </a:moveTo>
                  <a:lnTo>
                    <a:pt x="61" y="0"/>
                  </a:lnTo>
                  <a:lnTo>
                    <a:pt x="52" y="3"/>
                  </a:lnTo>
                  <a:lnTo>
                    <a:pt x="42" y="7"/>
                  </a:lnTo>
                  <a:lnTo>
                    <a:pt x="32" y="8"/>
                  </a:lnTo>
                  <a:lnTo>
                    <a:pt x="25" y="7"/>
                  </a:lnTo>
                  <a:lnTo>
                    <a:pt x="17" y="6"/>
                  </a:lnTo>
                  <a:lnTo>
                    <a:pt x="8" y="6"/>
                  </a:lnTo>
                  <a:lnTo>
                    <a:pt x="1" y="4"/>
                  </a:lnTo>
                  <a:lnTo>
                    <a:pt x="0" y="4"/>
                  </a:lnTo>
                  <a:lnTo>
                    <a:pt x="0" y="6"/>
                  </a:lnTo>
                  <a:lnTo>
                    <a:pt x="0" y="8"/>
                  </a:lnTo>
                  <a:lnTo>
                    <a:pt x="0" y="8"/>
                  </a:lnTo>
                  <a:lnTo>
                    <a:pt x="10" y="13"/>
                  </a:lnTo>
                  <a:lnTo>
                    <a:pt x="18" y="15"/>
                  </a:lnTo>
                  <a:lnTo>
                    <a:pt x="26" y="17"/>
                  </a:lnTo>
                  <a:lnTo>
                    <a:pt x="36" y="18"/>
                  </a:lnTo>
                  <a:lnTo>
                    <a:pt x="45" y="18"/>
                  </a:lnTo>
                  <a:lnTo>
                    <a:pt x="52" y="17"/>
                  </a:lnTo>
                  <a:lnTo>
                    <a:pt x="58" y="15"/>
                  </a:lnTo>
                  <a:lnTo>
                    <a:pt x="65" y="13"/>
                  </a:lnTo>
                  <a:lnTo>
                    <a:pt x="71" y="11"/>
                  </a:lnTo>
                  <a:lnTo>
                    <a:pt x="78" y="11"/>
                  </a:lnTo>
                  <a:lnTo>
                    <a:pt x="85" y="13"/>
                  </a:lnTo>
                  <a:lnTo>
                    <a:pt x="93" y="15"/>
                  </a:lnTo>
                  <a:lnTo>
                    <a:pt x="104" y="15"/>
                  </a:lnTo>
                  <a:lnTo>
                    <a:pt x="114" y="10"/>
                  </a:lnTo>
                  <a:lnTo>
                    <a:pt x="123" y="3"/>
                  </a:lnTo>
                  <a:lnTo>
                    <a:pt x="125" y="0"/>
                  </a:lnTo>
                  <a:lnTo>
                    <a:pt x="124" y="0"/>
                  </a:lnTo>
                  <a:lnTo>
                    <a:pt x="121" y="3"/>
                  </a:lnTo>
                  <a:lnTo>
                    <a:pt x="117" y="4"/>
                  </a:lnTo>
                  <a:lnTo>
                    <a:pt x="111" y="6"/>
                  </a:lnTo>
                  <a:lnTo>
                    <a:pt x="103" y="7"/>
                  </a:lnTo>
                  <a:lnTo>
                    <a:pt x="93" y="7"/>
                  </a:lnTo>
                  <a:lnTo>
                    <a:pt x="84" y="6"/>
                  </a:lnTo>
                  <a:lnTo>
                    <a:pt x="71" y="1"/>
                  </a:lnTo>
                  <a:close/>
                </a:path>
              </a:pathLst>
            </a:custGeom>
            <a:solidFill>
              <a:srgbClr val="140000"/>
            </a:solidFill>
            <a:ln w="9525">
              <a:noFill/>
              <a:round/>
              <a:headEnd/>
              <a:tailEnd/>
            </a:ln>
          </p:spPr>
          <p:txBody>
            <a:bodyPr/>
            <a:lstStyle/>
            <a:p>
              <a:endParaRPr lang="zh-CN" altLang="en-US"/>
            </a:p>
          </p:txBody>
        </p:sp>
        <p:sp>
          <p:nvSpPr>
            <p:cNvPr id="52" name="Freeform 48"/>
            <p:cNvSpPr>
              <a:spLocks/>
            </p:cNvSpPr>
            <p:nvPr/>
          </p:nvSpPr>
          <p:spPr bwMode="auto">
            <a:xfrm>
              <a:off x="4533" y="2692"/>
              <a:ext cx="20" cy="6"/>
            </a:xfrm>
            <a:custGeom>
              <a:avLst/>
              <a:gdLst/>
              <a:ahLst/>
              <a:cxnLst>
                <a:cxn ang="0">
                  <a:pos x="31" y="7"/>
                </a:cxn>
                <a:cxn ang="0">
                  <a:pos x="24" y="6"/>
                </a:cxn>
                <a:cxn ang="0">
                  <a:pos x="17" y="4"/>
                </a:cxn>
                <a:cxn ang="0">
                  <a:pos x="10" y="3"/>
                </a:cxn>
                <a:cxn ang="0">
                  <a:pos x="3" y="2"/>
                </a:cxn>
                <a:cxn ang="0">
                  <a:pos x="2" y="2"/>
                </a:cxn>
                <a:cxn ang="0">
                  <a:pos x="0" y="4"/>
                </a:cxn>
                <a:cxn ang="0">
                  <a:pos x="0" y="6"/>
                </a:cxn>
                <a:cxn ang="0">
                  <a:pos x="2" y="7"/>
                </a:cxn>
                <a:cxn ang="0">
                  <a:pos x="17" y="14"/>
                </a:cxn>
                <a:cxn ang="0">
                  <a:pos x="30" y="17"/>
                </a:cxn>
                <a:cxn ang="0">
                  <a:pos x="39" y="18"/>
                </a:cxn>
                <a:cxn ang="0">
                  <a:pos x="48" y="15"/>
                </a:cxn>
                <a:cxn ang="0">
                  <a:pos x="52" y="13"/>
                </a:cxn>
                <a:cxn ang="0">
                  <a:pos x="56" y="8"/>
                </a:cxn>
                <a:cxn ang="0">
                  <a:pos x="57" y="4"/>
                </a:cxn>
                <a:cxn ang="0">
                  <a:pos x="59" y="0"/>
                </a:cxn>
                <a:cxn ang="0">
                  <a:pos x="56" y="2"/>
                </a:cxn>
                <a:cxn ang="0">
                  <a:pos x="49" y="3"/>
                </a:cxn>
                <a:cxn ang="0">
                  <a:pos x="39" y="6"/>
                </a:cxn>
                <a:cxn ang="0">
                  <a:pos x="31" y="7"/>
                </a:cxn>
              </a:cxnLst>
              <a:rect l="0" t="0" r="r" b="b"/>
              <a:pathLst>
                <a:path w="59" h="18">
                  <a:moveTo>
                    <a:pt x="31" y="7"/>
                  </a:moveTo>
                  <a:lnTo>
                    <a:pt x="24" y="6"/>
                  </a:lnTo>
                  <a:lnTo>
                    <a:pt x="17" y="4"/>
                  </a:lnTo>
                  <a:lnTo>
                    <a:pt x="10" y="3"/>
                  </a:lnTo>
                  <a:lnTo>
                    <a:pt x="3" y="2"/>
                  </a:lnTo>
                  <a:lnTo>
                    <a:pt x="2" y="2"/>
                  </a:lnTo>
                  <a:lnTo>
                    <a:pt x="0" y="4"/>
                  </a:lnTo>
                  <a:lnTo>
                    <a:pt x="0" y="6"/>
                  </a:lnTo>
                  <a:lnTo>
                    <a:pt x="2" y="7"/>
                  </a:lnTo>
                  <a:lnTo>
                    <a:pt x="17" y="14"/>
                  </a:lnTo>
                  <a:lnTo>
                    <a:pt x="30" y="17"/>
                  </a:lnTo>
                  <a:lnTo>
                    <a:pt x="39" y="18"/>
                  </a:lnTo>
                  <a:lnTo>
                    <a:pt x="48" y="15"/>
                  </a:lnTo>
                  <a:lnTo>
                    <a:pt x="52" y="13"/>
                  </a:lnTo>
                  <a:lnTo>
                    <a:pt x="56" y="8"/>
                  </a:lnTo>
                  <a:lnTo>
                    <a:pt x="57" y="4"/>
                  </a:lnTo>
                  <a:lnTo>
                    <a:pt x="59" y="0"/>
                  </a:lnTo>
                  <a:lnTo>
                    <a:pt x="56" y="2"/>
                  </a:lnTo>
                  <a:lnTo>
                    <a:pt x="49" y="3"/>
                  </a:lnTo>
                  <a:lnTo>
                    <a:pt x="39" y="6"/>
                  </a:lnTo>
                  <a:lnTo>
                    <a:pt x="31" y="7"/>
                  </a:lnTo>
                  <a:close/>
                </a:path>
              </a:pathLst>
            </a:custGeom>
            <a:solidFill>
              <a:srgbClr val="140000"/>
            </a:solidFill>
            <a:ln w="9525">
              <a:noFill/>
              <a:round/>
              <a:headEnd/>
              <a:tailEnd/>
            </a:ln>
          </p:spPr>
          <p:txBody>
            <a:bodyPr/>
            <a:lstStyle/>
            <a:p>
              <a:endParaRPr lang="zh-CN" altLang="en-US"/>
            </a:p>
          </p:txBody>
        </p:sp>
        <p:sp>
          <p:nvSpPr>
            <p:cNvPr id="53" name="Freeform 49"/>
            <p:cNvSpPr>
              <a:spLocks/>
            </p:cNvSpPr>
            <p:nvPr/>
          </p:nvSpPr>
          <p:spPr bwMode="auto">
            <a:xfrm>
              <a:off x="4569" y="2571"/>
              <a:ext cx="57" cy="95"/>
            </a:xfrm>
            <a:custGeom>
              <a:avLst/>
              <a:gdLst/>
              <a:ahLst/>
              <a:cxnLst>
                <a:cxn ang="0">
                  <a:pos x="97" y="5"/>
                </a:cxn>
                <a:cxn ang="0">
                  <a:pos x="88" y="10"/>
                </a:cxn>
                <a:cxn ang="0">
                  <a:pos x="79" y="16"/>
                </a:cxn>
                <a:cxn ang="0">
                  <a:pos x="71" y="24"/>
                </a:cxn>
                <a:cxn ang="0">
                  <a:pos x="64" y="33"/>
                </a:cxn>
                <a:cxn ang="0">
                  <a:pos x="57" y="41"/>
                </a:cxn>
                <a:cxn ang="0">
                  <a:pos x="51" y="51"/>
                </a:cxn>
                <a:cxn ang="0">
                  <a:pos x="46" y="60"/>
                </a:cxn>
                <a:cxn ang="0">
                  <a:pos x="40" y="70"/>
                </a:cxn>
                <a:cxn ang="0">
                  <a:pos x="33" y="94"/>
                </a:cxn>
                <a:cxn ang="0">
                  <a:pos x="30" y="118"/>
                </a:cxn>
                <a:cxn ang="0">
                  <a:pos x="30" y="143"/>
                </a:cxn>
                <a:cxn ang="0">
                  <a:pos x="28" y="168"/>
                </a:cxn>
                <a:cxn ang="0">
                  <a:pos x="23" y="196"/>
                </a:cxn>
                <a:cxn ang="0">
                  <a:pos x="18" y="225"/>
                </a:cxn>
                <a:cxn ang="0">
                  <a:pos x="9" y="254"/>
                </a:cxn>
                <a:cxn ang="0">
                  <a:pos x="0" y="282"/>
                </a:cxn>
                <a:cxn ang="0">
                  <a:pos x="0" y="285"/>
                </a:cxn>
                <a:cxn ang="0">
                  <a:pos x="2" y="285"/>
                </a:cxn>
                <a:cxn ang="0">
                  <a:pos x="5" y="285"/>
                </a:cxn>
                <a:cxn ang="0">
                  <a:pos x="7" y="284"/>
                </a:cxn>
                <a:cxn ang="0">
                  <a:pos x="21" y="250"/>
                </a:cxn>
                <a:cxn ang="0">
                  <a:pos x="32" y="217"/>
                </a:cxn>
                <a:cxn ang="0">
                  <a:pos x="40" y="180"/>
                </a:cxn>
                <a:cxn ang="0">
                  <a:pos x="44" y="146"/>
                </a:cxn>
                <a:cxn ang="0">
                  <a:pos x="44" y="136"/>
                </a:cxn>
                <a:cxn ang="0">
                  <a:pos x="44" y="125"/>
                </a:cxn>
                <a:cxn ang="0">
                  <a:pos x="43" y="115"/>
                </a:cxn>
                <a:cxn ang="0">
                  <a:pos x="43" y="105"/>
                </a:cxn>
                <a:cxn ang="0">
                  <a:pos x="46" y="87"/>
                </a:cxn>
                <a:cxn ang="0">
                  <a:pos x="51" y="70"/>
                </a:cxn>
                <a:cxn ang="0">
                  <a:pos x="60" y="53"/>
                </a:cxn>
                <a:cxn ang="0">
                  <a:pos x="69" y="40"/>
                </a:cxn>
                <a:cxn ang="0">
                  <a:pos x="79" y="30"/>
                </a:cxn>
                <a:cxn ang="0">
                  <a:pos x="93" y="21"/>
                </a:cxn>
                <a:cxn ang="0">
                  <a:pos x="110" y="16"/>
                </a:cxn>
                <a:cxn ang="0">
                  <a:pos x="128" y="10"/>
                </a:cxn>
                <a:cxn ang="0">
                  <a:pos x="145" y="7"/>
                </a:cxn>
                <a:cxn ang="0">
                  <a:pos x="159" y="5"/>
                </a:cxn>
                <a:cxn ang="0">
                  <a:pos x="167" y="3"/>
                </a:cxn>
                <a:cxn ang="0">
                  <a:pos x="171" y="3"/>
                </a:cxn>
                <a:cxn ang="0">
                  <a:pos x="168" y="3"/>
                </a:cxn>
                <a:cxn ang="0">
                  <a:pos x="163" y="2"/>
                </a:cxn>
                <a:cxn ang="0">
                  <a:pos x="153" y="2"/>
                </a:cxn>
                <a:cxn ang="0">
                  <a:pos x="143" y="0"/>
                </a:cxn>
                <a:cxn ang="0">
                  <a:pos x="131" y="0"/>
                </a:cxn>
                <a:cxn ang="0">
                  <a:pos x="118" y="0"/>
                </a:cxn>
                <a:cxn ang="0">
                  <a:pos x="107" y="2"/>
                </a:cxn>
                <a:cxn ang="0">
                  <a:pos x="97" y="5"/>
                </a:cxn>
              </a:cxnLst>
              <a:rect l="0" t="0" r="r" b="b"/>
              <a:pathLst>
                <a:path w="171" h="285">
                  <a:moveTo>
                    <a:pt x="97" y="5"/>
                  </a:moveTo>
                  <a:lnTo>
                    <a:pt x="88" y="10"/>
                  </a:lnTo>
                  <a:lnTo>
                    <a:pt x="79" y="16"/>
                  </a:lnTo>
                  <a:lnTo>
                    <a:pt x="71" y="24"/>
                  </a:lnTo>
                  <a:lnTo>
                    <a:pt x="64" y="33"/>
                  </a:lnTo>
                  <a:lnTo>
                    <a:pt x="57" y="41"/>
                  </a:lnTo>
                  <a:lnTo>
                    <a:pt x="51" y="51"/>
                  </a:lnTo>
                  <a:lnTo>
                    <a:pt x="46" y="60"/>
                  </a:lnTo>
                  <a:lnTo>
                    <a:pt x="40" y="70"/>
                  </a:lnTo>
                  <a:lnTo>
                    <a:pt x="33" y="94"/>
                  </a:lnTo>
                  <a:lnTo>
                    <a:pt x="30" y="118"/>
                  </a:lnTo>
                  <a:lnTo>
                    <a:pt x="30" y="143"/>
                  </a:lnTo>
                  <a:lnTo>
                    <a:pt x="28" y="168"/>
                  </a:lnTo>
                  <a:lnTo>
                    <a:pt x="23" y="196"/>
                  </a:lnTo>
                  <a:lnTo>
                    <a:pt x="18" y="225"/>
                  </a:lnTo>
                  <a:lnTo>
                    <a:pt x="9" y="254"/>
                  </a:lnTo>
                  <a:lnTo>
                    <a:pt x="0" y="282"/>
                  </a:lnTo>
                  <a:lnTo>
                    <a:pt x="0" y="285"/>
                  </a:lnTo>
                  <a:lnTo>
                    <a:pt x="2" y="285"/>
                  </a:lnTo>
                  <a:lnTo>
                    <a:pt x="5" y="285"/>
                  </a:lnTo>
                  <a:lnTo>
                    <a:pt x="7" y="284"/>
                  </a:lnTo>
                  <a:lnTo>
                    <a:pt x="21" y="250"/>
                  </a:lnTo>
                  <a:lnTo>
                    <a:pt x="32" y="217"/>
                  </a:lnTo>
                  <a:lnTo>
                    <a:pt x="40" y="180"/>
                  </a:lnTo>
                  <a:lnTo>
                    <a:pt x="44" y="146"/>
                  </a:lnTo>
                  <a:lnTo>
                    <a:pt x="44" y="136"/>
                  </a:lnTo>
                  <a:lnTo>
                    <a:pt x="44" y="125"/>
                  </a:lnTo>
                  <a:lnTo>
                    <a:pt x="43" y="115"/>
                  </a:lnTo>
                  <a:lnTo>
                    <a:pt x="43" y="105"/>
                  </a:lnTo>
                  <a:lnTo>
                    <a:pt x="46" y="87"/>
                  </a:lnTo>
                  <a:lnTo>
                    <a:pt x="51" y="70"/>
                  </a:lnTo>
                  <a:lnTo>
                    <a:pt x="60" y="53"/>
                  </a:lnTo>
                  <a:lnTo>
                    <a:pt x="69" y="40"/>
                  </a:lnTo>
                  <a:lnTo>
                    <a:pt x="79" y="30"/>
                  </a:lnTo>
                  <a:lnTo>
                    <a:pt x="93" y="21"/>
                  </a:lnTo>
                  <a:lnTo>
                    <a:pt x="110" y="16"/>
                  </a:lnTo>
                  <a:lnTo>
                    <a:pt x="128" y="10"/>
                  </a:lnTo>
                  <a:lnTo>
                    <a:pt x="145" y="7"/>
                  </a:lnTo>
                  <a:lnTo>
                    <a:pt x="159" y="5"/>
                  </a:lnTo>
                  <a:lnTo>
                    <a:pt x="167" y="3"/>
                  </a:lnTo>
                  <a:lnTo>
                    <a:pt x="171" y="3"/>
                  </a:lnTo>
                  <a:lnTo>
                    <a:pt x="168" y="3"/>
                  </a:lnTo>
                  <a:lnTo>
                    <a:pt x="163" y="2"/>
                  </a:lnTo>
                  <a:lnTo>
                    <a:pt x="153" y="2"/>
                  </a:lnTo>
                  <a:lnTo>
                    <a:pt x="143" y="0"/>
                  </a:lnTo>
                  <a:lnTo>
                    <a:pt x="131" y="0"/>
                  </a:lnTo>
                  <a:lnTo>
                    <a:pt x="118" y="0"/>
                  </a:lnTo>
                  <a:lnTo>
                    <a:pt x="107" y="2"/>
                  </a:lnTo>
                  <a:lnTo>
                    <a:pt x="97" y="5"/>
                  </a:lnTo>
                  <a:close/>
                </a:path>
              </a:pathLst>
            </a:custGeom>
            <a:solidFill>
              <a:srgbClr val="140000"/>
            </a:solidFill>
            <a:ln w="9525">
              <a:noFill/>
              <a:round/>
              <a:headEnd/>
              <a:tailEnd/>
            </a:ln>
          </p:spPr>
          <p:txBody>
            <a:bodyPr/>
            <a:lstStyle/>
            <a:p>
              <a:endParaRPr lang="zh-CN" altLang="en-US"/>
            </a:p>
          </p:txBody>
        </p:sp>
        <p:sp>
          <p:nvSpPr>
            <p:cNvPr id="54" name="Freeform 50"/>
            <p:cNvSpPr>
              <a:spLocks/>
            </p:cNvSpPr>
            <p:nvPr/>
          </p:nvSpPr>
          <p:spPr bwMode="auto">
            <a:xfrm>
              <a:off x="4488" y="2566"/>
              <a:ext cx="87" cy="16"/>
            </a:xfrm>
            <a:custGeom>
              <a:avLst/>
              <a:gdLst/>
              <a:ahLst/>
              <a:cxnLst>
                <a:cxn ang="0">
                  <a:pos x="182" y="25"/>
                </a:cxn>
                <a:cxn ang="0">
                  <a:pos x="177" y="21"/>
                </a:cxn>
                <a:cxn ang="0">
                  <a:pos x="170" y="16"/>
                </a:cxn>
                <a:cxn ang="0">
                  <a:pos x="163" y="14"/>
                </a:cxn>
                <a:cxn ang="0">
                  <a:pos x="156" y="11"/>
                </a:cxn>
                <a:cxn ang="0">
                  <a:pos x="149" y="9"/>
                </a:cxn>
                <a:cxn ang="0">
                  <a:pos x="142" y="8"/>
                </a:cxn>
                <a:cxn ang="0">
                  <a:pos x="134" y="7"/>
                </a:cxn>
                <a:cxn ang="0">
                  <a:pos x="127" y="5"/>
                </a:cxn>
                <a:cxn ang="0">
                  <a:pos x="110" y="3"/>
                </a:cxn>
                <a:cxn ang="0">
                  <a:pos x="94" y="0"/>
                </a:cxn>
                <a:cxn ang="0">
                  <a:pos x="79" y="0"/>
                </a:cxn>
                <a:cxn ang="0">
                  <a:pos x="64" y="0"/>
                </a:cxn>
                <a:cxn ang="0">
                  <a:pos x="48" y="1"/>
                </a:cxn>
                <a:cxn ang="0">
                  <a:pos x="33" y="4"/>
                </a:cxn>
                <a:cxn ang="0">
                  <a:pos x="19" y="9"/>
                </a:cxn>
                <a:cxn ang="0">
                  <a:pos x="4" y="15"/>
                </a:cxn>
                <a:cxn ang="0">
                  <a:pos x="1" y="18"/>
                </a:cxn>
                <a:cxn ang="0">
                  <a:pos x="0" y="22"/>
                </a:cxn>
                <a:cxn ang="0">
                  <a:pos x="1" y="25"/>
                </a:cxn>
                <a:cxn ang="0">
                  <a:pos x="5" y="26"/>
                </a:cxn>
                <a:cxn ang="0">
                  <a:pos x="25" y="25"/>
                </a:cxn>
                <a:cxn ang="0">
                  <a:pos x="43" y="23"/>
                </a:cxn>
                <a:cxn ang="0">
                  <a:pos x="62" y="25"/>
                </a:cxn>
                <a:cxn ang="0">
                  <a:pos x="81" y="25"/>
                </a:cxn>
                <a:cxn ang="0">
                  <a:pos x="100" y="28"/>
                </a:cxn>
                <a:cxn ang="0">
                  <a:pos x="118" y="30"/>
                </a:cxn>
                <a:cxn ang="0">
                  <a:pos x="138" y="35"/>
                </a:cxn>
                <a:cxn ang="0">
                  <a:pos x="156" y="40"/>
                </a:cxn>
                <a:cxn ang="0">
                  <a:pos x="181" y="47"/>
                </a:cxn>
                <a:cxn ang="0">
                  <a:pos x="202" y="49"/>
                </a:cxn>
                <a:cxn ang="0">
                  <a:pos x="220" y="49"/>
                </a:cxn>
                <a:cxn ang="0">
                  <a:pos x="235" y="46"/>
                </a:cxn>
                <a:cxn ang="0">
                  <a:pos x="246" y="42"/>
                </a:cxn>
                <a:cxn ang="0">
                  <a:pos x="255" y="39"/>
                </a:cxn>
                <a:cxn ang="0">
                  <a:pos x="260" y="36"/>
                </a:cxn>
                <a:cxn ang="0">
                  <a:pos x="262" y="35"/>
                </a:cxn>
                <a:cxn ang="0">
                  <a:pos x="259" y="35"/>
                </a:cxn>
                <a:cxn ang="0">
                  <a:pos x="253" y="36"/>
                </a:cxn>
                <a:cxn ang="0">
                  <a:pos x="245" y="39"/>
                </a:cxn>
                <a:cxn ang="0">
                  <a:pos x="234" y="39"/>
                </a:cxn>
                <a:cxn ang="0">
                  <a:pos x="221" y="39"/>
                </a:cxn>
                <a:cxn ang="0">
                  <a:pos x="209" y="37"/>
                </a:cxn>
                <a:cxn ang="0">
                  <a:pos x="195" y="32"/>
                </a:cxn>
                <a:cxn ang="0">
                  <a:pos x="182" y="25"/>
                </a:cxn>
              </a:cxnLst>
              <a:rect l="0" t="0" r="r" b="b"/>
              <a:pathLst>
                <a:path w="262" h="49">
                  <a:moveTo>
                    <a:pt x="182" y="25"/>
                  </a:moveTo>
                  <a:lnTo>
                    <a:pt x="177" y="21"/>
                  </a:lnTo>
                  <a:lnTo>
                    <a:pt x="170" y="16"/>
                  </a:lnTo>
                  <a:lnTo>
                    <a:pt x="163" y="14"/>
                  </a:lnTo>
                  <a:lnTo>
                    <a:pt x="156" y="11"/>
                  </a:lnTo>
                  <a:lnTo>
                    <a:pt x="149" y="9"/>
                  </a:lnTo>
                  <a:lnTo>
                    <a:pt x="142" y="8"/>
                  </a:lnTo>
                  <a:lnTo>
                    <a:pt x="134" y="7"/>
                  </a:lnTo>
                  <a:lnTo>
                    <a:pt x="127" y="5"/>
                  </a:lnTo>
                  <a:lnTo>
                    <a:pt x="110" y="3"/>
                  </a:lnTo>
                  <a:lnTo>
                    <a:pt x="94" y="0"/>
                  </a:lnTo>
                  <a:lnTo>
                    <a:pt x="79" y="0"/>
                  </a:lnTo>
                  <a:lnTo>
                    <a:pt x="64" y="0"/>
                  </a:lnTo>
                  <a:lnTo>
                    <a:pt x="48" y="1"/>
                  </a:lnTo>
                  <a:lnTo>
                    <a:pt x="33" y="4"/>
                  </a:lnTo>
                  <a:lnTo>
                    <a:pt x="19" y="9"/>
                  </a:lnTo>
                  <a:lnTo>
                    <a:pt x="4" y="15"/>
                  </a:lnTo>
                  <a:lnTo>
                    <a:pt x="1" y="18"/>
                  </a:lnTo>
                  <a:lnTo>
                    <a:pt x="0" y="22"/>
                  </a:lnTo>
                  <a:lnTo>
                    <a:pt x="1" y="25"/>
                  </a:lnTo>
                  <a:lnTo>
                    <a:pt x="5" y="26"/>
                  </a:lnTo>
                  <a:lnTo>
                    <a:pt x="25" y="25"/>
                  </a:lnTo>
                  <a:lnTo>
                    <a:pt x="43" y="23"/>
                  </a:lnTo>
                  <a:lnTo>
                    <a:pt x="62" y="25"/>
                  </a:lnTo>
                  <a:lnTo>
                    <a:pt x="81" y="25"/>
                  </a:lnTo>
                  <a:lnTo>
                    <a:pt x="100" y="28"/>
                  </a:lnTo>
                  <a:lnTo>
                    <a:pt x="118" y="30"/>
                  </a:lnTo>
                  <a:lnTo>
                    <a:pt x="138" y="35"/>
                  </a:lnTo>
                  <a:lnTo>
                    <a:pt x="156" y="40"/>
                  </a:lnTo>
                  <a:lnTo>
                    <a:pt x="181" y="47"/>
                  </a:lnTo>
                  <a:lnTo>
                    <a:pt x="202" y="49"/>
                  </a:lnTo>
                  <a:lnTo>
                    <a:pt x="220" y="49"/>
                  </a:lnTo>
                  <a:lnTo>
                    <a:pt x="235" y="46"/>
                  </a:lnTo>
                  <a:lnTo>
                    <a:pt x="246" y="42"/>
                  </a:lnTo>
                  <a:lnTo>
                    <a:pt x="255" y="39"/>
                  </a:lnTo>
                  <a:lnTo>
                    <a:pt x="260" y="36"/>
                  </a:lnTo>
                  <a:lnTo>
                    <a:pt x="262" y="35"/>
                  </a:lnTo>
                  <a:lnTo>
                    <a:pt x="259" y="35"/>
                  </a:lnTo>
                  <a:lnTo>
                    <a:pt x="253" y="36"/>
                  </a:lnTo>
                  <a:lnTo>
                    <a:pt x="245" y="39"/>
                  </a:lnTo>
                  <a:lnTo>
                    <a:pt x="234" y="39"/>
                  </a:lnTo>
                  <a:lnTo>
                    <a:pt x="221" y="39"/>
                  </a:lnTo>
                  <a:lnTo>
                    <a:pt x="209" y="37"/>
                  </a:lnTo>
                  <a:lnTo>
                    <a:pt x="195" y="32"/>
                  </a:lnTo>
                  <a:lnTo>
                    <a:pt x="182" y="25"/>
                  </a:lnTo>
                  <a:close/>
                </a:path>
              </a:pathLst>
            </a:custGeom>
            <a:solidFill>
              <a:srgbClr val="140000"/>
            </a:solidFill>
            <a:ln w="9525">
              <a:noFill/>
              <a:round/>
              <a:headEnd/>
              <a:tailEnd/>
            </a:ln>
          </p:spPr>
          <p:txBody>
            <a:bodyPr/>
            <a:lstStyle/>
            <a:p>
              <a:endParaRPr lang="zh-CN" altLang="en-US"/>
            </a:p>
          </p:txBody>
        </p:sp>
        <p:sp>
          <p:nvSpPr>
            <p:cNvPr id="55" name="Freeform 51"/>
            <p:cNvSpPr>
              <a:spLocks/>
            </p:cNvSpPr>
            <p:nvPr/>
          </p:nvSpPr>
          <p:spPr bwMode="auto">
            <a:xfrm>
              <a:off x="4454" y="2614"/>
              <a:ext cx="85" cy="114"/>
            </a:xfrm>
            <a:custGeom>
              <a:avLst/>
              <a:gdLst/>
              <a:ahLst/>
              <a:cxnLst>
                <a:cxn ang="0">
                  <a:pos x="10" y="134"/>
                </a:cxn>
                <a:cxn ang="0">
                  <a:pos x="17" y="159"/>
                </a:cxn>
                <a:cxn ang="0">
                  <a:pos x="25" y="183"/>
                </a:cxn>
                <a:cxn ang="0">
                  <a:pos x="36" y="206"/>
                </a:cxn>
                <a:cxn ang="0">
                  <a:pos x="50" y="227"/>
                </a:cxn>
                <a:cxn ang="0">
                  <a:pos x="70" y="248"/>
                </a:cxn>
                <a:cxn ang="0">
                  <a:pos x="91" y="269"/>
                </a:cxn>
                <a:cxn ang="0">
                  <a:pos x="113" y="289"/>
                </a:cxn>
                <a:cxn ang="0">
                  <a:pos x="138" y="307"/>
                </a:cxn>
                <a:cxn ang="0">
                  <a:pos x="163" y="322"/>
                </a:cxn>
                <a:cxn ang="0">
                  <a:pos x="191" y="333"/>
                </a:cxn>
                <a:cxn ang="0">
                  <a:pos x="219" y="340"/>
                </a:cxn>
                <a:cxn ang="0">
                  <a:pos x="248" y="342"/>
                </a:cxn>
                <a:cxn ang="0">
                  <a:pos x="251" y="340"/>
                </a:cxn>
                <a:cxn ang="0">
                  <a:pos x="254" y="337"/>
                </a:cxn>
                <a:cxn ang="0">
                  <a:pos x="254" y="335"/>
                </a:cxn>
                <a:cxn ang="0">
                  <a:pos x="252" y="333"/>
                </a:cxn>
                <a:cxn ang="0">
                  <a:pos x="226" y="325"/>
                </a:cxn>
                <a:cxn ang="0">
                  <a:pos x="201" y="314"/>
                </a:cxn>
                <a:cxn ang="0">
                  <a:pos x="176" y="302"/>
                </a:cxn>
                <a:cxn ang="0">
                  <a:pos x="153" y="287"/>
                </a:cxn>
                <a:cxn ang="0">
                  <a:pos x="131" y="272"/>
                </a:cxn>
                <a:cxn ang="0">
                  <a:pos x="109" y="255"/>
                </a:cxn>
                <a:cxn ang="0">
                  <a:pos x="88" y="237"/>
                </a:cxn>
                <a:cxn ang="0">
                  <a:pos x="68" y="217"/>
                </a:cxn>
                <a:cxn ang="0">
                  <a:pos x="58" y="208"/>
                </a:cxn>
                <a:cxn ang="0">
                  <a:pos x="50" y="196"/>
                </a:cxn>
                <a:cxn ang="0">
                  <a:pos x="43" y="185"/>
                </a:cxn>
                <a:cxn ang="0">
                  <a:pos x="36" y="173"/>
                </a:cxn>
                <a:cxn ang="0">
                  <a:pos x="31" y="162"/>
                </a:cxn>
                <a:cxn ang="0">
                  <a:pos x="25" y="148"/>
                </a:cxn>
                <a:cxn ang="0">
                  <a:pos x="19" y="135"/>
                </a:cxn>
                <a:cxn ang="0">
                  <a:pos x="15" y="121"/>
                </a:cxn>
                <a:cxn ang="0">
                  <a:pos x="8" y="86"/>
                </a:cxn>
                <a:cxn ang="0">
                  <a:pos x="5" y="46"/>
                </a:cxn>
                <a:cxn ang="0">
                  <a:pos x="3" y="14"/>
                </a:cxn>
                <a:cxn ang="0">
                  <a:pos x="3" y="0"/>
                </a:cxn>
                <a:cxn ang="0">
                  <a:pos x="1" y="12"/>
                </a:cxn>
                <a:cxn ang="0">
                  <a:pos x="0" y="43"/>
                </a:cxn>
                <a:cxn ang="0">
                  <a:pos x="1" y="86"/>
                </a:cxn>
                <a:cxn ang="0">
                  <a:pos x="10" y="134"/>
                </a:cxn>
              </a:cxnLst>
              <a:rect l="0" t="0" r="r" b="b"/>
              <a:pathLst>
                <a:path w="254" h="342">
                  <a:moveTo>
                    <a:pt x="10" y="134"/>
                  </a:moveTo>
                  <a:lnTo>
                    <a:pt x="17" y="159"/>
                  </a:lnTo>
                  <a:lnTo>
                    <a:pt x="25" y="183"/>
                  </a:lnTo>
                  <a:lnTo>
                    <a:pt x="36" y="206"/>
                  </a:lnTo>
                  <a:lnTo>
                    <a:pt x="50" y="227"/>
                  </a:lnTo>
                  <a:lnTo>
                    <a:pt x="70" y="248"/>
                  </a:lnTo>
                  <a:lnTo>
                    <a:pt x="91" y="269"/>
                  </a:lnTo>
                  <a:lnTo>
                    <a:pt x="113" y="289"/>
                  </a:lnTo>
                  <a:lnTo>
                    <a:pt x="138" y="307"/>
                  </a:lnTo>
                  <a:lnTo>
                    <a:pt x="163" y="322"/>
                  </a:lnTo>
                  <a:lnTo>
                    <a:pt x="191" y="333"/>
                  </a:lnTo>
                  <a:lnTo>
                    <a:pt x="219" y="340"/>
                  </a:lnTo>
                  <a:lnTo>
                    <a:pt x="248" y="342"/>
                  </a:lnTo>
                  <a:lnTo>
                    <a:pt x="251" y="340"/>
                  </a:lnTo>
                  <a:lnTo>
                    <a:pt x="254" y="337"/>
                  </a:lnTo>
                  <a:lnTo>
                    <a:pt x="254" y="335"/>
                  </a:lnTo>
                  <a:lnTo>
                    <a:pt x="252" y="333"/>
                  </a:lnTo>
                  <a:lnTo>
                    <a:pt x="226" y="325"/>
                  </a:lnTo>
                  <a:lnTo>
                    <a:pt x="201" y="314"/>
                  </a:lnTo>
                  <a:lnTo>
                    <a:pt x="176" y="302"/>
                  </a:lnTo>
                  <a:lnTo>
                    <a:pt x="153" y="287"/>
                  </a:lnTo>
                  <a:lnTo>
                    <a:pt x="131" y="272"/>
                  </a:lnTo>
                  <a:lnTo>
                    <a:pt x="109" y="255"/>
                  </a:lnTo>
                  <a:lnTo>
                    <a:pt x="88" y="237"/>
                  </a:lnTo>
                  <a:lnTo>
                    <a:pt x="68" y="217"/>
                  </a:lnTo>
                  <a:lnTo>
                    <a:pt x="58" y="208"/>
                  </a:lnTo>
                  <a:lnTo>
                    <a:pt x="50" y="196"/>
                  </a:lnTo>
                  <a:lnTo>
                    <a:pt x="43" y="185"/>
                  </a:lnTo>
                  <a:lnTo>
                    <a:pt x="36" y="173"/>
                  </a:lnTo>
                  <a:lnTo>
                    <a:pt x="31" y="162"/>
                  </a:lnTo>
                  <a:lnTo>
                    <a:pt x="25" y="148"/>
                  </a:lnTo>
                  <a:lnTo>
                    <a:pt x="19" y="135"/>
                  </a:lnTo>
                  <a:lnTo>
                    <a:pt x="15" y="121"/>
                  </a:lnTo>
                  <a:lnTo>
                    <a:pt x="8" y="86"/>
                  </a:lnTo>
                  <a:lnTo>
                    <a:pt x="5" y="46"/>
                  </a:lnTo>
                  <a:lnTo>
                    <a:pt x="3" y="14"/>
                  </a:lnTo>
                  <a:lnTo>
                    <a:pt x="3" y="0"/>
                  </a:lnTo>
                  <a:lnTo>
                    <a:pt x="1" y="12"/>
                  </a:lnTo>
                  <a:lnTo>
                    <a:pt x="0" y="43"/>
                  </a:lnTo>
                  <a:lnTo>
                    <a:pt x="1" y="86"/>
                  </a:lnTo>
                  <a:lnTo>
                    <a:pt x="10" y="134"/>
                  </a:lnTo>
                  <a:close/>
                </a:path>
              </a:pathLst>
            </a:custGeom>
            <a:solidFill>
              <a:srgbClr val="140000"/>
            </a:solidFill>
            <a:ln w="9525">
              <a:noFill/>
              <a:round/>
              <a:headEnd/>
              <a:tailEnd/>
            </a:ln>
          </p:spPr>
          <p:txBody>
            <a:bodyPr/>
            <a:lstStyle/>
            <a:p>
              <a:endParaRPr lang="zh-CN" altLang="en-US"/>
            </a:p>
          </p:txBody>
        </p:sp>
        <p:sp>
          <p:nvSpPr>
            <p:cNvPr id="56" name="Freeform 52"/>
            <p:cNvSpPr>
              <a:spLocks/>
            </p:cNvSpPr>
            <p:nvPr/>
          </p:nvSpPr>
          <p:spPr bwMode="auto">
            <a:xfrm>
              <a:off x="4178" y="2820"/>
              <a:ext cx="177" cy="393"/>
            </a:xfrm>
            <a:custGeom>
              <a:avLst/>
              <a:gdLst/>
              <a:ahLst/>
              <a:cxnLst>
                <a:cxn ang="0">
                  <a:pos x="1" y="338"/>
                </a:cxn>
                <a:cxn ang="0">
                  <a:pos x="7" y="380"/>
                </a:cxn>
                <a:cxn ang="0">
                  <a:pos x="15" y="422"/>
                </a:cxn>
                <a:cxn ang="0">
                  <a:pos x="25" y="463"/>
                </a:cxn>
                <a:cxn ang="0">
                  <a:pos x="36" y="504"/>
                </a:cxn>
                <a:cxn ang="0">
                  <a:pos x="48" y="544"/>
                </a:cxn>
                <a:cxn ang="0">
                  <a:pos x="62" y="585"/>
                </a:cxn>
                <a:cxn ang="0">
                  <a:pos x="78" y="624"/>
                </a:cxn>
                <a:cxn ang="0">
                  <a:pos x="96" y="663"/>
                </a:cxn>
                <a:cxn ang="0">
                  <a:pos x="114" y="701"/>
                </a:cxn>
                <a:cxn ang="0">
                  <a:pos x="135" y="738"/>
                </a:cxn>
                <a:cxn ang="0">
                  <a:pos x="156" y="774"/>
                </a:cxn>
                <a:cxn ang="0">
                  <a:pos x="178" y="809"/>
                </a:cxn>
                <a:cxn ang="0">
                  <a:pos x="200" y="844"/>
                </a:cxn>
                <a:cxn ang="0">
                  <a:pos x="226" y="879"/>
                </a:cxn>
                <a:cxn ang="0">
                  <a:pos x="251" y="913"/>
                </a:cxn>
                <a:cxn ang="0">
                  <a:pos x="277" y="945"/>
                </a:cxn>
                <a:cxn ang="0">
                  <a:pos x="305" y="977"/>
                </a:cxn>
                <a:cxn ang="0">
                  <a:pos x="333" y="1007"/>
                </a:cxn>
                <a:cxn ang="0">
                  <a:pos x="361" y="1038"/>
                </a:cxn>
                <a:cxn ang="0">
                  <a:pos x="391" y="1067"/>
                </a:cxn>
                <a:cxn ang="0">
                  <a:pos x="422" y="1097"/>
                </a:cxn>
                <a:cxn ang="0">
                  <a:pos x="453" y="1125"/>
                </a:cxn>
                <a:cxn ang="0">
                  <a:pos x="485" y="1152"/>
                </a:cxn>
                <a:cxn ang="0">
                  <a:pos x="517" y="1179"/>
                </a:cxn>
                <a:cxn ang="0">
                  <a:pos x="523" y="1180"/>
                </a:cxn>
                <a:cxn ang="0">
                  <a:pos x="527" y="1176"/>
                </a:cxn>
                <a:cxn ang="0">
                  <a:pos x="530" y="1172"/>
                </a:cxn>
                <a:cxn ang="0">
                  <a:pos x="527" y="1166"/>
                </a:cxn>
                <a:cxn ang="0">
                  <a:pos x="421" y="1059"/>
                </a:cxn>
                <a:cxn ang="0">
                  <a:pos x="330" y="953"/>
                </a:cxn>
                <a:cxn ang="0">
                  <a:pos x="253" y="847"/>
                </a:cxn>
                <a:cxn ang="0">
                  <a:pos x="191" y="744"/>
                </a:cxn>
                <a:cxn ang="0">
                  <a:pos x="140" y="643"/>
                </a:cxn>
                <a:cxn ang="0">
                  <a:pos x="100" y="547"/>
                </a:cxn>
                <a:cxn ang="0">
                  <a:pos x="69" y="455"/>
                </a:cxn>
                <a:cxn ang="0">
                  <a:pos x="47" y="370"/>
                </a:cxn>
                <a:cxn ang="0">
                  <a:pos x="33" y="290"/>
                </a:cxn>
                <a:cxn ang="0">
                  <a:pos x="23" y="219"/>
                </a:cxn>
                <a:cxn ang="0">
                  <a:pos x="19" y="157"/>
                </a:cxn>
                <a:cxn ang="0">
                  <a:pos x="19" y="102"/>
                </a:cxn>
                <a:cxn ang="0">
                  <a:pos x="21" y="59"/>
                </a:cxn>
                <a:cxn ang="0">
                  <a:pos x="22" y="27"/>
                </a:cxn>
                <a:cxn ang="0">
                  <a:pos x="25" y="7"/>
                </a:cxn>
                <a:cxn ang="0">
                  <a:pos x="26" y="0"/>
                </a:cxn>
                <a:cxn ang="0">
                  <a:pos x="21" y="38"/>
                </a:cxn>
                <a:cxn ang="0">
                  <a:pos x="8" y="127"/>
                </a:cxn>
                <a:cxn ang="0">
                  <a:pos x="0" y="237"/>
                </a:cxn>
                <a:cxn ang="0">
                  <a:pos x="1" y="338"/>
                </a:cxn>
              </a:cxnLst>
              <a:rect l="0" t="0" r="r" b="b"/>
              <a:pathLst>
                <a:path w="530" h="1180">
                  <a:moveTo>
                    <a:pt x="1" y="338"/>
                  </a:moveTo>
                  <a:lnTo>
                    <a:pt x="7" y="380"/>
                  </a:lnTo>
                  <a:lnTo>
                    <a:pt x="15" y="422"/>
                  </a:lnTo>
                  <a:lnTo>
                    <a:pt x="25" y="463"/>
                  </a:lnTo>
                  <a:lnTo>
                    <a:pt x="36" y="504"/>
                  </a:lnTo>
                  <a:lnTo>
                    <a:pt x="48" y="544"/>
                  </a:lnTo>
                  <a:lnTo>
                    <a:pt x="62" y="585"/>
                  </a:lnTo>
                  <a:lnTo>
                    <a:pt x="78" y="624"/>
                  </a:lnTo>
                  <a:lnTo>
                    <a:pt x="96" y="663"/>
                  </a:lnTo>
                  <a:lnTo>
                    <a:pt x="114" y="701"/>
                  </a:lnTo>
                  <a:lnTo>
                    <a:pt x="135" y="738"/>
                  </a:lnTo>
                  <a:lnTo>
                    <a:pt x="156" y="774"/>
                  </a:lnTo>
                  <a:lnTo>
                    <a:pt x="178" y="809"/>
                  </a:lnTo>
                  <a:lnTo>
                    <a:pt x="200" y="844"/>
                  </a:lnTo>
                  <a:lnTo>
                    <a:pt x="226" y="879"/>
                  </a:lnTo>
                  <a:lnTo>
                    <a:pt x="251" y="913"/>
                  </a:lnTo>
                  <a:lnTo>
                    <a:pt x="277" y="945"/>
                  </a:lnTo>
                  <a:lnTo>
                    <a:pt x="305" y="977"/>
                  </a:lnTo>
                  <a:lnTo>
                    <a:pt x="333" y="1007"/>
                  </a:lnTo>
                  <a:lnTo>
                    <a:pt x="361" y="1038"/>
                  </a:lnTo>
                  <a:lnTo>
                    <a:pt x="391" y="1067"/>
                  </a:lnTo>
                  <a:lnTo>
                    <a:pt x="422" y="1097"/>
                  </a:lnTo>
                  <a:lnTo>
                    <a:pt x="453" y="1125"/>
                  </a:lnTo>
                  <a:lnTo>
                    <a:pt x="485" y="1152"/>
                  </a:lnTo>
                  <a:lnTo>
                    <a:pt x="517" y="1179"/>
                  </a:lnTo>
                  <a:lnTo>
                    <a:pt x="523" y="1180"/>
                  </a:lnTo>
                  <a:lnTo>
                    <a:pt x="527" y="1176"/>
                  </a:lnTo>
                  <a:lnTo>
                    <a:pt x="530" y="1172"/>
                  </a:lnTo>
                  <a:lnTo>
                    <a:pt x="527" y="1166"/>
                  </a:lnTo>
                  <a:lnTo>
                    <a:pt x="421" y="1059"/>
                  </a:lnTo>
                  <a:lnTo>
                    <a:pt x="330" y="953"/>
                  </a:lnTo>
                  <a:lnTo>
                    <a:pt x="253" y="847"/>
                  </a:lnTo>
                  <a:lnTo>
                    <a:pt x="191" y="744"/>
                  </a:lnTo>
                  <a:lnTo>
                    <a:pt x="140" y="643"/>
                  </a:lnTo>
                  <a:lnTo>
                    <a:pt x="100" y="547"/>
                  </a:lnTo>
                  <a:lnTo>
                    <a:pt x="69" y="455"/>
                  </a:lnTo>
                  <a:lnTo>
                    <a:pt x="47" y="370"/>
                  </a:lnTo>
                  <a:lnTo>
                    <a:pt x="33" y="290"/>
                  </a:lnTo>
                  <a:lnTo>
                    <a:pt x="23" y="219"/>
                  </a:lnTo>
                  <a:lnTo>
                    <a:pt x="19" y="157"/>
                  </a:lnTo>
                  <a:lnTo>
                    <a:pt x="19" y="102"/>
                  </a:lnTo>
                  <a:lnTo>
                    <a:pt x="21" y="59"/>
                  </a:lnTo>
                  <a:lnTo>
                    <a:pt x="22" y="27"/>
                  </a:lnTo>
                  <a:lnTo>
                    <a:pt x="25" y="7"/>
                  </a:lnTo>
                  <a:lnTo>
                    <a:pt x="26" y="0"/>
                  </a:lnTo>
                  <a:lnTo>
                    <a:pt x="21" y="38"/>
                  </a:lnTo>
                  <a:lnTo>
                    <a:pt x="8" y="127"/>
                  </a:lnTo>
                  <a:lnTo>
                    <a:pt x="0" y="237"/>
                  </a:lnTo>
                  <a:lnTo>
                    <a:pt x="1" y="338"/>
                  </a:lnTo>
                  <a:close/>
                </a:path>
              </a:pathLst>
            </a:custGeom>
            <a:solidFill>
              <a:srgbClr val="140000"/>
            </a:solidFill>
            <a:ln w="9525">
              <a:noFill/>
              <a:round/>
              <a:headEnd/>
              <a:tailEnd/>
            </a:ln>
          </p:spPr>
          <p:txBody>
            <a:bodyPr/>
            <a:lstStyle/>
            <a:p>
              <a:endParaRPr lang="zh-CN" altLang="en-US"/>
            </a:p>
          </p:txBody>
        </p:sp>
        <p:sp>
          <p:nvSpPr>
            <p:cNvPr id="57" name="Freeform 53"/>
            <p:cNvSpPr>
              <a:spLocks/>
            </p:cNvSpPr>
            <p:nvPr/>
          </p:nvSpPr>
          <p:spPr bwMode="auto">
            <a:xfrm>
              <a:off x="4215" y="2760"/>
              <a:ext cx="216" cy="280"/>
            </a:xfrm>
            <a:custGeom>
              <a:avLst/>
              <a:gdLst/>
              <a:ahLst/>
              <a:cxnLst>
                <a:cxn ang="0">
                  <a:pos x="296" y="157"/>
                </a:cxn>
                <a:cxn ang="0">
                  <a:pos x="328" y="178"/>
                </a:cxn>
                <a:cxn ang="0">
                  <a:pos x="359" y="201"/>
                </a:cxn>
                <a:cxn ang="0">
                  <a:pos x="389" y="224"/>
                </a:cxn>
                <a:cxn ang="0">
                  <a:pos x="420" y="248"/>
                </a:cxn>
                <a:cxn ang="0">
                  <a:pos x="448" y="273"/>
                </a:cxn>
                <a:cxn ang="0">
                  <a:pos x="476" y="300"/>
                </a:cxn>
                <a:cxn ang="0">
                  <a:pos x="504" y="326"/>
                </a:cxn>
                <a:cxn ang="0">
                  <a:pos x="538" y="368"/>
                </a:cxn>
                <a:cxn ang="0">
                  <a:pos x="579" y="428"/>
                </a:cxn>
                <a:cxn ang="0">
                  <a:pos x="608" y="494"/>
                </a:cxn>
                <a:cxn ang="0">
                  <a:pos x="616" y="563"/>
                </a:cxn>
                <a:cxn ang="0">
                  <a:pos x="603" y="632"/>
                </a:cxn>
                <a:cxn ang="0">
                  <a:pos x="575" y="690"/>
                </a:cxn>
                <a:cxn ang="0">
                  <a:pos x="540" y="746"/>
                </a:cxn>
                <a:cxn ang="0">
                  <a:pos x="508" y="802"/>
                </a:cxn>
                <a:cxn ang="0">
                  <a:pos x="495" y="837"/>
                </a:cxn>
                <a:cxn ang="0">
                  <a:pos x="504" y="838"/>
                </a:cxn>
                <a:cxn ang="0">
                  <a:pos x="524" y="805"/>
                </a:cxn>
                <a:cxn ang="0">
                  <a:pos x="565" y="747"/>
                </a:cxn>
                <a:cxn ang="0">
                  <a:pos x="604" y="690"/>
                </a:cxn>
                <a:cxn ang="0">
                  <a:pos x="635" y="627"/>
                </a:cxn>
                <a:cxn ang="0">
                  <a:pos x="649" y="559"/>
                </a:cxn>
                <a:cxn ang="0">
                  <a:pos x="639" y="492"/>
                </a:cxn>
                <a:cxn ang="0">
                  <a:pos x="612" y="429"/>
                </a:cxn>
                <a:cxn ang="0">
                  <a:pos x="575" y="374"/>
                </a:cxn>
                <a:cxn ang="0">
                  <a:pos x="541" y="332"/>
                </a:cxn>
                <a:cxn ang="0">
                  <a:pos x="512" y="304"/>
                </a:cxn>
                <a:cxn ang="0">
                  <a:pos x="481" y="279"/>
                </a:cxn>
                <a:cxn ang="0">
                  <a:pos x="451" y="255"/>
                </a:cxn>
                <a:cxn ang="0">
                  <a:pos x="417" y="231"/>
                </a:cxn>
                <a:cxn ang="0">
                  <a:pos x="384" y="209"/>
                </a:cxn>
                <a:cxn ang="0">
                  <a:pos x="352" y="185"/>
                </a:cxn>
                <a:cxn ang="0">
                  <a:pos x="320" y="162"/>
                </a:cxn>
                <a:cxn ang="0">
                  <a:pos x="279" y="129"/>
                </a:cxn>
                <a:cxn ang="0">
                  <a:pos x="229" y="95"/>
                </a:cxn>
                <a:cxn ang="0">
                  <a:pos x="177" y="65"/>
                </a:cxn>
                <a:cxn ang="0">
                  <a:pos x="127" y="43"/>
                </a:cxn>
                <a:cxn ang="0">
                  <a:pos x="82" y="25"/>
                </a:cxn>
                <a:cxn ang="0">
                  <a:pos x="45" y="12"/>
                </a:cxn>
                <a:cxn ang="0">
                  <a:pos x="17" y="4"/>
                </a:cxn>
                <a:cxn ang="0">
                  <a:pos x="2" y="0"/>
                </a:cxn>
                <a:cxn ang="0">
                  <a:pos x="3" y="1"/>
                </a:cxn>
                <a:cxn ang="0">
                  <a:pos x="18" y="8"/>
                </a:cxn>
                <a:cxn ang="0">
                  <a:pos x="48" y="22"/>
                </a:cxn>
                <a:cxn ang="0">
                  <a:pos x="87" y="40"/>
                </a:cxn>
                <a:cxn ang="0">
                  <a:pos x="130" y="63"/>
                </a:cxn>
                <a:cxn ang="0">
                  <a:pos x="177" y="86"/>
                </a:cxn>
                <a:cxn ang="0">
                  <a:pos x="222" y="111"/>
                </a:cxn>
                <a:cxn ang="0">
                  <a:pos x="264" y="135"/>
                </a:cxn>
              </a:cxnLst>
              <a:rect l="0" t="0" r="r" b="b"/>
              <a:pathLst>
                <a:path w="649" h="839">
                  <a:moveTo>
                    <a:pt x="280" y="146"/>
                  </a:moveTo>
                  <a:lnTo>
                    <a:pt x="296" y="157"/>
                  </a:lnTo>
                  <a:lnTo>
                    <a:pt x="313" y="167"/>
                  </a:lnTo>
                  <a:lnTo>
                    <a:pt x="328" y="178"/>
                  </a:lnTo>
                  <a:lnTo>
                    <a:pt x="343" y="189"/>
                  </a:lnTo>
                  <a:lnTo>
                    <a:pt x="359" y="201"/>
                  </a:lnTo>
                  <a:lnTo>
                    <a:pt x="374" y="212"/>
                  </a:lnTo>
                  <a:lnTo>
                    <a:pt x="389" y="224"/>
                  </a:lnTo>
                  <a:lnTo>
                    <a:pt x="405" y="235"/>
                  </a:lnTo>
                  <a:lnTo>
                    <a:pt x="420" y="248"/>
                  </a:lnTo>
                  <a:lnTo>
                    <a:pt x="434" y="261"/>
                  </a:lnTo>
                  <a:lnTo>
                    <a:pt x="448" y="273"/>
                  </a:lnTo>
                  <a:lnTo>
                    <a:pt x="463" y="286"/>
                  </a:lnTo>
                  <a:lnTo>
                    <a:pt x="476" y="300"/>
                  </a:lnTo>
                  <a:lnTo>
                    <a:pt x="490" y="312"/>
                  </a:lnTo>
                  <a:lnTo>
                    <a:pt x="504" y="326"/>
                  </a:lnTo>
                  <a:lnTo>
                    <a:pt x="516" y="340"/>
                  </a:lnTo>
                  <a:lnTo>
                    <a:pt x="538" y="368"/>
                  </a:lnTo>
                  <a:lnTo>
                    <a:pt x="561" y="396"/>
                  </a:lnTo>
                  <a:lnTo>
                    <a:pt x="579" y="428"/>
                  </a:lnTo>
                  <a:lnTo>
                    <a:pt x="596" y="460"/>
                  </a:lnTo>
                  <a:lnTo>
                    <a:pt x="608" y="494"/>
                  </a:lnTo>
                  <a:lnTo>
                    <a:pt x="615" y="528"/>
                  </a:lnTo>
                  <a:lnTo>
                    <a:pt x="616" y="563"/>
                  </a:lnTo>
                  <a:lnTo>
                    <a:pt x="612" y="600"/>
                  </a:lnTo>
                  <a:lnTo>
                    <a:pt x="603" y="632"/>
                  </a:lnTo>
                  <a:lnTo>
                    <a:pt x="590" y="661"/>
                  </a:lnTo>
                  <a:lnTo>
                    <a:pt x="575" y="690"/>
                  </a:lnTo>
                  <a:lnTo>
                    <a:pt x="558" y="718"/>
                  </a:lnTo>
                  <a:lnTo>
                    <a:pt x="540" y="746"/>
                  </a:lnTo>
                  <a:lnTo>
                    <a:pt x="523" y="774"/>
                  </a:lnTo>
                  <a:lnTo>
                    <a:pt x="508" y="802"/>
                  </a:lnTo>
                  <a:lnTo>
                    <a:pt x="495" y="832"/>
                  </a:lnTo>
                  <a:lnTo>
                    <a:pt x="495" y="837"/>
                  </a:lnTo>
                  <a:lnTo>
                    <a:pt x="499" y="839"/>
                  </a:lnTo>
                  <a:lnTo>
                    <a:pt x="504" y="838"/>
                  </a:lnTo>
                  <a:lnTo>
                    <a:pt x="508" y="835"/>
                  </a:lnTo>
                  <a:lnTo>
                    <a:pt x="524" y="805"/>
                  </a:lnTo>
                  <a:lnTo>
                    <a:pt x="544" y="775"/>
                  </a:lnTo>
                  <a:lnTo>
                    <a:pt x="565" y="747"/>
                  </a:lnTo>
                  <a:lnTo>
                    <a:pt x="584" y="718"/>
                  </a:lnTo>
                  <a:lnTo>
                    <a:pt x="604" y="690"/>
                  </a:lnTo>
                  <a:lnTo>
                    <a:pt x="621" y="660"/>
                  </a:lnTo>
                  <a:lnTo>
                    <a:pt x="635" y="627"/>
                  </a:lnTo>
                  <a:lnTo>
                    <a:pt x="644" y="594"/>
                  </a:lnTo>
                  <a:lnTo>
                    <a:pt x="649" y="559"/>
                  </a:lnTo>
                  <a:lnTo>
                    <a:pt x="646" y="526"/>
                  </a:lnTo>
                  <a:lnTo>
                    <a:pt x="639" y="492"/>
                  </a:lnTo>
                  <a:lnTo>
                    <a:pt x="628" y="460"/>
                  </a:lnTo>
                  <a:lnTo>
                    <a:pt x="612" y="429"/>
                  </a:lnTo>
                  <a:lnTo>
                    <a:pt x="596" y="400"/>
                  </a:lnTo>
                  <a:lnTo>
                    <a:pt x="575" y="374"/>
                  </a:lnTo>
                  <a:lnTo>
                    <a:pt x="554" y="347"/>
                  </a:lnTo>
                  <a:lnTo>
                    <a:pt x="541" y="332"/>
                  </a:lnTo>
                  <a:lnTo>
                    <a:pt x="527" y="318"/>
                  </a:lnTo>
                  <a:lnTo>
                    <a:pt x="512" y="304"/>
                  </a:lnTo>
                  <a:lnTo>
                    <a:pt x="498" y="291"/>
                  </a:lnTo>
                  <a:lnTo>
                    <a:pt x="481" y="279"/>
                  </a:lnTo>
                  <a:lnTo>
                    <a:pt x="466" y="266"/>
                  </a:lnTo>
                  <a:lnTo>
                    <a:pt x="451" y="255"/>
                  </a:lnTo>
                  <a:lnTo>
                    <a:pt x="434" y="242"/>
                  </a:lnTo>
                  <a:lnTo>
                    <a:pt x="417" y="231"/>
                  </a:lnTo>
                  <a:lnTo>
                    <a:pt x="400" y="220"/>
                  </a:lnTo>
                  <a:lnTo>
                    <a:pt x="384" y="209"/>
                  </a:lnTo>
                  <a:lnTo>
                    <a:pt x="368" y="196"/>
                  </a:lnTo>
                  <a:lnTo>
                    <a:pt x="352" y="185"/>
                  </a:lnTo>
                  <a:lnTo>
                    <a:pt x="335" y="174"/>
                  </a:lnTo>
                  <a:lnTo>
                    <a:pt x="320" y="162"/>
                  </a:lnTo>
                  <a:lnTo>
                    <a:pt x="304" y="149"/>
                  </a:lnTo>
                  <a:lnTo>
                    <a:pt x="279" y="129"/>
                  </a:lnTo>
                  <a:lnTo>
                    <a:pt x="254" y="111"/>
                  </a:lnTo>
                  <a:lnTo>
                    <a:pt x="229" y="95"/>
                  </a:lnTo>
                  <a:lnTo>
                    <a:pt x="202" y="79"/>
                  </a:lnTo>
                  <a:lnTo>
                    <a:pt x="177" y="65"/>
                  </a:lnTo>
                  <a:lnTo>
                    <a:pt x="152" y="53"/>
                  </a:lnTo>
                  <a:lnTo>
                    <a:pt x="127" y="43"/>
                  </a:lnTo>
                  <a:lnTo>
                    <a:pt x="105" y="33"/>
                  </a:lnTo>
                  <a:lnTo>
                    <a:pt x="82" y="25"/>
                  </a:lnTo>
                  <a:lnTo>
                    <a:pt x="63" y="18"/>
                  </a:lnTo>
                  <a:lnTo>
                    <a:pt x="45" y="12"/>
                  </a:lnTo>
                  <a:lnTo>
                    <a:pt x="29" y="8"/>
                  </a:lnTo>
                  <a:lnTo>
                    <a:pt x="17" y="4"/>
                  </a:lnTo>
                  <a:lnTo>
                    <a:pt x="9" y="1"/>
                  </a:lnTo>
                  <a:lnTo>
                    <a:pt x="2" y="0"/>
                  </a:lnTo>
                  <a:lnTo>
                    <a:pt x="0" y="0"/>
                  </a:lnTo>
                  <a:lnTo>
                    <a:pt x="3" y="1"/>
                  </a:lnTo>
                  <a:lnTo>
                    <a:pt x="9" y="4"/>
                  </a:lnTo>
                  <a:lnTo>
                    <a:pt x="18" y="8"/>
                  </a:lnTo>
                  <a:lnTo>
                    <a:pt x="32" y="15"/>
                  </a:lnTo>
                  <a:lnTo>
                    <a:pt x="48" y="22"/>
                  </a:lnTo>
                  <a:lnTo>
                    <a:pt x="66" y="30"/>
                  </a:lnTo>
                  <a:lnTo>
                    <a:pt x="87" y="40"/>
                  </a:lnTo>
                  <a:lnTo>
                    <a:pt x="108" y="51"/>
                  </a:lnTo>
                  <a:lnTo>
                    <a:pt x="130" y="63"/>
                  </a:lnTo>
                  <a:lnTo>
                    <a:pt x="154" y="75"/>
                  </a:lnTo>
                  <a:lnTo>
                    <a:pt x="177" y="86"/>
                  </a:lnTo>
                  <a:lnTo>
                    <a:pt x="200" y="99"/>
                  </a:lnTo>
                  <a:lnTo>
                    <a:pt x="222" y="111"/>
                  </a:lnTo>
                  <a:lnTo>
                    <a:pt x="244" y="124"/>
                  </a:lnTo>
                  <a:lnTo>
                    <a:pt x="264" y="135"/>
                  </a:lnTo>
                  <a:lnTo>
                    <a:pt x="280" y="146"/>
                  </a:lnTo>
                  <a:close/>
                </a:path>
              </a:pathLst>
            </a:custGeom>
            <a:solidFill>
              <a:srgbClr val="140000"/>
            </a:solidFill>
            <a:ln w="9525">
              <a:noFill/>
              <a:round/>
              <a:headEnd/>
              <a:tailEnd/>
            </a:ln>
          </p:spPr>
          <p:txBody>
            <a:bodyPr/>
            <a:lstStyle/>
            <a:p>
              <a:endParaRPr lang="zh-CN" altLang="en-US"/>
            </a:p>
          </p:txBody>
        </p:sp>
        <p:sp>
          <p:nvSpPr>
            <p:cNvPr id="58" name="Freeform 54"/>
            <p:cNvSpPr>
              <a:spLocks/>
            </p:cNvSpPr>
            <p:nvPr/>
          </p:nvSpPr>
          <p:spPr bwMode="auto">
            <a:xfrm>
              <a:off x="4446" y="2752"/>
              <a:ext cx="122" cy="254"/>
            </a:xfrm>
            <a:custGeom>
              <a:avLst/>
              <a:gdLst/>
              <a:ahLst/>
              <a:cxnLst>
                <a:cxn ang="0">
                  <a:pos x="0" y="0"/>
                </a:cxn>
                <a:cxn ang="0">
                  <a:pos x="17" y="21"/>
                </a:cxn>
                <a:cxn ang="0">
                  <a:pos x="33" y="41"/>
                </a:cxn>
                <a:cxn ang="0">
                  <a:pos x="51" y="61"/>
                </a:cxn>
                <a:cxn ang="0">
                  <a:pos x="68" y="82"/>
                </a:cxn>
                <a:cxn ang="0">
                  <a:pos x="85" y="103"/>
                </a:cxn>
                <a:cxn ang="0">
                  <a:pos x="102" y="122"/>
                </a:cxn>
                <a:cxn ang="0">
                  <a:pos x="118" y="143"/>
                </a:cxn>
                <a:cxn ang="0">
                  <a:pos x="134" y="164"/>
                </a:cxn>
                <a:cxn ang="0">
                  <a:pos x="149" y="187"/>
                </a:cxn>
                <a:cxn ang="0">
                  <a:pos x="164" y="207"/>
                </a:cxn>
                <a:cxn ang="0">
                  <a:pos x="180" y="230"/>
                </a:cxn>
                <a:cxn ang="0">
                  <a:pos x="194" y="252"/>
                </a:cxn>
                <a:cxn ang="0">
                  <a:pos x="208" y="276"/>
                </a:cxn>
                <a:cxn ang="0">
                  <a:pos x="220" y="298"/>
                </a:cxn>
                <a:cxn ang="0">
                  <a:pos x="233" y="322"/>
                </a:cxn>
                <a:cxn ang="0">
                  <a:pos x="244" y="346"/>
                </a:cxn>
                <a:cxn ang="0">
                  <a:pos x="268" y="401"/>
                </a:cxn>
                <a:cxn ang="0">
                  <a:pos x="290" y="467"/>
                </a:cxn>
                <a:cxn ang="0">
                  <a:pos x="311" y="535"/>
                </a:cxn>
                <a:cxn ang="0">
                  <a:pos x="329" y="604"/>
                </a:cxn>
                <a:cxn ang="0">
                  <a:pos x="344" y="666"/>
                </a:cxn>
                <a:cxn ang="0">
                  <a:pos x="357" y="717"/>
                </a:cxn>
                <a:cxn ang="0">
                  <a:pos x="364" y="751"/>
                </a:cxn>
                <a:cxn ang="0">
                  <a:pos x="366" y="763"/>
                </a:cxn>
                <a:cxn ang="0">
                  <a:pos x="361" y="708"/>
                </a:cxn>
                <a:cxn ang="0">
                  <a:pos x="353" y="655"/>
                </a:cxn>
                <a:cxn ang="0">
                  <a:pos x="343" y="601"/>
                </a:cxn>
                <a:cxn ang="0">
                  <a:pos x="330" y="549"/>
                </a:cxn>
                <a:cxn ang="0">
                  <a:pos x="316" y="496"/>
                </a:cxn>
                <a:cxn ang="0">
                  <a:pos x="301" y="445"/>
                </a:cxn>
                <a:cxn ang="0">
                  <a:pos x="283" y="394"/>
                </a:cxn>
                <a:cxn ang="0">
                  <a:pos x="262" y="344"/>
                </a:cxn>
                <a:cxn ang="0">
                  <a:pos x="251" y="319"/>
                </a:cxn>
                <a:cxn ang="0">
                  <a:pos x="238" y="294"/>
                </a:cxn>
                <a:cxn ang="0">
                  <a:pos x="226" y="269"/>
                </a:cxn>
                <a:cxn ang="0">
                  <a:pos x="212" y="245"/>
                </a:cxn>
                <a:cxn ang="0">
                  <a:pos x="196" y="221"/>
                </a:cxn>
                <a:cxn ang="0">
                  <a:pos x="181" y="198"/>
                </a:cxn>
                <a:cxn ang="0">
                  <a:pos x="166" y="175"/>
                </a:cxn>
                <a:cxn ang="0">
                  <a:pos x="149" y="153"/>
                </a:cxn>
                <a:cxn ang="0">
                  <a:pos x="132" y="132"/>
                </a:cxn>
                <a:cxn ang="0">
                  <a:pos x="114" y="113"/>
                </a:cxn>
                <a:cxn ang="0">
                  <a:pos x="96" y="93"/>
                </a:cxn>
                <a:cxn ang="0">
                  <a:pos x="78" y="74"/>
                </a:cxn>
                <a:cxn ang="0">
                  <a:pos x="58" y="55"/>
                </a:cxn>
                <a:cxn ang="0">
                  <a:pos x="39" y="36"/>
                </a:cxn>
                <a:cxn ang="0">
                  <a:pos x="21" y="18"/>
                </a:cxn>
                <a:cxn ang="0">
                  <a:pos x="1" y="0"/>
                </a:cxn>
                <a:cxn ang="0">
                  <a:pos x="1" y="0"/>
                </a:cxn>
                <a:cxn ang="0">
                  <a:pos x="1" y="0"/>
                </a:cxn>
                <a:cxn ang="0">
                  <a:pos x="0" y="0"/>
                </a:cxn>
                <a:cxn ang="0">
                  <a:pos x="0" y="0"/>
                </a:cxn>
                <a:cxn ang="0">
                  <a:pos x="0" y="0"/>
                </a:cxn>
              </a:cxnLst>
              <a:rect l="0" t="0" r="r" b="b"/>
              <a:pathLst>
                <a:path w="366" h="763">
                  <a:moveTo>
                    <a:pt x="0" y="0"/>
                  </a:moveTo>
                  <a:lnTo>
                    <a:pt x="17" y="21"/>
                  </a:lnTo>
                  <a:lnTo>
                    <a:pt x="33" y="41"/>
                  </a:lnTo>
                  <a:lnTo>
                    <a:pt x="51" y="61"/>
                  </a:lnTo>
                  <a:lnTo>
                    <a:pt x="68" y="82"/>
                  </a:lnTo>
                  <a:lnTo>
                    <a:pt x="85" y="103"/>
                  </a:lnTo>
                  <a:lnTo>
                    <a:pt x="102" y="122"/>
                  </a:lnTo>
                  <a:lnTo>
                    <a:pt x="118" y="143"/>
                  </a:lnTo>
                  <a:lnTo>
                    <a:pt x="134" y="164"/>
                  </a:lnTo>
                  <a:lnTo>
                    <a:pt x="149" y="187"/>
                  </a:lnTo>
                  <a:lnTo>
                    <a:pt x="164" y="207"/>
                  </a:lnTo>
                  <a:lnTo>
                    <a:pt x="180" y="230"/>
                  </a:lnTo>
                  <a:lnTo>
                    <a:pt x="194" y="252"/>
                  </a:lnTo>
                  <a:lnTo>
                    <a:pt x="208" y="276"/>
                  </a:lnTo>
                  <a:lnTo>
                    <a:pt x="220" y="298"/>
                  </a:lnTo>
                  <a:lnTo>
                    <a:pt x="233" y="322"/>
                  </a:lnTo>
                  <a:lnTo>
                    <a:pt x="244" y="346"/>
                  </a:lnTo>
                  <a:lnTo>
                    <a:pt x="268" y="401"/>
                  </a:lnTo>
                  <a:lnTo>
                    <a:pt x="290" y="467"/>
                  </a:lnTo>
                  <a:lnTo>
                    <a:pt x="311" y="535"/>
                  </a:lnTo>
                  <a:lnTo>
                    <a:pt x="329" y="604"/>
                  </a:lnTo>
                  <a:lnTo>
                    <a:pt x="344" y="666"/>
                  </a:lnTo>
                  <a:lnTo>
                    <a:pt x="357" y="717"/>
                  </a:lnTo>
                  <a:lnTo>
                    <a:pt x="364" y="751"/>
                  </a:lnTo>
                  <a:lnTo>
                    <a:pt x="366" y="763"/>
                  </a:lnTo>
                  <a:lnTo>
                    <a:pt x="361" y="708"/>
                  </a:lnTo>
                  <a:lnTo>
                    <a:pt x="353" y="655"/>
                  </a:lnTo>
                  <a:lnTo>
                    <a:pt x="343" y="601"/>
                  </a:lnTo>
                  <a:lnTo>
                    <a:pt x="330" y="549"/>
                  </a:lnTo>
                  <a:lnTo>
                    <a:pt x="316" y="496"/>
                  </a:lnTo>
                  <a:lnTo>
                    <a:pt x="301" y="445"/>
                  </a:lnTo>
                  <a:lnTo>
                    <a:pt x="283" y="394"/>
                  </a:lnTo>
                  <a:lnTo>
                    <a:pt x="262" y="344"/>
                  </a:lnTo>
                  <a:lnTo>
                    <a:pt x="251" y="319"/>
                  </a:lnTo>
                  <a:lnTo>
                    <a:pt x="238" y="294"/>
                  </a:lnTo>
                  <a:lnTo>
                    <a:pt x="226" y="269"/>
                  </a:lnTo>
                  <a:lnTo>
                    <a:pt x="212" y="245"/>
                  </a:lnTo>
                  <a:lnTo>
                    <a:pt x="196" y="221"/>
                  </a:lnTo>
                  <a:lnTo>
                    <a:pt x="181" y="198"/>
                  </a:lnTo>
                  <a:lnTo>
                    <a:pt x="166" y="175"/>
                  </a:lnTo>
                  <a:lnTo>
                    <a:pt x="149" y="153"/>
                  </a:lnTo>
                  <a:lnTo>
                    <a:pt x="132" y="132"/>
                  </a:lnTo>
                  <a:lnTo>
                    <a:pt x="114" y="113"/>
                  </a:lnTo>
                  <a:lnTo>
                    <a:pt x="96" y="93"/>
                  </a:lnTo>
                  <a:lnTo>
                    <a:pt x="78" y="74"/>
                  </a:lnTo>
                  <a:lnTo>
                    <a:pt x="58" y="55"/>
                  </a:lnTo>
                  <a:lnTo>
                    <a:pt x="39" y="36"/>
                  </a:lnTo>
                  <a:lnTo>
                    <a:pt x="21" y="18"/>
                  </a:lnTo>
                  <a:lnTo>
                    <a:pt x="1" y="0"/>
                  </a:lnTo>
                  <a:lnTo>
                    <a:pt x="1" y="0"/>
                  </a:lnTo>
                  <a:lnTo>
                    <a:pt x="1"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59" name="Freeform 55"/>
            <p:cNvSpPr>
              <a:spLocks/>
            </p:cNvSpPr>
            <p:nvPr/>
          </p:nvSpPr>
          <p:spPr bwMode="auto">
            <a:xfrm>
              <a:off x="4332" y="3045"/>
              <a:ext cx="279" cy="103"/>
            </a:xfrm>
            <a:custGeom>
              <a:avLst/>
              <a:gdLst/>
              <a:ahLst/>
              <a:cxnLst>
                <a:cxn ang="0">
                  <a:pos x="87" y="282"/>
                </a:cxn>
                <a:cxn ang="0">
                  <a:pos x="89" y="212"/>
                </a:cxn>
                <a:cxn ang="0">
                  <a:pos x="91" y="171"/>
                </a:cxn>
                <a:cxn ang="0">
                  <a:pos x="98" y="135"/>
                </a:cxn>
                <a:cxn ang="0">
                  <a:pos x="116" y="93"/>
                </a:cxn>
                <a:cxn ang="0">
                  <a:pos x="154" y="60"/>
                </a:cxn>
                <a:cxn ang="0">
                  <a:pos x="204" y="46"/>
                </a:cxn>
                <a:cxn ang="0">
                  <a:pos x="248" y="43"/>
                </a:cxn>
                <a:cxn ang="0">
                  <a:pos x="292" y="47"/>
                </a:cxn>
                <a:cxn ang="0">
                  <a:pos x="333" y="57"/>
                </a:cxn>
                <a:cxn ang="0">
                  <a:pos x="374" y="72"/>
                </a:cxn>
                <a:cxn ang="0">
                  <a:pos x="412" y="92"/>
                </a:cxn>
                <a:cxn ang="0">
                  <a:pos x="449" y="114"/>
                </a:cxn>
                <a:cxn ang="0">
                  <a:pos x="485" y="136"/>
                </a:cxn>
                <a:cxn ang="0">
                  <a:pos x="522" y="159"/>
                </a:cxn>
                <a:cxn ang="0">
                  <a:pos x="561" y="177"/>
                </a:cxn>
                <a:cxn ang="0">
                  <a:pos x="600" y="191"/>
                </a:cxn>
                <a:cxn ang="0">
                  <a:pos x="642" y="203"/>
                </a:cxn>
                <a:cxn ang="0">
                  <a:pos x="682" y="212"/>
                </a:cxn>
                <a:cxn ang="0">
                  <a:pos x="724" y="219"/>
                </a:cxn>
                <a:cxn ang="0">
                  <a:pos x="767" y="223"/>
                </a:cxn>
                <a:cxn ang="0">
                  <a:pos x="810" y="226"/>
                </a:cxn>
                <a:cxn ang="0">
                  <a:pos x="834" y="224"/>
                </a:cxn>
                <a:cxn ang="0">
                  <a:pos x="837" y="219"/>
                </a:cxn>
                <a:cxn ang="0">
                  <a:pos x="813" y="213"/>
                </a:cxn>
                <a:cxn ang="0">
                  <a:pos x="771" y="208"/>
                </a:cxn>
                <a:cxn ang="0">
                  <a:pos x="729" y="201"/>
                </a:cxn>
                <a:cxn ang="0">
                  <a:pos x="689" y="191"/>
                </a:cxn>
                <a:cxn ang="0">
                  <a:pos x="649" y="180"/>
                </a:cxn>
                <a:cxn ang="0">
                  <a:pos x="611" y="164"/>
                </a:cxn>
                <a:cxn ang="0">
                  <a:pos x="573" y="148"/>
                </a:cxn>
                <a:cxn ang="0">
                  <a:pos x="536" y="127"/>
                </a:cxn>
                <a:cxn ang="0">
                  <a:pos x="501" y="104"/>
                </a:cxn>
                <a:cxn ang="0">
                  <a:pos x="469" y="83"/>
                </a:cxn>
                <a:cxn ang="0">
                  <a:pos x="435" y="63"/>
                </a:cxn>
                <a:cxn ang="0">
                  <a:pos x="402" y="43"/>
                </a:cxn>
                <a:cxn ang="0">
                  <a:pos x="367" y="26"/>
                </a:cxn>
                <a:cxn ang="0">
                  <a:pos x="332" y="12"/>
                </a:cxn>
                <a:cxn ang="0">
                  <a:pos x="294" y="4"/>
                </a:cxn>
                <a:cxn ang="0">
                  <a:pos x="255" y="0"/>
                </a:cxn>
                <a:cxn ang="0">
                  <a:pos x="218" y="1"/>
                </a:cxn>
                <a:cxn ang="0">
                  <a:pos x="186" y="10"/>
                </a:cxn>
                <a:cxn ang="0">
                  <a:pos x="155" y="24"/>
                </a:cxn>
                <a:cxn ang="0">
                  <a:pos x="127" y="42"/>
                </a:cxn>
                <a:cxn ang="0">
                  <a:pos x="103" y="65"/>
                </a:cxn>
                <a:cxn ang="0">
                  <a:pos x="87" y="92"/>
                </a:cxn>
                <a:cxn ang="0">
                  <a:pos x="77" y="123"/>
                </a:cxn>
                <a:cxn ang="0">
                  <a:pos x="74" y="155"/>
                </a:cxn>
                <a:cxn ang="0">
                  <a:pos x="77" y="199"/>
                </a:cxn>
                <a:cxn ang="0">
                  <a:pos x="75" y="275"/>
                </a:cxn>
                <a:cxn ang="0">
                  <a:pos x="48" y="272"/>
                </a:cxn>
                <a:cxn ang="0">
                  <a:pos x="28" y="256"/>
                </a:cxn>
                <a:cxn ang="0">
                  <a:pos x="11" y="240"/>
                </a:cxn>
                <a:cxn ang="0">
                  <a:pos x="2" y="230"/>
                </a:cxn>
                <a:cxn ang="0">
                  <a:pos x="3" y="233"/>
                </a:cxn>
                <a:cxn ang="0">
                  <a:pos x="20" y="261"/>
                </a:cxn>
                <a:cxn ang="0">
                  <a:pos x="45" y="293"/>
                </a:cxn>
                <a:cxn ang="0">
                  <a:pos x="71" y="307"/>
                </a:cxn>
              </a:cxnLst>
              <a:rect l="0" t="0" r="r" b="b"/>
              <a:pathLst>
                <a:path w="837" h="307">
                  <a:moveTo>
                    <a:pt x="82" y="301"/>
                  </a:moveTo>
                  <a:lnTo>
                    <a:pt x="87" y="282"/>
                  </a:lnTo>
                  <a:lnTo>
                    <a:pt x="89" y="248"/>
                  </a:lnTo>
                  <a:lnTo>
                    <a:pt x="89" y="212"/>
                  </a:lnTo>
                  <a:lnTo>
                    <a:pt x="89" y="185"/>
                  </a:lnTo>
                  <a:lnTo>
                    <a:pt x="91" y="171"/>
                  </a:lnTo>
                  <a:lnTo>
                    <a:pt x="92" y="155"/>
                  </a:lnTo>
                  <a:lnTo>
                    <a:pt x="98" y="135"/>
                  </a:lnTo>
                  <a:lnTo>
                    <a:pt x="105" y="113"/>
                  </a:lnTo>
                  <a:lnTo>
                    <a:pt x="116" y="93"/>
                  </a:lnTo>
                  <a:lnTo>
                    <a:pt x="133" y="75"/>
                  </a:lnTo>
                  <a:lnTo>
                    <a:pt x="154" y="60"/>
                  </a:lnTo>
                  <a:lnTo>
                    <a:pt x="181" y="50"/>
                  </a:lnTo>
                  <a:lnTo>
                    <a:pt x="204" y="46"/>
                  </a:lnTo>
                  <a:lnTo>
                    <a:pt x="226" y="44"/>
                  </a:lnTo>
                  <a:lnTo>
                    <a:pt x="248" y="43"/>
                  </a:lnTo>
                  <a:lnTo>
                    <a:pt x="271" y="44"/>
                  </a:lnTo>
                  <a:lnTo>
                    <a:pt x="292" y="47"/>
                  </a:lnTo>
                  <a:lnTo>
                    <a:pt x="314" y="51"/>
                  </a:lnTo>
                  <a:lnTo>
                    <a:pt x="333" y="57"/>
                  </a:lnTo>
                  <a:lnTo>
                    <a:pt x="354" y="64"/>
                  </a:lnTo>
                  <a:lnTo>
                    <a:pt x="374" y="72"/>
                  </a:lnTo>
                  <a:lnTo>
                    <a:pt x="393" y="82"/>
                  </a:lnTo>
                  <a:lnTo>
                    <a:pt x="412" y="92"/>
                  </a:lnTo>
                  <a:lnTo>
                    <a:pt x="431" y="103"/>
                  </a:lnTo>
                  <a:lnTo>
                    <a:pt x="449" y="114"/>
                  </a:lnTo>
                  <a:lnTo>
                    <a:pt x="467" y="125"/>
                  </a:lnTo>
                  <a:lnTo>
                    <a:pt x="485" y="136"/>
                  </a:lnTo>
                  <a:lnTo>
                    <a:pt x="504" y="148"/>
                  </a:lnTo>
                  <a:lnTo>
                    <a:pt x="522" y="159"/>
                  </a:lnTo>
                  <a:lnTo>
                    <a:pt x="541" y="167"/>
                  </a:lnTo>
                  <a:lnTo>
                    <a:pt x="561" y="177"/>
                  </a:lnTo>
                  <a:lnTo>
                    <a:pt x="580" y="184"/>
                  </a:lnTo>
                  <a:lnTo>
                    <a:pt x="600" y="191"/>
                  </a:lnTo>
                  <a:lnTo>
                    <a:pt x="621" y="198"/>
                  </a:lnTo>
                  <a:lnTo>
                    <a:pt x="642" y="203"/>
                  </a:lnTo>
                  <a:lnTo>
                    <a:pt x="661" y="208"/>
                  </a:lnTo>
                  <a:lnTo>
                    <a:pt x="682" y="212"/>
                  </a:lnTo>
                  <a:lnTo>
                    <a:pt x="703" y="215"/>
                  </a:lnTo>
                  <a:lnTo>
                    <a:pt x="724" y="219"/>
                  </a:lnTo>
                  <a:lnTo>
                    <a:pt x="746" y="220"/>
                  </a:lnTo>
                  <a:lnTo>
                    <a:pt x="767" y="223"/>
                  </a:lnTo>
                  <a:lnTo>
                    <a:pt x="788" y="224"/>
                  </a:lnTo>
                  <a:lnTo>
                    <a:pt x="810" y="226"/>
                  </a:lnTo>
                  <a:lnTo>
                    <a:pt x="831" y="226"/>
                  </a:lnTo>
                  <a:lnTo>
                    <a:pt x="834" y="224"/>
                  </a:lnTo>
                  <a:lnTo>
                    <a:pt x="837" y="222"/>
                  </a:lnTo>
                  <a:lnTo>
                    <a:pt x="837" y="219"/>
                  </a:lnTo>
                  <a:lnTo>
                    <a:pt x="834" y="216"/>
                  </a:lnTo>
                  <a:lnTo>
                    <a:pt x="813" y="213"/>
                  </a:lnTo>
                  <a:lnTo>
                    <a:pt x="792" y="210"/>
                  </a:lnTo>
                  <a:lnTo>
                    <a:pt x="771" y="208"/>
                  </a:lnTo>
                  <a:lnTo>
                    <a:pt x="750" y="205"/>
                  </a:lnTo>
                  <a:lnTo>
                    <a:pt x="729" y="201"/>
                  </a:lnTo>
                  <a:lnTo>
                    <a:pt x="708" y="196"/>
                  </a:lnTo>
                  <a:lnTo>
                    <a:pt x="689" y="191"/>
                  </a:lnTo>
                  <a:lnTo>
                    <a:pt x="669" y="185"/>
                  </a:lnTo>
                  <a:lnTo>
                    <a:pt x="649" y="180"/>
                  </a:lnTo>
                  <a:lnTo>
                    <a:pt x="630" y="173"/>
                  </a:lnTo>
                  <a:lnTo>
                    <a:pt x="611" y="164"/>
                  </a:lnTo>
                  <a:lnTo>
                    <a:pt x="591" y="157"/>
                  </a:lnTo>
                  <a:lnTo>
                    <a:pt x="573" y="148"/>
                  </a:lnTo>
                  <a:lnTo>
                    <a:pt x="554" y="138"/>
                  </a:lnTo>
                  <a:lnTo>
                    <a:pt x="536" y="127"/>
                  </a:lnTo>
                  <a:lnTo>
                    <a:pt x="517" y="116"/>
                  </a:lnTo>
                  <a:lnTo>
                    <a:pt x="501" y="104"/>
                  </a:lnTo>
                  <a:lnTo>
                    <a:pt x="485" y="95"/>
                  </a:lnTo>
                  <a:lnTo>
                    <a:pt x="469" y="83"/>
                  </a:lnTo>
                  <a:lnTo>
                    <a:pt x="452" y="74"/>
                  </a:lnTo>
                  <a:lnTo>
                    <a:pt x="435" y="63"/>
                  </a:lnTo>
                  <a:lnTo>
                    <a:pt x="418" y="53"/>
                  </a:lnTo>
                  <a:lnTo>
                    <a:pt x="402" y="43"/>
                  </a:lnTo>
                  <a:lnTo>
                    <a:pt x="385" y="35"/>
                  </a:lnTo>
                  <a:lnTo>
                    <a:pt x="367" y="26"/>
                  </a:lnTo>
                  <a:lnTo>
                    <a:pt x="350" y="19"/>
                  </a:lnTo>
                  <a:lnTo>
                    <a:pt x="332" y="12"/>
                  </a:lnTo>
                  <a:lnTo>
                    <a:pt x="313" y="8"/>
                  </a:lnTo>
                  <a:lnTo>
                    <a:pt x="294" y="4"/>
                  </a:lnTo>
                  <a:lnTo>
                    <a:pt x="275" y="1"/>
                  </a:lnTo>
                  <a:lnTo>
                    <a:pt x="255" y="0"/>
                  </a:lnTo>
                  <a:lnTo>
                    <a:pt x="234" y="0"/>
                  </a:lnTo>
                  <a:lnTo>
                    <a:pt x="218" y="1"/>
                  </a:lnTo>
                  <a:lnTo>
                    <a:pt x="201" y="4"/>
                  </a:lnTo>
                  <a:lnTo>
                    <a:pt x="186" y="10"/>
                  </a:lnTo>
                  <a:lnTo>
                    <a:pt x="170" y="15"/>
                  </a:lnTo>
                  <a:lnTo>
                    <a:pt x="155" y="24"/>
                  </a:lnTo>
                  <a:lnTo>
                    <a:pt x="141" y="32"/>
                  </a:lnTo>
                  <a:lnTo>
                    <a:pt x="127" y="42"/>
                  </a:lnTo>
                  <a:lnTo>
                    <a:pt x="115" y="53"/>
                  </a:lnTo>
                  <a:lnTo>
                    <a:pt x="103" y="65"/>
                  </a:lnTo>
                  <a:lnTo>
                    <a:pt x="94" y="78"/>
                  </a:lnTo>
                  <a:lnTo>
                    <a:pt x="87" y="92"/>
                  </a:lnTo>
                  <a:lnTo>
                    <a:pt x="81" y="107"/>
                  </a:lnTo>
                  <a:lnTo>
                    <a:pt x="77" y="123"/>
                  </a:lnTo>
                  <a:lnTo>
                    <a:pt x="75" y="138"/>
                  </a:lnTo>
                  <a:lnTo>
                    <a:pt x="74" y="155"/>
                  </a:lnTo>
                  <a:lnTo>
                    <a:pt x="74" y="171"/>
                  </a:lnTo>
                  <a:lnTo>
                    <a:pt x="77" y="199"/>
                  </a:lnTo>
                  <a:lnTo>
                    <a:pt x="80" y="241"/>
                  </a:lnTo>
                  <a:lnTo>
                    <a:pt x="75" y="275"/>
                  </a:lnTo>
                  <a:lnTo>
                    <a:pt x="56" y="277"/>
                  </a:lnTo>
                  <a:lnTo>
                    <a:pt x="48" y="272"/>
                  </a:lnTo>
                  <a:lnTo>
                    <a:pt x="38" y="263"/>
                  </a:lnTo>
                  <a:lnTo>
                    <a:pt x="28" y="256"/>
                  </a:lnTo>
                  <a:lnTo>
                    <a:pt x="20" y="248"/>
                  </a:lnTo>
                  <a:lnTo>
                    <a:pt x="11" y="240"/>
                  </a:lnTo>
                  <a:lnTo>
                    <a:pt x="6" y="234"/>
                  </a:lnTo>
                  <a:lnTo>
                    <a:pt x="2" y="230"/>
                  </a:lnTo>
                  <a:lnTo>
                    <a:pt x="0" y="229"/>
                  </a:lnTo>
                  <a:lnTo>
                    <a:pt x="3" y="233"/>
                  </a:lnTo>
                  <a:lnTo>
                    <a:pt x="10" y="244"/>
                  </a:lnTo>
                  <a:lnTo>
                    <a:pt x="20" y="261"/>
                  </a:lnTo>
                  <a:lnTo>
                    <a:pt x="31" y="277"/>
                  </a:lnTo>
                  <a:lnTo>
                    <a:pt x="45" y="293"/>
                  </a:lnTo>
                  <a:lnTo>
                    <a:pt x="59" y="304"/>
                  </a:lnTo>
                  <a:lnTo>
                    <a:pt x="71" y="307"/>
                  </a:lnTo>
                  <a:lnTo>
                    <a:pt x="82" y="301"/>
                  </a:lnTo>
                  <a:close/>
                </a:path>
              </a:pathLst>
            </a:custGeom>
            <a:solidFill>
              <a:srgbClr val="140000"/>
            </a:solidFill>
            <a:ln w="9525">
              <a:noFill/>
              <a:round/>
              <a:headEnd/>
              <a:tailEnd/>
            </a:ln>
          </p:spPr>
          <p:txBody>
            <a:bodyPr/>
            <a:lstStyle/>
            <a:p>
              <a:endParaRPr lang="zh-CN" altLang="en-US"/>
            </a:p>
          </p:txBody>
        </p:sp>
        <p:sp>
          <p:nvSpPr>
            <p:cNvPr id="60" name="Freeform 56"/>
            <p:cNvSpPr>
              <a:spLocks/>
            </p:cNvSpPr>
            <p:nvPr/>
          </p:nvSpPr>
          <p:spPr bwMode="auto">
            <a:xfrm>
              <a:off x="4417" y="2657"/>
              <a:ext cx="87" cy="105"/>
            </a:xfrm>
            <a:custGeom>
              <a:avLst/>
              <a:gdLst/>
              <a:ahLst/>
              <a:cxnLst>
                <a:cxn ang="0">
                  <a:pos x="71" y="193"/>
                </a:cxn>
                <a:cxn ang="0">
                  <a:pos x="79" y="204"/>
                </a:cxn>
                <a:cxn ang="0">
                  <a:pos x="89" y="215"/>
                </a:cxn>
                <a:cxn ang="0">
                  <a:pos x="99" y="225"/>
                </a:cxn>
                <a:cxn ang="0">
                  <a:pos x="110" y="236"/>
                </a:cxn>
                <a:cxn ang="0">
                  <a:pos x="121" y="246"/>
                </a:cxn>
                <a:cxn ang="0">
                  <a:pos x="132" y="255"/>
                </a:cxn>
                <a:cxn ang="0">
                  <a:pos x="143" y="264"/>
                </a:cxn>
                <a:cxn ang="0">
                  <a:pos x="155" y="272"/>
                </a:cxn>
                <a:cxn ang="0">
                  <a:pos x="166" y="279"/>
                </a:cxn>
                <a:cxn ang="0">
                  <a:pos x="178" y="286"/>
                </a:cxn>
                <a:cxn ang="0">
                  <a:pos x="191" y="292"/>
                </a:cxn>
                <a:cxn ang="0">
                  <a:pos x="203" y="297"/>
                </a:cxn>
                <a:cxn ang="0">
                  <a:pos x="216" y="301"/>
                </a:cxn>
                <a:cxn ang="0">
                  <a:pos x="230" y="306"/>
                </a:cxn>
                <a:cxn ang="0">
                  <a:pos x="242" y="310"/>
                </a:cxn>
                <a:cxn ang="0">
                  <a:pos x="255" y="314"/>
                </a:cxn>
                <a:cxn ang="0">
                  <a:pos x="258" y="314"/>
                </a:cxn>
                <a:cxn ang="0">
                  <a:pos x="259" y="311"/>
                </a:cxn>
                <a:cxn ang="0">
                  <a:pos x="259" y="310"/>
                </a:cxn>
                <a:cxn ang="0">
                  <a:pos x="258" y="308"/>
                </a:cxn>
                <a:cxn ang="0">
                  <a:pos x="248" y="304"/>
                </a:cxn>
                <a:cxn ang="0">
                  <a:pos x="238" y="300"/>
                </a:cxn>
                <a:cxn ang="0">
                  <a:pos x="228" y="296"/>
                </a:cxn>
                <a:cxn ang="0">
                  <a:pos x="220" y="292"/>
                </a:cxn>
                <a:cxn ang="0">
                  <a:pos x="210" y="287"/>
                </a:cxn>
                <a:cxn ang="0">
                  <a:pos x="201" y="283"/>
                </a:cxn>
                <a:cxn ang="0">
                  <a:pos x="191" y="279"/>
                </a:cxn>
                <a:cxn ang="0">
                  <a:pos x="181" y="275"/>
                </a:cxn>
                <a:cxn ang="0">
                  <a:pos x="170" y="268"/>
                </a:cxn>
                <a:cxn ang="0">
                  <a:pos x="159" y="261"/>
                </a:cxn>
                <a:cxn ang="0">
                  <a:pos x="148" y="253"/>
                </a:cxn>
                <a:cxn ang="0">
                  <a:pos x="138" y="243"/>
                </a:cxn>
                <a:cxn ang="0">
                  <a:pos x="128" y="234"/>
                </a:cxn>
                <a:cxn ang="0">
                  <a:pos x="118" y="225"/>
                </a:cxn>
                <a:cxn ang="0">
                  <a:pos x="108" y="215"/>
                </a:cxn>
                <a:cxn ang="0">
                  <a:pos x="99" y="205"/>
                </a:cxn>
                <a:cxn ang="0">
                  <a:pos x="81" y="181"/>
                </a:cxn>
                <a:cxn ang="0">
                  <a:pos x="62" y="152"/>
                </a:cxn>
                <a:cxn ang="0">
                  <a:pos x="46" y="119"/>
                </a:cxn>
                <a:cxn ang="0">
                  <a:pos x="30" y="84"/>
                </a:cxn>
                <a:cxn ang="0">
                  <a:pos x="18" y="52"/>
                </a:cxn>
                <a:cxn ang="0">
                  <a:pos x="8" y="25"/>
                </a:cxn>
                <a:cxn ang="0">
                  <a:pos x="3" y="7"/>
                </a:cxn>
                <a:cxn ang="0">
                  <a:pos x="0" y="0"/>
                </a:cxn>
                <a:cxn ang="0">
                  <a:pos x="1" y="6"/>
                </a:cxn>
                <a:cxn ang="0">
                  <a:pos x="5" y="22"/>
                </a:cxn>
                <a:cxn ang="0">
                  <a:pos x="11" y="48"/>
                </a:cxn>
                <a:cxn ang="0">
                  <a:pos x="21" y="77"/>
                </a:cxn>
                <a:cxn ang="0">
                  <a:pos x="30" y="109"/>
                </a:cxn>
                <a:cxn ang="0">
                  <a:pos x="43" y="141"/>
                </a:cxn>
                <a:cxn ang="0">
                  <a:pos x="56" y="169"/>
                </a:cxn>
                <a:cxn ang="0">
                  <a:pos x="71" y="193"/>
                </a:cxn>
              </a:cxnLst>
              <a:rect l="0" t="0" r="r" b="b"/>
              <a:pathLst>
                <a:path w="259" h="314">
                  <a:moveTo>
                    <a:pt x="71" y="193"/>
                  </a:moveTo>
                  <a:lnTo>
                    <a:pt x="79" y="204"/>
                  </a:lnTo>
                  <a:lnTo>
                    <a:pt x="89" y="215"/>
                  </a:lnTo>
                  <a:lnTo>
                    <a:pt x="99" y="225"/>
                  </a:lnTo>
                  <a:lnTo>
                    <a:pt x="110" y="236"/>
                  </a:lnTo>
                  <a:lnTo>
                    <a:pt x="121" y="246"/>
                  </a:lnTo>
                  <a:lnTo>
                    <a:pt x="132" y="255"/>
                  </a:lnTo>
                  <a:lnTo>
                    <a:pt x="143" y="264"/>
                  </a:lnTo>
                  <a:lnTo>
                    <a:pt x="155" y="272"/>
                  </a:lnTo>
                  <a:lnTo>
                    <a:pt x="166" y="279"/>
                  </a:lnTo>
                  <a:lnTo>
                    <a:pt x="178" y="286"/>
                  </a:lnTo>
                  <a:lnTo>
                    <a:pt x="191" y="292"/>
                  </a:lnTo>
                  <a:lnTo>
                    <a:pt x="203" y="297"/>
                  </a:lnTo>
                  <a:lnTo>
                    <a:pt x="216" y="301"/>
                  </a:lnTo>
                  <a:lnTo>
                    <a:pt x="230" y="306"/>
                  </a:lnTo>
                  <a:lnTo>
                    <a:pt x="242" y="310"/>
                  </a:lnTo>
                  <a:lnTo>
                    <a:pt x="255" y="314"/>
                  </a:lnTo>
                  <a:lnTo>
                    <a:pt x="258" y="314"/>
                  </a:lnTo>
                  <a:lnTo>
                    <a:pt x="259" y="311"/>
                  </a:lnTo>
                  <a:lnTo>
                    <a:pt x="259" y="310"/>
                  </a:lnTo>
                  <a:lnTo>
                    <a:pt x="258" y="308"/>
                  </a:lnTo>
                  <a:lnTo>
                    <a:pt x="248" y="304"/>
                  </a:lnTo>
                  <a:lnTo>
                    <a:pt x="238" y="300"/>
                  </a:lnTo>
                  <a:lnTo>
                    <a:pt x="228" y="296"/>
                  </a:lnTo>
                  <a:lnTo>
                    <a:pt x="220" y="292"/>
                  </a:lnTo>
                  <a:lnTo>
                    <a:pt x="210" y="287"/>
                  </a:lnTo>
                  <a:lnTo>
                    <a:pt x="201" y="283"/>
                  </a:lnTo>
                  <a:lnTo>
                    <a:pt x="191" y="279"/>
                  </a:lnTo>
                  <a:lnTo>
                    <a:pt x="181" y="275"/>
                  </a:lnTo>
                  <a:lnTo>
                    <a:pt x="170" y="268"/>
                  </a:lnTo>
                  <a:lnTo>
                    <a:pt x="159" y="261"/>
                  </a:lnTo>
                  <a:lnTo>
                    <a:pt x="148" y="253"/>
                  </a:lnTo>
                  <a:lnTo>
                    <a:pt x="138" y="243"/>
                  </a:lnTo>
                  <a:lnTo>
                    <a:pt x="128" y="234"/>
                  </a:lnTo>
                  <a:lnTo>
                    <a:pt x="118" y="225"/>
                  </a:lnTo>
                  <a:lnTo>
                    <a:pt x="108" y="215"/>
                  </a:lnTo>
                  <a:lnTo>
                    <a:pt x="99" y="205"/>
                  </a:lnTo>
                  <a:lnTo>
                    <a:pt x="81" y="181"/>
                  </a:lnTo>
                  <a:lnTo>
                    <a:pt x="62" y="152"/>
                  </a:lnTo>
                  <a:lnTo>
                    <a:pt x="46" y="119"/>
                  </a:lnTo>
                  <a:lnTo>
                    <a:pt x="30" y="84"/>
                  </a:lnTo>
                  <a:lnTo>
                    <a:pt x="18" y="52"/>
                  </a:lnTo>
                  <a:lnTo>
                    <a:pt x="8" y="25"/>
                  </a:lnTo>
                  <a:lnTo>
                    <a:pt x="3" y="7"/>
                  </a:lnTo>
                  <a:lnTo>
                    <a:pt x="0" y="0"/>
                  </a:lnTo>
                  <a:lnTo>
                    <a:pt x="1" y="6"/>
                  </a:lnTo>
                  <a:lnTo>
                    <a:pt x="5" y="22"/>
                  </a:lnTo>
                  <a:lnTo>
                    <a:pt x="11" y="48"/>
                  </a:lnTo>
                  <a:lnTo>
                    <a:pt x="21" y="77"/>
                  </a:lnTo>
                  <a:lnTo>
                    <a:pt x="30" y="109"/>
                  </a:lnTo>
                  <a:lnTo>
                    <a:pt x="43" y="141"/>
                  </a:lnTo>
                  <a:lnTo>
                    <a:pt x="56" y="169"/>
                  </a:lnTo>
                  <a:lnTo>
                    <a:pt x="71" y="193"/>
                  </a:lnTo>
                  <a:close/>
                </a:path>
              </a:pathLst>
            </a:custGeom>
            <a:solidFill>
              <a:srgbClr val="140000"/>
            </a:solidFill>
            <a:ln w="9525">
              <a:noFill/>
              <a:round/>
              <a:headEnd/>
              <a:tailEnd/>
            </a:ln>
          </p:spPr>
          <p:txBody>
            <a:bodyPr/>
            <a:lstStyle/>
            <a:p>
              <a:endParaRPr lang="zh-CN" altLang="en-US"/>
            </a:p>
          </p:txBody>
        </p:sp>
        <p:sp>
          <p:nvSpPr>
            <p:cNvPr id="61" name="Freeform 57"/>
            <p:cNvSpPr>
              <a:spLocks/>
            </p:cNvSpPr>
            <p:nvPr/>
          </p:nvSpPr>
          <p:spPr bwMode="auto">
            <a:xfrm>
              <a:off x="4500" y="2757"/>
              <a:ext cx="9" cy="73"/>
            </a:xfrm>
            <a:custGeom>
              <a:avLst/>
              <a:gdLst/>
              <a:ahLst/>
              <a:cxnLst>
                <a:cxn ang="0">
                  <a:pos x="1" y="213"/>
                </a:cxn>
                <a:cxn ang="0">
                  <a:pos x="0" y="216"/>
                </a:cxn>
                <a:cxn ang="0">
                  <a:pos x="1" y="218"/>
                </a:cxn>
                <a:cxn ang="0">
                  <a:pos x="4" y="218"/>
                </a:cxn>
                <a:cxn ang="0">
                  <a:pos x="6" y="216"/>
                </a:cxn>
                <a:cxn ang="0">
                  <a:pos x="19" y="188"/>
                </a:cxn>
                <a:cxn ang="0">
                  <a:pos x="25" y="155"/>
                </a:cxn>
                <a:cxn ang="0">
                  <a:pos x="26" y="120"/>
                </a:cxn>
                <a:cxn ang="0">
                  <a:pos x="24" y="84"/>
                </a:cxn>
                <a:cxn ang="0">
                  <a:pos x="19" y="52"/>
                </a:cxn>
                <a:cxn ang="0">
                  <a:pos x="14" y="25"/>
                </a:cxn>
                <a:cxn ang="0">
                  <a:pos x="10" y="7"/>
                </a:cxn>
                <a:cxn ang="0">
                  <a:pos x="8" y="0"/>
                </a:cxn>
                <a:cxn ang="0">
                  <a:pos x="12" y="24"/>
                </a:cxn>
                <a:cxn ang="0">
                  <a:pos x="18" y="82"/>
                </a:cxn>
                <a:cxn ang="0">
                  <a:pos x="17" y="153"/>
                </a:cxn>
                <a:cxn ang="0">
                  <a:pos x="1" y="213"/>
                </a:cxn>
              </a:cxnLst>
              <a:rect l="0" t="0" r="r" b="b"/>
              <a:pathLst>
                <a:path w="26" h="218">
                  <a:moveTo>
                    <a:pt x="1" y="213"/>
                  </a:moveTo>
                  <a:lnTo>
                    <a:pt x="0" y="216"/>
                  </a:lnTo>
                  <a:lnTo>
                    <a:pt x="1" y="218"/>
                  </a:lnTo>
                  <a:lnTo>
                    <a:pt x="4" y="218"/>
                  </a:lnTo>
                  <a:lnTo>
                    <a:pt x="6" y="216"/>
                  </a:lnTo>
                  <a:lnTo>
                    <a:pt x="19" y="188"/>
                  </a:lnTo>
                  <a:lnTo>
                    <a:pt x="25" y="155"/>
                  </a:lnTo>
                  <a:lnTo>
                    <a:pt x="26" y="120"/>
                  </a:lnTo>
                  <a:lnTo>
                    <a:pt x="24" y="84"/>
                  </a:lnTo>
                  <a:lnTo>
                    <a:pt x="19" y="52"/>
                  </a:lnTo>
                  <a:lnTo>
                    <a:pt x="14" y="25"/>
                  </a:lnTo>
                  <a:lnTo>
                    <a:pt x="10" y="7"/>
                  </a:lnTo>
                  <a:lnTo>
                    <a:pt x="8" y="0"/>
                  </a:lnTo>
                  <a:lnTo>
                    <a:pt x="12" y="24"/>
                  </a:lnTo>
                  <a:lnTo>
                    <a:pt x="18" y="82"/>
                  </a:lnTo>
                  <a:lnTo>
                    <a:pt x="17" y="153"/>
                  </a:lnTo>
                  <a:lnTo>
                    <a:pt x="1" y="213"/>
                  </a:lnTo>
                  <a:close/>
                </a:path>
              </a:pathLst>
            </a:custGeom>
            <a:solidFill>
              <a:srgbClr val="140000"/>
            </a:solidFill>
            <a:ln w="9525">
              <a:noFill/>
              <a:round/>
              <a:headEnd/>
              <a:tailEnd/>
            </a:ln>
          </p:spPr>
          <p:txBody>
            <a:bodyPr/>
            <a:lstStyle/>
            <a:p>
              <a:endParaRPr lang="zh-CN" altLang="en-US"/>
            </a:p>
          </p:txBody>
        </p:sp>
        <p:sp>
          <p:nvSpPr>
            <p:cNvPr id="62" name="Freeform 58"/>
            <p:cNvSpPr>
              <a:spLocks/>
            </p:cNvSpPr>
            <p:nvPr/>
          </p:nvSpPr>
          <p:spPr bwMode="auto">
            <a:xfrm>
              <a:off x="4383" y="2684"/>
              <a:ext cx="51" cy="178"/>
            </a:xfrm>
            <a:custGeom>
              <a:avLst/>
              <a:gdLst/>
              <a:ahLst/>
              <a:cxnLst>
                <a:cxn ang="0">
                  <a:pos x="0" y="135"/>
                </a:cxn>
                <a:cxn ang="0">
                  <a:pos x="3" y="172"/>
                </a:cxn>
                <a:cxn ang="0">
                  <a:pos x="4" y="209"/>
                </a:cxn>
                <a:cxn ang="0">
                  <a:pos x="7" y="247"/>
                </a:cxn>
                <a:cxn ang="0">
                  <a:pos x="13" y="283"/>
                </a:cxn>
                <a:cxn ang="0">
                  <a:pos x="19" y="318"/>
                </a:cxn>
                <a:cxn ang="0">
                  <a:pos x="29" y="353"/>
                </a:cxn>
                <a:cxn ang="0">
                  <a:pos x="42" y="385"/>
                </a:cxn>
                <a:cxn ang="0">
                  <a:pos x="57" y="417"/>
                </a:cxn>
                <a:cxn ang="0">
                  <a:pos x="74" y="448"/>
                </a:cxn>
                <a:cxn ang="0">
                  <a:pos x="93" y="477"/>
                </a:cxn>
                <a:cxn ang="0">
                  <a:pos x="116" y="505"/>
                </a:cxn>
                <a:cxn ang="0">
                  <a:pos x="139" y="531"/>
                </a:cxn>
                <a:cxn ang="0">
                  <a:pos x="145" y="533"/>
                </a:cxn>
                <a:cxn ang="0">
                  <a:pos x="149" y="530"/>
                </a:cxn>
                <a:cxn ang="0">
                  <a:pos x="152" y="524"/>
                </a:cxn>
                <a:cxn ang="0">
                  <a:pos x="152" y="519"/>
                </a:cxn>
                <a:cxn ang="0">
                  <a:pos x="134" y="492"/>
                </a:cxn>
                <a:cxn ang="0">
                  <a:pos x="116" y="463"/>
                </a:cxn>
                <a:cxn ang="0">
                  <a:pos x="99" y="435"/>
                </a:cxn>
                <a:cxn ang="0">
                  <a:pos x="84" y="406"/>
                </a:cxn>
                <a:cxn ang="0">
                  <a:pos x="70" y="375"/>
                </a:cxn>
                <a:cxn ang="0">
                  <a:pos x="57" y="345"/>
                </a:cxn>
                <a:cxn ang="0">
                  <a:pos x="46" y="314"/>
                </a:cxn>
                <a:cxn ang="0">
                  <a:pos x="38" y="282"/>
                </a:cxn>
                <a:cxn ang="0">
                  <a:pos x="29" y="250"/>
                </a:cxn>
                <a:cxn ang="0">
                  <a:pos x="24" y="216"/>
                </a:cxn>
                <a:cxn ang="0">
                  <a:pos x="18" y="183"/>
                </a:cxn>
                <a:cxn ang="0">
                  <a:pos x="14" y="149"/>
                </a:cxn>
                <a:cxn ang="0">
                  <a:pos x="10" y="105"/>
                </a:cxn>
                <a:cxn ang="0">
                  <a:pos x="7" y="56"/>
                </a:cxn>
                <a:cxn ang="0">
                  <a:pos x="6" y="17"/>
                </a:cxn>
                <a:cxn ang="0">
                  <a:pos x="6" y="0"/>
                </a:cxn>
                <a:cxn ang="0">
                  <a:pos x="4" y="15"/>
                </a:cxn>
                <a:cxn ang="0">
                  <a:pos x="1" y="50"/>
                </a:cxn>
                <a:cxn ang="0">
                  <a:pos x="0" y="95"/>
                </a:cxn>
                <a:cxn ang="0">
                  <a:pos x="0" y="135"/>
                </a:cxn>
              </a:cxnLst>
              <a:rect l="0" t="0" r="r" b="b"/>
              <a:pathLst>
                <a:path w="152" h="533">
                  <a:moveTo>
                    <a:pt x="0" y="135"/>
                  </a:moveTo>
                  <a:lnTo>
                    <a:pt x="3" y="172"/>
                  </a:lnTo>
                  <a:lnTo>
                    <a:pt x="4" y="209"/>
                  </a:lnTo>
                  <a:lnTo>
                    <a:pt x="7" y="247"/>
                  </a:lnTo>
                  <a:lnTo>
                    <a:pt x="13" y="283"/>
                  </a:lnTo>
                  <a:lnTo>
                    <a:pt x="19" y="318"/>
                  </a:lnTo>
                  <a:lnTo>
                    <a:pt x="29" y="353"/>
                  </a:lnTo>
                  <a:lnTo>
                    <a:pt x="42" y="385"/>
                  </a:lnTo>
                  <a:lnTo>
                    <a:pt x="57" y="417"/>
                  </a:lnTo>
                  <a:lnTo>
                    <a:pt x="74" y="448"/>
                  </a:lnTo>
                  <a:lnTo>
                    <a:pt x="93" y="477"/>
                  </a:lnTo>
                  <a:lnTo>
                    <a:pt x="116" y="505"/>
                  </a:lnTo>
                  <a:lnTo>
                    <a:pt x="139" y="531"/>
                  </a:lnTo>
                  <a:lnTo>
                    <a:pt x="145" y="533"/>
                  </a:lnTo>
                  <a:lnTo>
                    <a:pt x="149" y="530"/>
                  </a:lnTo>
                  <a:lnTo>
                    <a:pt x="152" y="524"/>
                  </a:lnTo>
                  <a:lnTo>
                    <a:pt x="152" y="519"/>
                  </a:lnTo>
                  <a:lnTo>
                    <a:pt x="134" y="492"/>
                  </a:lnTo>
                  <a:lnTo>
                    <a:pt x="116" y="463"/>
                  </a:lnTo>
                  <a:lnTo>
                    <a:pt x="99" y="435"/>
                  </a:lnTo>
                  <a:lnTo>
                    <a:pt x="84" y="406"/>
                  </a:lnTo>
                  <a:lnTo>
                    <a:pt x="70" y="375"/>
                  </a:lnTo>
                  <a:lnTo>
                    <a:pt x="57" y="345"/>
                  </a:lnTo>
                  <a:lnTo>
                    <a:pt x="46" y="314"/>
                  </a:lnTo>
                  <a:lnTo>
                    <a:pt x="38" y="282"/>
                  </a:lnTo>
                  <a:lnTo>
                    <a:pt x="29" y="250"/>
                  </a:lnTo>
                  <a:lnTo>
                    <a:pt x="24" y="216"/>
                  </a:lnTo>
                  <a:lnTo>
                    <a:pt x="18" y="183"/>
                  </a:lnTo>
                  <a:lnTo>
                    <a:pt x="14" y="149"/>
                  </a:lnTo>
                  <a:lnTo>
                    <a:pt x="10" y="105"/>
                  </a:lnTo>
                  <a:lnTo>
                    <a:pt x="7" y="56"/>
                  </a:lnTo>
                  <a:lnTo>
                    <a:pt x="6" y="17"/>
                  </a:lnTo>
                  <a:lnTo>
                    <a:pt x="6" y="0"/>
                  </a:lnTo>
                  <a:lnTo>
                    <a:pt x="4" y="15"/>
                  </a:lnTo>
                  <a:lnTo>
                    <a:pt x="1" y="50"/>
                  </a:lnTo>
                  <a:lnTo>
                    <a:pt x="0" y="95"/>
                  </a:lnTo>
                  <a:lnTo>
                    <a:pt x="0" y="135"/>
                  </a:lnTo>
                  <a:close/>
                </a:path>
              </a:pathLst>
            </a:custGeom>
            <a:solidFill>
              <a:srgbClr val="140000"/>
            </a:solidFill>
            <a:ln w="9525">
              <a:noFill/>
              <a:round/>
              <a:headEnd/>
              <a:tailEnd/>
            </a:ln>
          </p:spPr>
          <p:txBody>
            <a:bodyPr/>
            <a:lstStyle/>
            <a:p>
              <a:endParaRPr lang="zh-CN" altLang="en-US"/>
            </a:p>
          </p:txBody>
        </p:sp>
        <p:sp>
          <p:nvSpPr>
            <p:cNvPr id="63" name="Freeform 59"/>
            <p:cNvSpPr>
              <a:spLocks/>
            </p:cNvSpPr>
            <p:nvPr/>
          </p:nvSpPr>
          <p:spPr bwMode="auto">
            <a:xfrm>
              <a:off x="4419" y="2852"/>
              <a:ext cx="92" cy="6"/>
            </a:xfrm>
            <a:custGeom>
              <a:avLst/>
              <a:gdLst/>
              <a:ahLst/>
              <a:cxnLst>
                <a:cxn ang="0">
                  <a:pos x="130" y="7"/>
                </a:cxn>
                <a:cxn ang="0">
                  <a:pos x="148" y="7"/>
                </a:cxn>
                <a:cxn ang="0">
                  <a:pos x="166" y="8"/>
                </a:cxn>
                <a:cxn ang="0">
                  <a:pos x="184" y="8"/>
                </a:cxn>
                <a:cxn ang="0">
                  <a:pos x="201" y="10"/>
                </a:cxn>
                <a:cxn ang="0">
                  <a:pos x="219" y="11"/>
                </a:cxn>
                <a:cxn ang="0">
                  <a:pos x="237" y="12"/>
                </a:cxn>
                <a:cxn ang="0">
                  <a:pos x="255" y="14"/>
                </a:cxn>
                <a:cxn ang="0">
                  <a:pos x="272" y="17"/>
                </a:cxn>
                <a:cxn ang="0">
                  <a:pos x="274" y="17"/>
                </a:cxn>
                <a:cxn ang="0">
                  <a:pos x="275" y="14"/>
                </a:cxn>
                <a:cxn ang="0">
                  <a:pos x="275" y="12"/>
                </a:cxn>
                <a:cxn ang="0">
                  <a:pos x="274" y="11"/>
                </a:cxn>
                <a:cxn ang="0">
                  <a:pos x="255" y="8"/>
                </a:cxn>
                <a:cxn ang="0">
                  <a:pos x="236" y="6"/>
                </a:cxn>
                <a:cxn ang="0">
                  <a:pos x="218" y="3"/>
                </a:cxn>
                <a:cxn ang="0">
                  <a:pos x="198" y="1"/>
                </a:cxn>
                <a:cxn ang="0">
                  <a:pos x="180" y="1"/>
                </a:cxn>
                <a:cxn ang="0">
                  <a:pos x="161" y="0"/>
                </a:cxn>
                <a:cxn ang="0">
                  <a:pos x="143" y="0"/>
                </a:cxn>
                <a:cxn ang="0">
                  <a:pos x="123" y="0"/>
                </a:cxn>
                <a:cxn ang="0">
                  <a:pos x="106" y="0"/>
                </a:cxn>
                <a:cxn ang="0">
                  <a:pos x="87" y="3"/>
                </a:cxn>
                <a:cxn ang="0">
                  <a:pos x="66" y="4"/>
                </a:cxn>
                <a:cxn ang="0">
                  <a:pos x="46" y="7"/>
                </a:cxn>
                <a:cxn ang="0">
                  <a:pos x="28" y="10"/>
                </a:cxn>
                <a:cxn ang="0">
                  <a:pos x="14" y="11"/>
                </a:cxn>
                <a:cxn ang="0">
                  <a:pos x="4" y="14"/>
                </a:cxn>
                <a:cxn ang="0">
                  <a:pos x="0" y="14"/>
                </a:cxn>
                <a:cxn ang="0">
                  <a:pos x="4" y="14"/>
                </a:cxn>
                <a:cxn ang="0">
                  <a:pos x="14" y="12"/>
                </a:cxn>
                <a:cxn ang="0">
                  <a:pos x="31" y="11"/>
                </a:cxn>
                <a:cxn ang="0">
                  <a:pos x="49" y="10"/>
                </a:cxn>
                <a:cxn ang="0">
                  <a:pos x="70" y="10"/>
                </a:cxn>
                <a:cxn ang="0">
                  <a:pos x="92" y="8"/>
                </a:cxn>
                <a:cxn ang="0">
                  <a:pos x="112" y="7"/>
                </a:cxn>
                <a:cxn ang="0">
                  <a:pos x="130" y="7"/>
                </a:cxn>
              </a:cxnLst>
              <a:rect l="0" t="0" r="r" b="b"/>
              <a:pathLst>
                <a:path w="275" h="17">
                  <a:moveTo>
                    <a:pt x="130" y="7"/>
                  </a:moveTo>
                  <a:lnTo>
                    <a:pt x="148" y="7"/>
                  </a:lnTo>
                  <a:lnTo>
                    <a:pt x="166" y="8"/>
                  </a:lnTo>
                  <a:lnTo>
                    <a:pt x="184" y="8"/>
                  </a:lnTo>
                  <a:lnTo>
                    <a:pt x="201" y="10"/>
                  </a:lnTo>
                  <a:lnTo>
                    <a:pt x="219" y="11"/>
                  </a:lnTo>
                  <a:lnTo>
                    <a:pt x="237" y="12"/>
                  </a:lnTo>
                  <a:lnTo>
                    <a:pt x="255" y="14"/>
                  </a:lnTo>
                  <a:lnTo>
                    <a:pt x="272" y="17"/>
                  </a:lnTo>
                  <a:lnTo>
                    <a:pt x="274" y="17"/>
                  </a:lnTo>
                  <a:lnTo>
                    <a:pt x="275" y="14"/>
                  </a:lnTo>
                  <a:lnTo>
                    <a:pt x="275" y="12"/>
                  </a:lnTo>
                  <a:lnTo>
                    <a:pt x="274" y="11"/>
                  </a:lnTo>
                  <a:lnTo>
                    <a:pt x="255" y="8"/>
                  </a:lnTo>
                  <a:lnTo>
                    <a:pt x="236" y="6"/>
                  </a:lnTo>
                  <a:lnTo>
                    <a:pt x="218" y="3"/>
                  </a:lnTo>
                  <a:lnTo>
                    <a:pt x="198" y="1"/>
                  </a:lnTo>
                  <a:lnTo>
                    <a:pt x="180" y="1"/>
                  </a:lnTo>
                  <a:lnTo>
                    <a:pt x="161" y="0"/>
                  </a:lnTo>
                  <a:lnTo>
                    <a:pt x="143" y="0"/>
                  </a:lnTo>
                  <a:lnTo>
                    <a:pt x="123" y="0"/>
                  </a:lnTo>
                  <a:lnTo>
                    <a:pt x="106" y="0"/>
                  </a:lnTo>
                  <a:lnTo>
                    <a:pt x="87" y="3"/>
                  </a:lnTo>
                  <a:lnTo>
                    <a:pt x="66" y="4"/>
                  </a:lnTo>
                  <a:lnTo>
                    <a:pt x="46" y="7"/>
                  </a:lnTo>
                  <a:lnTo>
                    <a:pt x="28" y="10"/>
                  </a:lnTo>
                  <a:lnTo>
                    <a:pt x="14" y="11"/>
                  </a:lnTo>
                  <a:lnTo>
                    <a:pt x="4" y="14"/>
                  </a:lnTo>
                  <a:lnTo>
                    <a:pt x="0" y="14"/>
                  </a:lnTo>
                  <a:lnTo>
                    <a:pt x="4" y="14"/>
                  </a:lnTo>
                  <a:lnTo>
                    <a:pt x="14" y="12"/>
                  </a:lnTo>
                  <a:lnTo>
                    <a:pt x="31" y="11"/>
                  </a:lnTo>
                  <a:lnTo>
                    <a:pt x="49" y="10"/>
                  </a:lnTo>
                  <a:lnTo>
                    <a:pt x="70" y="10"/>
                  </a:lnTo>
                  <a:lnTo>
                    <a:pt x="92" y="8"/>
                  </a:lnTo>
                  <a:lnTo>
                    <a:pt x="112" y="7"/>
                  </a:lnTo>
                  <a:lnTo>
                    <a:pt x="130" y="7"/>
                  </a:lnTo>
                  <a:close/>
                </a:path>
              </a:pathLst>
            </a:custGeom>
            <a:solidFill>
              <a:srgbClr val="140000"/>
            </a:solidFill>
            <a:ln w="9525">
              <a:noFill/>
              <a:round/>
              <a:headEnd/>
              <a:tailEnd/>
            </a:ln>
          </p:spPr>
          <p:txBody>
            <a:bodyPr/>
            <a:lstStyle/>
            <a:p>
              <a:endParaRPr lang="zh-CN" altLang="en-US"/>
            </a:p>
          </p:txBody>
        </p:sp>
        <p:sp>
          <p:nvSpPr>
            <p:cNvPr id="64" name="Freeform 60"/>
            <p:cNvSpPr>
              <a:spLocks/>
            </p:cNvSpPr>
            <p:nvPr/>
          </p:nvSpPr>
          <p:spPr bwMode="auto">
            <a:xfrm>
              <a:off x="4470" y="2855"/>
              <a:ext cx="36" cy="58"/>
            </a:xfrm>
            <a:custGeom>
              <a:avLst/>
              <a:gdLst/>
              <a:ahLst/>
              <a:cxnLst>
                <a:cxn ang="0">
                  <a:pos x="49" y="80"/>
                </a:cxn>
                <a:cxn ang="0">
                  <a:pos x="42" y="91"/>
                </a:cxn>
                <a:cxn ang="0">
                  <a:pos x="35" y="102"/>
                </a:cxn>
                <a:cxn ang="0">
                  <a:pos x="28" y="113"/>
                </a:cxn>
                <a:cxn ang="0">
                  <a:pos x="23" y="124"/>
                </a:cxn>
                <a:cxn ang="0">
                  <a:pos x="16" y="136"/>
                </a:cxn>
                <a:cxn ang="0">
                  <a:pos x="10" y="147"/>
                </a:cxn>
                <a:cxn ang="0">
                  <a:pos x="4" y="158"/>
                </a:cxn>
                <a:cxn ang="0">
                  <a:pos x="0" y="170"/>
                </a:cxn>
                <a:cxn ang="0">
                  <a:pos x="0" y="173"/>
                </a:cxn>
                <a:cxn ang="0">
                  <a:pos x="2" y="173"/>
                </a:cxn>
                <a:cxn ang="0">
                  <a:pos x="4" y="173"/>
                </a:cxn>
                <a:cxn ang="0">
                  <a:pos x="7" y="172"/>
                </a:cxn>
                <a:cxn ang="0">
                  <a:pos x="13" y="161"/>
                </a:cxn>
                <a:cxn ang="0">
                  <a:pos x="18" y="150"/>
                </a:cxn>
                <a:cxn ang="0">
                  <a:pos x="25" y="138"/>
                </a:cxn>
                <a:cxn ang="0">
                  <a:pos x="31" y="127"/>
                </a:cxn>
                <a:cxn ang="0">
                  <a:pos x="38" y="116"/>
                </a:cxn>
                <a:cxn ang="0">
                  <a:pos x="45" y="106"/>
                </a:cxn>
                <a:cxn ang="0">
                  <a:pos x="52" y="95"/>
                </a:cxn>
                <a:cxn ang="0">
                  <a:pos x="59" y="84"/>
                </a:cxn>
                <a:cxn ang="0">
                  <a:pos x="67" y="70"/>
                </a:cxn>
                <a:cxn ang="0">
                  <a:pos x="74" y="57"/>
                </a:cxn>
                <a:cxn ang="0">
                  <a:pos x="81" y="46"/>
                </a:cxn>
                <a:cxn ang="0">
                  <a:pos x="90" y="35"/>
                </a:cxn>
                <a:cxn ang="0">
                  <a:pos x="97" y="25"/>
                </a:cxn>
                <a:cxn ang="0">
                  <a:pos x="103" y="13"/>
                </a:cxn>
                <a:cxn ang="0">
                  <a:pos x="109" y="4"/>
                </a:cxn>
                <a:cxn ang="0">
                  <a:pos x="110" y="0"/>
                </a:cxn>
                <a:cxn ang="0">
                  <a:pos x="109" y="3"/>
                </a:cxn>
                <a:cxn ang="0">
                  <a:pos x="103" y="9"/>
                </a:cxn>
                <a:cxn ang="0">
                  <a:pos x="97" y="18"/>
                </a:cxn>
                <a:cxn ang="0">
                  <a:pos x="87" y="30"/>
                </a:cxn>
                <a:cxn ang="0">
                  <a:pos x="77" y="42"/>
                </a:cxn>
                <a:cxn ang="0">
                  <a:pos x="67" y="56"/>
                </a:cxn>
                <a:cxn ang="0">
                  <a:pos x="57" y="69"/>
                </a:cxn>
                <a:cxn ang="0">
                  <a:pos x="49" y="80"/>
                </a:cxn>
              </a:cxnLst>
              <a:rect l="0" t="0" r="r" b="b"/>
              <a:pathLst>
                <a:path w="110" h="173">
                  <a:moveTo>
                    <a:pt x="49" y="80"/>
                  </a:moveTo>
                  <a:lnTo>
                    <a:pt x="42" y="91"/>
                  </a:lnTo>
                  <a:lnTo>
                    <a:pt x="35" y="102"/>
                  </a:lnTo>
                  <a:lnTo>
                    <a:pt x="28" y="113"/>
                  </a:lnTo>
                  <a:lnTo>
                    <a:pt x="23" y="124"/>
                  </a:lnTo>
                  <a:lnTo>
                    <a:pt x="16" y="136"/>
                  </a:lnTo>
                  <a:lnTo>
                    <a:pt x="10" y="147"/>
                  </a:lnTo>
                  <a:lnTo>
                    <a:pt x="4" y="158"/>
                  </a:lnTo>
                  <a:lnTo>
                    <a:pt x="0" y="170"/>
                  </a:lnTo>
                  <a:lnTo>
                    <a:pt x="0" y="173"/>
                  </a:lnTo>
                  <a:lnTo>
                    <a:pt x="2" y="173"/>
                  </a:lnTo>
                  <a:lnTo>
                    <a:pt x="4" y="173"/>
                  </a:lnTo>
                  <a:lnTo>
                    <a:pt x="7" y="172"/>
                  </a:lnTo>
                  <a:lnTo>
                    <a:pt x="13" y="161"/>
                  </a:lnTo>
                  <a:lnTo>
                    <a:pt x="18" y="150"/>
                  </a:lnTo>
                  <a:lnTo>
                    <a:pt x="25" y="138"/>
                  </a:lnTo>
                  <a:lnTo>
                    <a:pt x="31" y="127"/>
                  </a:lnTo>
                  <a:lnTo>
                    <a:pt x="38" y="116"/>
                  </a:lnTo>
                  <a:lnTo>
                    <a:pt x="45" y="106"/>
                  </a:lnTo>
                  <a:lnTo>
                    <a:pt x="52" y="95"/>
                  </a:lnTo>
                  <a:lnTo>
                    <a:pt x="59" y="84"/>
                  </a:lnTo>
                  <a:lnTo>
                    <a:pt x="67" y="70"/>
                  </a:lnTo>
                  <a:lnTo>
                    <a:pt x="74" y="57"/>
                  </a:lnTo>
                  <a:lnTo>
                    <a:pt x="81" y="46"/>
                  </a:lnTo>
                  <a:lnTo>
                    <a:pt x="90" y="35"/>
                  </a:lnTo>
                  <a:lnTo>
                    <a:pt x="97" y="25"/>
                  </a:lnTo>
                  <a:lnTo>
                    <a:pt x="103" y="13"/>
                  </a:lnTo>
                  <a:lnTo>
                    <a:pt x="109" y="4"/>
                  </a:lnTo>
                  <a:lnTo>
                    <a:pt x="110" y="0"/>
                  </a:lnTo>
                  <a:lnTo>
                    <a:pt x="109" y="3"/>
                  </a:lnTo>
                  <a:lnTo>
                    <a:pt x="103" y="9"/>
                  </a:lnTo>
                  <a:lnTo>
                    <a:pt x="97" y="18"/>
                  </a:lnTo>
                  <a:lnTo>
                    <a:pt x="87" y="30"/>
                  </a:lnTo>
                  <a:lnTo>
                    <a:pt x="77" y="42"/>
                  </a:lnTo>
                  <a:lnTo>
                    <a:pt x="67" y="56"/>
                  </a:lnTo>
                  <a:lnTo>
                    <a:pt x="57" y="69"/>
                  </a:lnTo>
                  <a:lnTo>
                    <a:pt x="49" y="80"/>
                  </a:lnTo>
                  <a:close/>
                </a:path>
              </a:pathLst>
            </a:custGeom>
            <a:solidFill>
              <a:srgbClr val="140000"/>
            </a:solidFill>
            <a:ln w="9525">
              <a:noFill/>
              <a:round/>
              <a:headEnd/>
              <a:tailEnd/>
            </a:ln>
          </p:spPr>
          <p:txBody>
            <a:bodyPr/>
            <a:lstStyle/>
            <a:p>
              <a:endParaRPr lang="zh-CN" altLang="en-US"/>
            </a:p>
          </p:txBody>
        </p:sp>
        <p:sp>
          <p:nvSpPr>
            <p:cNvPr id="65" name="Freeform 61"/>
            <p:cNvSpPr>
              <a:spLocks/>
            </p:cNvSpPr>
            <p:nvPr/>
          </p:nvSpPr>
          <p:spPr bwMode="auto">
            <a:xfrm>
              <a:off x="4453" y="2902"/>
              <a:ext cx="103" cy="189"/>
            </a:xfrm>
            <a:custGeom>
              <a:avLst/>
              <a:gdLst/>
              <a:ahLst/>
              <a:cxnLst>
                <a:cxn ang="0">
                  <a:pos x="0" y="0"/>
                </a:cxn>
                <a:cxn ang="0">
                  <a:pos x="34" y="24"/>
                </a:cxn>
                <a:cxn ang="0">
                  <a:pos x="66" y="49"/>
                </a:cxn>
                <a:cxn ang="0">
                  <a:pos x="95" y="77"/>
                </a:cxn>
                <a:cxn ang="0">
                  <a:pos x="123" y="106"/>
                </a:cxn>
                <a:cxn ang="0">
                  <a:pos x="148" y="138"/>
                </a:cxn>
                <a:cxn ang="0">
                  <a:pos x="170" y="171"/>
                </a:cxn>
                <a:cxn ang="0">
                  <a:pos x="191" y="208"/>
                </a:cxn>
                <a:cxn ang="0">
                  <a:pos x="209" y="244"/>
                </a:cxn>
                <a:cxn ang="0">
                  <a:pos x="225" y="282"/>
                </a:cxn>
                <a:cxn ang="0">
                  <a:pos x="239" y="321"/>
                </a:cxn>
                <a:cxn ang="0">
                  <a:pos x="250" y="361"/>
                </a:cxn>
                <a:cxn ang="0">
                  <a:pos x="261" y="402"/>
                </a:cxn>
                <a:cxn ang="0">
                  <a:pos x="269" y="442"/>
                </a:cxn>
                <a:cxn ang="0">
                  <a:pos x="278" y="482"/>
                </a:cxn>
                <a:cxn ang="0">
                  <a:pos x="286" y="524"/>
                </a:cxn>
                <a:cxn ang="0">
                  <a:pos x="293" y="565"/>
                </a:cxn>
                <a:cxn ang="0">
                  <a:pos x="296" y="569"/>
                </a:cxn>
                <a:cxn ang="0">
                  <a:pos x="301" y="567"/>
                </a:cxn>
                <a:cxn ang="0">
                  <a:pos x="305" y="565"/>
                </a:cxn>
                <a:cxn ang="0">
                  <a:pos x="308" y="559"/>
                </a:cxn>
                <a:cxn ang="0">
                  <a:pos x="305" y="516"/>
                </a:cxn>
                <a:cxn ang="0">
                  <a:pos x="301" y="473"/>
                </a:cxn>
                <a:cxn ang="0">
                  <a:pos x="297" y="429"/>
                </a:cxn>
                <a:cxn ang="0">
                  <a:pos x="290" y="386"/>
                </a:cxn>
                <a:cxn ang="0">
                  <a:pos x="280" y="344"/>
                </a:cxn>
                <a:cxn ang="0">
                  <a:pos x="269" y="302"/>
                </a:cxn>
                <a:cxn ang="0">
                  <a:pos x="257" y="261"/>
                </a:cxn>
                <a:cxn ang="0">
                  <a:pos x="240" y="220"/>
                </a:cxn>
                <a:cxn ang="0">
                  <a:pos x="230" y="201"/>
                </a:cxn>
                <a:cxn ang="0">
                  <a:pos x="220" y="183"/>
                </a:cxn>
                <a:cxn ang="0">
                  <a:pos x="209" y="164"/>
                </a:cxn>
                <a:cxn ang="0">
                  <a:pos x="197" y="146"/>
                </a:cxn>
                <a:cxn ang="0">
                  <a:pos x="184" y="131"/>
                </a:cxn>
                <a:cxn ang="0">
                  <a:pos x="172" y="116"/>
                </a:cxn>
                <a:cxn ang="0">
                  <a:pos x="156" y="100"/>
                </a:cxn>
                <a:cxn ang="0">
                  <a:pos x="142" y="86"/>
                </a:cxn>
                <a:cxn ang="0">
                  <a:pos x="127" y="72"/>
                </a:cxn>
                <a:cxn ang="0">
                  <a:pos x="110" y="60"/>
                </a:cxn>
                <a:cxn ang="0">
                  <a:pos x="94" y="49"/>
                </a:cxn>
                <a:cxn ang="0">
                  <a:pos x="75" y="37"/>
                </a:cxn>
                <a:cxn ang="0">
                  <a:pos x="57" y="26"/>
                </a:cxn>
                <a:cxn ang="0">
                  <a:pos x="39" y="17"/>
                </a:cxn>
                <a:cxn ang="0">
                  <a:pos x="20" y="8"/>
                </a:cxn>
                <a:cxn ang="0">
                  <a:pos x="0" y="0"/>
                </a:cxn>
                <a:cxn ang="0">
                  <a:pos x="0" y="0"/>
                </a:cxn>
                <a:cxn ang="0">
                  <a:pos x="0" y="0"/>
                </a:cxn>
                <a:cxn ang="0">
                  <a:pos x="0" y="0"/>
                </a:cxn>
                <a:cxn ang="0">
                  <a:pos x="0" y="0"/>
                </a:cxn>
                <a:cxn ang="0">
                  <a:pos x="0" y="0"/>
                </a:cxn>
              </a:cxnLst>
              <a:rect l="0" t="0" r="r" b="b"/>
              <a:pathLst>
                <a:path w="308" h="569">
                  <a:moveTo>
                    <a:pt x="0" y="0"/>
                  </a:moveTo>
                  <a:lnTo>
                    <a:pt x="34" y="24"/>
                  </a:lnTo>
                  <a:lnTo>
                    <a:pt x="66" y="49"/>
                  </a:lnTo>
                  <a:lnTo>
                    <a:pt x="95" y="77"/>
                  </a:lnTo>
                  <a:lnTo>
                    <a:pt x="123" y="106"/>
                  </a:lnTo>
                  <a:lnTo>
                    <a:pt x="148" y="138"/>
                  </a:lnTo>
                  <a:lnTo>
                    <a:pt x="170" y="171"/>
                  </a:lnTo>
                  <a:lnTo>
                    <a:pt x="191" y="208"/>
                  </a:lnTo>
                  <a:lnTo>
                    <a:pt x="209" y="244"/>
                  </a:lnTo>
                  <a:lnTo>
                    <a:pt x="225" y="282"/>
                  </a:lnTo>
                  <a:lnTo>
                    <a:pt x="239" y="321"/>
                  </a:lnTo>
                  <a:lnTo>
                    <a:pt x="250" y="361"/>
                  </a:lnTo>
                  <a:lnTo>
                    <a:pt x="261" y="402"/>
                  </a:lnTo>
                  <a:lnTo>
                    <a:pt x="269" y="442"/>
                  </a:lnTo>
                  <a:lnTo>
                    <a:pt x="278" y="482"/>
                  </a:lnTo>
                  <a:lnTo>
                    <a:pt x="286" y="524"/>
                  </a:lnTo>
                  <a:lnTo>
                    <a:pt x="293" y="565"/>
                  </a:lnTo>
                  <a:lnTo>
                    <a:pt x="296" y="569"/>
                  </a:lnTo>
                  <a:lnTo>
                    <a:pt x="301" y="567"/>
                  </a:lnTo>
                  <a:lnTo>
                    <a:pt x="305" y="565"/>
                  </a:lnTo>
                  <a:lnTo>
                    <a:pt x="308" y="559"/>
                  </a:lnTo>
                  <a:lnTo>
                    <a:pt x="305" y="516"/>
                  </a:lnTo>
                  <a:lnTo>
                    <a:pt x="301" y="473"/>
                  </a:lnTo>
                  <a:lnTo>
                    <a:pt x="297" y="429"/>
                  </a:lnTo>
                  <a:lnTo>
                    <a:pt x="290" y="386"/>
                  </a:lnTo>
                  <a:lnTo>
                    <a:pt x="280" y="344"/>
                  </a:lnTo>
                  <a:lnTo>
                    <a:pt x="269" y="302"/>
                  </a:lnTo>
                  <a:lnTo>
                    <a:pt x="257" y="261"/>
                  </a:lnTo>
                  <a:lnTo>
                    <a:pt x="240" y="220"/>
                  </a:lnTo>
                  <a:lnTo>
                    <a:pt x="230" y="201"/>
                  </a:lnTo>
                  <a:lnTo>
                    <a:pt x="220" y="183"/>
                  </a:lnTo>
                  <a:lnTo>
                    <a:pt x="209" y="164"/>
                  </a:lnTo>
                  <a:lnTo>
                    <a:pt x="197" y="146"/>
                  </a:lnTo>
                  <a:lnTo>
                    <a:pt x="184" y="131"/>
                  </a:lnTo>
                  <a:lnTo>
                    <a:pt x="172" y="116"/>
                  </a:lnTo>
                  <a:lnTo>
                    <a:pt x="156" y="100"/>
                  </a:lnTo>
                  <a:lnTo>
                    <a:pt x="142" y="86"/>
                  </a:lnTo>
                  <a:lnTo>
                    <a:pt x="127" y="72"/>
                  </a:lnTo>
                  <a:lnTo>
                    <a:pt x="110" y="60"/>
                  </a:lnTo>
                  <a:lnTo>
                    <a:pt x="94" y="49"/>
                  </a:lnTo>
                  <a:lnTo>
                    <a:pt x="75" y="37"/>
                  </a:lnTo>
                  <a:lnTo>
                    <a:pt x="57" y="26"/>
                  </a:lnTo>
                  <a:lnTo>
                    <a:pt x="39" y="17"/>
                  </a:lnTo>
                  <a:lnTo>
                    <a:pt x="20" y="8"/>
                  </a:lnTo>
                  <a:lnTo>
                    <a:pt x="0" y="0"/>
                  </a:lnTo>
                  <a:lnTo>
                    <a:pt x="0" y="0"/>
                  </a:lnTo>
                  <a:lnTo>
                    <a:pt x="0" y="0"/>
                  </a:lnTo>
                  <a:lnTo>
                    <a:pt x="0" y="0"/>
                  </a:lnTo>
                  <a:lnTo>
                    <a:pt x="0" y="0"/>
                  </a:lnTo>
                  <a:lnTo>
                    <a:pt x="0" y="0"/>
                  </a:lnTo>
                  <a:close/>
                </a:path>
              </a:pathLst>
            </a:custGeom>
            <a:solidFill>
              <a:srgbClr val="140000"/>
            </a:solidFill>
            <a:ln w="9525">
              <a:noFill/>
              <a:round/>
              <a:headEnd/>
              <a:tailEnd/>
            </a:ln>
          </p:spPr>
          <p:txBody>
            <a:bodyPr/>
            <a:lstStyle/>
            <a:p>
              <a:endParaRPr lang="zh-CN" altLang="en-US"/>
            </a:p>
          </p:txBody>
        </p:sp>
        <p:sp>
          <p:nvSpPr>
            <p:cNvPr id="66" name="Freeform 62"/>
            <p:cNvSpPr>
              <a:spLocks/>
            </p:cNvSpPr>
            <p:nvPr/>
          </p:nvSpPr>
          <p:spPr bwMode="auto">
            <a:xfrm>
              <a:off x="4517" y="2766"/>
              <a:ext cx="62" cy="250"/>
            </a:xfrm>
            <a:custGeom>
              <a:avLst/>
              <a:gdLst/>
              <a:ahLst/>
              <a:cxnLst>
                <a:cxn ang="0">
                  <a:pos x="71" y="172"/>
                </a:cxn>
                <a:cxn ang="0">
                  <a:pos x="79" y="194"/>
                </a:cxn>
                <a:cxn ang="0">
                  <a:pos x="86" y="218"/>
                </a:cxn>
                <a:cxn ang="0">
                  <a:pos x="92" y="240"/>
                </a:cxn>
                <a:cxn ang="0">
                  <a:pos x="97" y="264"/>
                </a:cxn>
                <a:cxn ang="0">
                  <a:pos x="103" y="286"/>
                </a:cxn>
                <a:cxn ang="0">
                  <a:pos x="107" y="310"/>
                </a:cxn>
                <a:cxn ang="0">
                  <a:pos x="111" y="334"/>
                </a:cxn>
                <a:cxn ang="0">
                  <a:pos x="115" y="358"/>
                </a:cxn>
                <a:cxn ang="0">
                  <a:pos x="126" y="452"/>
                </a:cxn>
                <a:cxn ang="0">
                  <a:pos x="132" y="549"/>
                </a:cxn>
                <a:cxn ang="0">
                  <a:pos x="135" y="645"/>
                </a:cxn>
                <a:cxn ang="0">
                  <a:pos x="138" y="741"/>
                </a:cxn>
                <a:cxn ang="0">
                  <a:pos x="142" y="750"/>
                </a:cxn>
                <a:cxn ang="0">
                  <a:pos x="149" y="751"/>
                </a:cxn>
                <a:cxn ang="0">
                  <a:pos x="157" y="747"/>
                </a:cxn>
                <a:cxn ang="0">
                  <a:pos x="161" y="740"/>
                </a:cxn>
                <a:cxn ang="0">
                  <a:pos x="178" y="642"/>
                </a:cxn>
                <a:cxn ang="0">
                  <a:pos x="184" y="543"/>
                </a:cxn>
                <a:cxn ang="0">
                  <a:pos x="177" y="444"/>
                </a:cxn>
                <a:cxn ang="0">
                  <a:pos x="158" y="348"/>
                </a:cxn>
                <a:cxn ang="0">
                  <a:pos x="153" y="324"/>
                </a:cxn>
                <a:cxn ang="0">
                  <a:pos x="146" y="302"/>
                </a:cxn>
                <a:cxn ang="0">
                  <a:pos x="139" y="279"/>
                </a:cxn>
                <a:cxn ang="0">
                  <a:pos x="132" y="257"/>
                </a:cxn>
                <a:cxn ang="0">
                  <a:pos x="122" y="235"/>
                </a:cxn>
                <a:cxn ang="0">
                  <a:pos x="114" y="213"/>
                </a:cxn>
                <a:cxn ang="0">
                  <a:pos x="104" y="192"/>
                </a:cxn>
                <a:cxn ang="0">
                  <a:pos x="93" y="171"/>
                </a:cxn>
                <a:cxn ang="0">
                  <a:pos x="87" y="160"/>
                </a:cxn>
                <a:cxn ang="0">
                  <a:pos x="80" y="148"/>
                </a:cxn>
                <a:cxn ang="0">
                  <a:pos x="75" y="137"/>
                </a:cxn>
                <a:cxn ang="0">
                  <a:pos x="68" y="126"/>
                </a:cxn>
                <a:cxn ang="0">
                  <a:pos x="61" y="115"/>
                </a:cxn>
                <a:cxn ang="0">
                  <a:pos x="55" y="105"/>
                </a:cxn>
                <a:cxn ang="0">
                  <a:pos x="48" y="94"/>
                </a:cxn>
                <a:cxn ang="0">
                  <a:pos x="43" y="83"/>
                </a:cxn>
                <a:cxn ang="0">
                  <a:pos x="37" y="72"/>
                </a:cxn>
                <a:cxn ang="0">
                  <a:pos x="30" y="58"/>
                </a:cxn>
                <a:cxn ang="0">
                  <a:pos x="23" y="45"/>
                </a:cxn>
                <a:cxn ang="0">
                  <a:pos x="16" y="31"/>
                </a:cxn>
                <a:cxn ang="0">
                  <a:pos x="9" y="19"/>
                </a:cxn>
                <a:cxn ang="0">
                  <a:pos x="4" y="9"/>
                </a:cxn>
                <a:cxn ang="0">
                  <a:pos x="1" y="3"/>
                </a:cxn>
                <a:cxn ang="0">
                  <a:pos x="0" y="0"/>
                </a:cxn>
                <a:cxn ang="0">
                  <a:pos x="2" y="6"/>
                </a:cxn>
                <a:cxn ang="0">
                  <a:pos x="8" y="19"/>
                </a:cxn>
                <a:cxn ang="0">
                  <a:pos x="16" y="40"/>
                </a:cxn>
                <a:cxn ang="0">
                  <a:pos x="27" y="65"/>
                </a:cxn>
                <a:cxn ang="0">
                  <a:pos x="39" y="93"/>
                </a:cxn>
                <a:cxn ang="0">
                  <a:pos x="50" y="120"/>
                </a:cxn>
                <a:cxn ang="0">
                  <a:pos x="61" y="148"/>
                </a:cxn>
                <a:cxn ang="0">
                  <a:pos x="71" y="172"/>
                </a:cxn>
              </a:cxnLst>
              <a:rect l="0" t="0" r="r" b="b"/>
              <a:pathLst>
                <a:path w="184" h="751">
                  <a:moveTo>
                    <a:pt x="71" y="172"/>
                  </a:moveTo>
                  <a:lnTo>
                    <a:pt x="79" y="194"/>
                  </a:lnTo>
                  <a:lnTo>
                    <a:pt x="86" y="218"/>
                  </a:lnTo>
                  <a:lnTo>
                    <a:pt x="92" y="240"/>
                  </a:lnTo>
                  <a:lnTo>
                    <a:pt x="97" y="264"/>
                  </a:lnTo>
                  <a:lnTo>
                    <a:pt x="103" y="286"/>
                  </a:lnTo>
                  <a:lnTo>
                    <a:pt x="107" y="310"/>
                  </a:lnTo>
                  <a:lnTo>
                    <a:pt x="111" y="334"/>
                  </a:lnTo>
                  <a:lnTo>
                    <a:pt x="115" y="358"/>
                  </a:lnTo>
                  <a:lnTo>
                    <a:pt x="126" y="452"/>
                  </a:lnTo>
                  <a:lnTo>
                    <a:pt x="132" y="549"/>
                  </a:lnTo>
                  <a:lnTo>
                    <a:pt x="135" y="645"/>
                  </a:lnTo>
                  <a:lnTo>
                    <a:pt x="138" y="741"/>
                  </a:lnTo>
                  <a:lnTo>
                    <a:pt x="142" y="750"/>
                  </a:lnTo>
                  <a:lnTo>
                    <a:pt x="149" y="751"/>
                  </a:lnTo>
                  <a:lnTo>
                    <a:pt x="157" y="747"/>
                  </a:lnTo>
                  <a:lnTo>
                    <a:pt x="161" y="740"/>
                  </a:lnTo>
                  <a:lnTo>
                    <a:pt x="178" y="642"/>
                  </a:lnTo>
                  <a:lnTo>
                    <a:pt x="184" y="543"/>
                  </a:lnTo>
                  <a:lnTo>
                    <a:pt x="177" y="444"/>
                  </a:lnTo>
                  <a:lnTo>
                    <a:pt x="158" y="348"/>
                  </a:lnTo>
                  <a:lnTo>
                    <a:pt x="153" y="324"/>
                  </a:lnTo>
                  <a:lnTo>
                    <a:pt x="146" y="302"/>
                  </a:lnTo>
                  <a:lnTo>
                    <a:pt x="139" y="279"/>
                  </a:lnTo>
                  <a:lnTo>
                    <a:pt x="132" y="257"/>
                  </a:lnTo>
                  <a:lnTo>
                    <a:pt x="122" y="235"/>
                  </a:lnTo>
                  <a:lnTo>
                    <a:pt x="114" y="213"/>
                  </a:lnTo>
                  <a:lnTo>
                    <a:pt x="104" y="192"/>
                  </a:lnTo>
                  <a:lnTo>
                    <a:pt x="93" y="171"/>
                  </a:lnTo>
                  <a:lnTo>
                    <a:pt x="87" y="160"/>
                  </a:lnTo>
                  <a:lnTo>
                    <a:pt x="80" y="148"/>
                  </a:lnTo>
                  <a:lnTo>
                    <a:pt x="75" y="137"/>
                  </a:lnTo>
                  <a:lnTo>
                    <a:pt x="68" y="126"/>
                  </a:lnTo>
                  <a:lnTo>
                    <a:pt x="61" y="115"/>
                  </a:lnTo>
                  <a:lnTo>
                    <a:pt x="55" y="105"/>
                  </a:lnTo>
                  <a:lnTo>
                    <a:pt x="48" y="94"/>
                  </a:lnTo>
                  <a:lnTo>
                    <a:pt x="43" y="83"/>
                  </a:lnTo>
                  <a:lnTo>
                    <a:pt x="37" y="72"/>
                  </a:lnTo>
                  <a:lnTo>
                    <a:pt x="30" y="58"/>
                  </a:lnTo>
                  <a:lnTo>
                    <a:pt x="23" y="45"/>
                  </a:lnTo>
                  <a:lnTo>
                    <a:pt x="16" y="31"/>
                  </a:lnTo>
                  <a:lnTo>
                    <a:pt x="9" y="19"/>
                  </a:lnTo>
                  <a:lnTo>
                    <a:pt x="4" y="9"/>
                  </a:lnTo>
                  <a:lnTo>
                    <a:pt x="1" y="3"/>
                  </a:lnTo>
                  <a:lnTo>
                    <a:pt x="0" y="0"/>
                  </a:lnTo>
                  <a:lnTo>
                    <a:pt x="2" y="6"/>
                  </a:lnTo>
                  <a:lnTo>
                    <a:pt x="8" y="19"/>
                  </a:lnTo>
                  <a:lnTo>
                    <a:pt x="16" y="40"/>
                  </a:lnTo>
                  <a:lnTo>
                    <a:pt x="27" y="65"/>
                  </a:lnTo>
                  <a:lnTo>
                    <a:pt x="39" y="93"/>
                  </a:lnTo>
                  <a:lnTo>
                    <a:pt x="50" y="120"/>
                  </a:lnTo>
                  <a:lnTo>
                    <a:pt x="61" y="148"/>
                  </a:lnTo>
                  <a:lnTo>
                    <a:pt x="71" y="172"/>
                  </a:lnTo>
                  <a:close/>
                </a:path>
              </a:pathLst>
            </a:custGeom>
            <a:solidFill>
              <a:srgbClr val="140000"/>
            </a:solidFill>
            <a:ln w="9525">
              <a:noFill/>
              <a:round/>
              <a:headEnd/>
              <a:tailEnd/>
            </a:ln>
          </p:spPr>
          <p:txBody>
            <a:bodyPr/>
            <a:lstStyle/>
            <a:p>
              <a:endParaRPr lang="zh-CN" altLang="en-US"/>
            </a:p>
          </p:txBody>
        </p:sp>
        <p:sp>
          <p:nvSpPr>
            <p:cNvPr id="67" name="Freeform 63"/>
            <p:cNvSpPr>
              <a:spLocks/>
            </p:cNvSpPr>
            <p:nvPr/>
          </p:nvSpPr>
          <p:spPr bwMode="auto">
            <a:xfrm>
              <a:off x="4564" y="3119"/>
              <a:ext cx="62" cy="92"/>
            </a:xfrm>
            <a:custGeom>
              <a:avLst/>
              <a:gdLst/>
              <a:ahLst/>
              <a:cxnLst>
                <a:cxn ang="0">
                  <a:pos x="45" y="105"/>
                </a:cxn>
                <a:cxn ang="0">
                  <a:pos x="38" y="115"/>
                </a:cxn>
                <a:cxn ang="0">
                  <a:pos x="31" y="126"/>
                </a:cxn>
                <a:cxn ang="0">
                  <a:pos x="24" y="135"/>
                </a:cxn>
                <a:cxn ang="0">
                  <a:pos x="18" y="147"/>
                </a:cxn>
                <a:cxn ang="0">
                  <a:pos x="12" y="158"/>
                </a:cxn>
                <a:cxn ang="0">
                  <a:pos x="8" y="169"/>
                </a:cxn>
                <a:cxn ang="0">
                  <a:pos x="4" y="180"/>
                </a:cxn>
                <a:cxn ang="0">
                  <a:pos x="1" y="191"/>
                </a:cxn>
                <a:cxn ang="0">
                  <a:pos x="0" y="214"/>
                </a:cxn>
                <a:cxn ang="0">
                  <a:pos x="3" y="236"/>
                </a:cxn>
                <a:cxn ang="0">
                  <a:pos x="10" y="257"/>
                </a:cxn>
                <a:cxn ang="0">
                  <a:pos x="18" y="276"/>
                </a:cxn>
                <a:cxn ang="0">
                  <a:pos x="19" y="278"/>
                </a:cxn>
                <a:cxn ang="0">
                  <a:pos x="22" y="278"/>
                </a:cxn>
                <a:cxn ang="0">
                  <a:pos x="25" y="275"/>
                </a:cxn>
                <a:cxn ang="0">
                  <a:pos x="25" y="272"/>
                </a:cxn>
                <a:cxn ang="0">
                  <a:pos x="19" y="248"/>
                </a:cxn>
                <a:cxn ang="0">
                  <a:pos x="17" y="228"/>
                </a:cxn>
                <a:cxn ang="0">
                  <a:pos x="17" y="205"/>
                </a:cxn>
                <a:cxn ang="0">
                  <a:pos x="21" y="184"/>
                </a:cxn>
                <a:cxn ang="0">
                  <a:pos x="26" y="165"/>
                </a:cxn>
                <a:cxn ang="0">
                  <a:pos x="35" y="145"/>
                </a:cxn>
                <a:cxn ang="0">
                  <a:pos x="46" y="126"/>
                </a:cxn>
                <a:cxn ang="0">
                  <a:pos x="59" y="106"/>
                </a:cxn>
                <a:cxn ang="0">
                  <a:pos x="72" y="89"/>
                </a:cxn>
                <a:cxn ang="0">
                  <a:pos x="91" y="71"/>
                </a:cxn>
                <a:cxn ang="0">
                  <a:pos x="111" y="55"/>
                </a:cxn>
                <a:cxn ang="0">
                  <a:pos x="134" y="38"/>
                </a:cxn>
                <a:cxn ang="0">
                  <a:pos x="155" y="23"/>
                </a:cxn>
                <a:cxn ang="0">
                  <a:pos x="171" y="11"/>
                </a:cxn>
                <a:cxn ang="0">
                  <a:pos x="183" y="3"/>
                </a:cxn>
                <a:cxn ang="0">
                  <a:pos x="187" y="0"/>
                </a:cxn>
                <a:cxn ang="0">
                  <a:pos x="183" y="3"/>
                </a:cxn>
                <a:cxn ang="0">
                  <a:pos x="169" y="11"/>
                </a:cxn>
                <a:cxn ang="0">
                  <a:pos x="151" y="23"/>
                </a:cxn>
                <a:cxn ang="0">
                  <a:pos x="128" y="38"/>
                </a:cxn>
                <a:cxn ang="0">
                  <a:pos x="103" y="55"/>
                </a:cxn>
                <a:cxn ang="0">
                  <a:pos x="81" y="71"/>
                </a:cxn>
                <a:cxn ang="0">
                  <a:pos x="60" y="88"/>
                </a:cxn>
                <a:cxn ang="0">
                  <a:pos x="45" y="105"/>
                </a:cxn>
              </a:cxnLst>
              <a:rect l="0" t="0" r="r" b="b"/>
              <a:pathLst>
                <a:path w="187" h="278">
                  <a:moveTo>
                    <a:pt x="45" y="105"/>
                  </a:moveTo>
                  <a:lnTo>
                    <a:pt x="38" y="115"/>
                  </a:lnTo>
                  <a:lnTo>
                    <a:pt x="31" y="126"/>
                  </a:lnTo>
                  <a:lnTo>
                    <a:pt x="24" y="135"/>
                  </a:lnTo>
                  <a:lnTo>
                    <a:pt x="18" y="147"/>
                  </a:lnTo>
                  <a:lnTo>
                    <a:pt x="12" y="158"/>
                  </a:lnTo>
                  <a:lnTo>
                    <a:pt x="8" y="169"/>
                  </a:lnTo>
                  <a:lnTo>
                    <a:pt x="4" y="180"/>
                  </a:lnTo>
                  <a:lnTo>
                    <a:pt x="1" y="191"/>
                  </a:lnTo>
                  <a:lnTo>
                    <a:pt x="0" y="214"/>
                  </a:lnTo>
                  <a:lnTo>
                    <a:pt x="3" y="236"/>
                  </a:lnTo>
                  <a:lnTo>
                    <a:pt x="10" y="257"/>
                  </a:lnTo>
                  <a:lnTo>
                    <a:pt x="18" y="276"/>
                  </a:lnTo>
                  <a:lnTo>
                    <a:pt x="19" y="278"/>
                  </a:lnTo>
                  <a:lnTo>
                    <a:pt x="22" y="278"/>
                  </a:lnTo>
                  <a:lnTo>
                    <a:pt x="25" y="275"/>
                  </a:lnTo>
                  <a:lnTo>
                    <a:pt x="25" y="272"/>
                  </a:lnTo>
                  <a:lnTo>
                    <a:pt x="19" y="248"/>
                  </a:lnTo>
                  <a:lnTo>
                    <a:pt x="17" y="228"/>
                  </a:lnTo>
                  <a:lnTo>
                    <a:pt x="17" y="205"/>
                  </a:lnTo>
                  <a:lnTo>
                    <a:pt x="21" y="184"/>
                  </a:lnTo>
                  <a:lnTo>
                    <a:pt x="26" y="165"/>
                  </a:lnTo>
                  <a:lnTo>
                    <a:pt x="35" y="145"/>
                  </a:lnTo>
                  <a:lnTo>
                    <a:pt x="46" y="126"/>
                  </a:lnTo>
                  <a:lnTo>
                    <a:pt x="59" y="106"/>
                  </a:lnTo>
                  <a:lnTo>
                    <a:pt x="72" y="89"/>
                  </a:lnTo>
                  <a:lnTo>
                    <a:pt x="91" y="71"/>
                  </a:lnTo>
                  <a:lnTo>
                    <a:pt x="111" y="55"/>
                  </a:lnTo>
                  <a:lnTo>
                    <a:pt x="134" y="38"/>
                  </a:lnTo>
                  <a:lnTo>
                    <a:pt x="155" y="23"/>
                  </a:lnTo>
                  <a:lnTo>
                    <a:pt x="171" y="11"/>
                  </a:lnTo>
                  <a:lnTo>
                    <a:pt x="183" y="3"/>
                  </a:lnTo>
                  <a:lnTo>
                    <a:pt x="187" y="0"/>
                  </a:lnTo>
                  <a:lnTo>
                    <a:pt x="183" y="3"/>
                  </a:lnTo>
                  <a:lnTo>
                    <a:pt x="169" y="11"/>
                  </a:lnTo>
                  <a:lnTo>
                    <a:pt x="151" y="23"/>
                  </a:lnTo>
                  <a:lnTo>
                    <a:pt x="128" y="38"/>
                  </a:lnTo>
                  <a:lnTo>
                    <a:pt x="103" y="55"/>
                  </a:lnTo>
                  <a:lnTo>
                    <a:pt x="81" y="71"/>
                  </a:lnTo>
                  <a:lnTo>
                    <a:pt x="60" y="88"/>
                  </a:lnTo>
                  <a:lnTo>
                    <a:pt x="45" y="105"/>
                  </a:lnTo>
                  <a:close/>
                </a:path>
              </a:pathLst>
            </a:custGeom>
            <a:solidFill>
              <a:srgbClr val="140000"/>
            </a:solidFill>
            <a:ln w="9525">
              <a:noFill/>
              <a:round/>
              <a:headEnd/>
              <a:tailEnd/>
            </a:ln>
          </p:spPr>
          <p:txBody>
            <a:bodyPr/>
            <a:lstStyle/>
            <a:p>
              <a:endParaRPr lang="zh-CN" altLang="en-US"/>
            </a:p>
          </p:txBody>
        </p:sp>
        <p:sp>
          <p:nvSpPr>
            <p:cNvPr id="68" name="Freeform 64"/>
            <p:cNvSpPr>
              <a:spLocks/>
            </p:cNvSpPr>
            <p:nvPr/>
          </p:nvSpPr>
          <p:spPr bwMode="auto">
            <a:xfrm>
              <a:off x="4603" y="3121"/>
              <a:ext cx="50" cy="98"/>
            </a:xfrm>
            <a:custGeom>
              <a:avLst/>
              <a:gdLst/>
              <a:ahLst/>
              <a:cxnLst>
                <a:cxn ang="0">
                  <a:pos x="34" y="125"/>
                </a:cxn>
                <a:cxn ang="0">
                  <a:pos x="23" y="146"/>
                </a:cxn>
                <a:cxn ang="0">
                  <a:pos x="14" y="167"/>
                </a:cxn>
                <a:cxn ang="0">
                  <a:pos x="7" y="189"/>
                </a:cxn>
                <a:cxn ang="0">
                  <a:pos x="2" y="212"/>
                </a:cxn>
                <a:cxn ang="0">
                  <a:pos x="0" y="231"/>
                </a:cxn>
                <a:cxn ang="0">
                  <a:pos x="3" y="252"/>
                </a:cxn>
                <a:cxn ang="0">
                  <a:pos x="7" y="272"/>
                </a:cxn>
                <a:cxn ang="0">
                  <a:pos x="12" y="291"/>
                </a:cxn>
                <a:cxn ang="0">
                  <a:pos x="13" y="294"/>
                </a:cxn>
                <a:cxn ang="0">
                  <a:pos x="16" y="293"/>
                </a:cxn>
                <a:cxn ang="0">
                  <a:pos x="19" y="290"/>
                </a:cxn>
                <a:cxn ang="0">
                  <a:pos x="20" y="287"/>
                </a:cxn>
                <a:cxn ang="0">
                  <a:pos x="16" y="244"/>
                </a:cxn>
                <a:cxn ang="0">
                  <a:pos x="20" y="202"/>
                </a:cxn>
                <a:cxn ang="0">
                  <a:pos x="30" y="163"/>
                </a:cxn>
                <a:cxn ang="0">
                  <a:pos x="48" y="123"/>
                </a:cxn>
                <a:cxn ang="0">
                  <a:pos x="60" y="103"/>
                </a:cxn>
                <a:cxn ang="0">
                  <a:pos x="74" y="82"/>
                </a:cxn>
                <a:cxn ang="0">
                  <a:pos x="91" y="63"/>
                </a:cxn>
                <a:cxn ang="0">
                  <a:pos x="109" y="43"/>
                </a:cxn>
                <a:cxn ang="0">
                  <a:pos x="125" y="26"/>
                </a:cxn>
                <a:cxn ang="0">
                  <a:pos x="137" y="12"/>
                </a:cxn>
                <a:cxn ang="0">
                  <a:pos x="147" y="3"/>
                </a:cxn>
                <a:cxn ang="0">
                  <a:pos x="150" y="0"/>
                </a:cxn>
                <a:cxn ang="0">
                  <a:pos x="145" y="3"/>
                </a:cxn>
                <a:cxn ang="0">
                  <a:pos x="136" y="12"/>
                </a:cxn>
                <a:cxn ang="0">
                  <a:pos x="122" y="26"/>
                </a:cxn>
                <a:cxn ang="0">
                  <a:pos x="104" y="43"/>
                </a:cxn>
                <a:cxn ang="0">
                  <a:pos x="84" y="64"/>
                </a:cxn>
                <a:cxn ang="0">
                  <a:pos x="65" y="85"/>
                </a:cxn>
                <a:cxn ang="0">
                  <a:pos x="48" y="106"/>
                </a:cxn>
                <a:cxn ang="0">
                  <a:pos x="34" y="125"/>
                </a:cxn>
              </a:cxnLst>
              <a:rect l="0" t="0" r="r" b="b"/>
              <a:pathLst>
                <a:path w="150" h="294">
                  <a:moveTo>
                    <a:pt x="34" y="125"/>
                  </a:moveTo>
                  <a:lnTo>
                    <a:pt x="23" y="146"/>
                  </a:lnTo>
                  <a:lnTo>
                    <a:pt x="14" y="167"/>
                  </a:lnTo>
                  <a:lnTo>
                    <a:pt x="7" y="189"/>
                  </a:lnTo>
                  <a:lnTo>
                    <a:pt x="2" y="212"/>
                  </a:lnTo>
                  <a:lnTo>
                    <a:pt x="0" y="231"/>
                  </a:lnTo>
                  <a:lnTo>
                    <a:pt x="3" y="252"/>
                  </a:lnTo>
                  <a:lnTo>
                    <a:pt x="7" y="272"/>
                  </a:lnTo>
                  <a:lnTo>
                    <a:pt x="12" y="291"/>
                  </a:lnTo>
                  <a:lnTo>
                    <a:pt x="13" y="294"/>
                  </a:lnTo>
                  <a:lnTo>
                    <a:pt x="16" y="293"/>
                  </a:lnTo>
                  <a:lnTo>
                    <a:pt x="19" y="290"/>
                  </a:lnTo>
                  <a:lnTo>
                    <a:pt x="20" y="287"/>
                  </a:lnTo>
                  <a:lnTo>
                    <a:pt x="16" y="244"/>
                  </a:lnTo>
                  <a:lnTo>
                    <a:pt x="20" y="202"/>
                  </a:lnTo>
                  <a:lnTo>
                    <a:pt x="30" y="163"/>
                  </a:lnTo>
                  <a:lnTo>
                    <a:pt x="48" y="123"/>
                  </a:lnTo>
                  <a:lnTo>
                    <a:pt x="60" y="103"/>
                  </a:lnTo>
                  <a:lnTo>
                    <a:pt x="74" y="82"/>
                  </a:lnTo>
                  <a:lnTo>
                    <a:pt x="91" y="63"/>
                  </a:lnTo>
                  <a:lnTo>
                    <a:pt x="109" y="43"/>
                  </a:lnTo>
                  <a:lnTo>
                    <a:pt x="125" y="26"/>
                  </a:lnTo>
                  <a:lnTo>
                    <a:pt x="137" y="12"/>
                  </a:lnTo>
                  <a:lnTo>
                    <a:pt x="147" y="3"/>
                  </a:lnTo>
                  <a:lnTo>
                    <a:pt x="150" y="0"/>
                  </a:lnTo>
                  <a:lnTo>
                    <a:pt x="145" y="3"/>
                  </a:lnTo>
                  <a:lnTo>
                    <a:pt x="136" y="12"/>
                  </a:lnTo>
                  <a:lnTo>
                    <a:pt x="122" y="26"/>
                  </a:lnTo>
                  <a:lnTo>
                    <a:pt x="104" y="43"/>
                  </a:lnTo>
                  <a:lnTo>
                    <a:pt x="84" y="64"/>
                  </a:lnTo>
                  <a:lnTo>
                    <a:pt x="65" y="85"/>
                  </a:lnTo>
                  <a:lnTo>
                    <a:pt x="48" y="106"/>
                  </a:lnTo>
                  <a:lnTo>
                    <a:pt x="34" y="125"/>
                  </a:lnTo>
                  <a:close/>
                </a:path>
              </a:pathLst>
            </a:custGeom>
            <a:solidFill>
              <a:srgbClr val="140000"/>
            </a:solidFill>
            <a:ln w="9525">
              <a:noFill/>
              <a:round/>
              <a:headEnd/>
              <a:tailEnd/>
            </a:ln>
          </p:spPr>
          <p:txBody>
            <a:bodyPr/>
            <a:lstStyle/>
            <a:p>
              <a:endParaRPr lang="zh-CN" altLang="en-US"/>
            </a:p>
          </p:txBody>
        </p:sp>
        <p:sp>
          <p:nvSpPr>
            <p:cNvPr id="69" name="Freeform 65"/>
            <p:cNvSpPr>
              <a:spLocks/>
            </p:cNvSpPr>
            <p:nvPr/>
          </p:nvSpPr>
          <p:spPr bwMode="auto">
            <a:xfrm>
              <a:off x="4655" y="3073"/>
              <a:ext cx="148" cy="68"/>
            </a:xfrm>
            <a:custGeom>
              <a:avLst/>
              <a:gdLst/>
              <a:ahLst/>
              <a:cxnLst>
                <a:cxn ang="0">
                  <a:pos x="181" y="62"/>
                </a:cxn>
                <a:cxn ang="0">
                  <a:pos x="198" y="41"/>
                </a:cxn>
                <a:cxn ang="0">
                  <a:pos x="216" y="23"/>
                </a:cxn>
                <a:cxn ang="0">
                  <a:pos x="239" y="17"/>
                </a:cxn>
                <a:cxn ang="0">
                  <a:pos x="262" y="23"/>
                </a:cxn>
                <a:cxn ang="0">
                  <a:pos x="286" y="31"/>
                </a:cxn>
                <a:cxn ang="0">
                  <a:pos x="306" y="41"/>
                </a:cxn>
                <a:cxn ang="0">
                  <a:pos x="325" y="48"/>
                </a:cxn>
                <a:cxn ang="0">
                  <a:pos x="343" y="55"/>
                </a:cxn>
                <a:cxn ang="0">
                  <a:pos x="363" y="62"/>
                </a:cxn>
                <a:cxn ang="0">
                  <a:pos x="379" y="70"/>
                </a:cxn>
                <a:cxn ang="0">
                  <a:pos x="398" y="77"/>
                </a:cxn>
                <a:cxn ang="0">
                  <a:pos x="416" y="86"/>
                </a:cxn>
                <a:cxn ang="0">
                  <a:pos x="432" y="94"/>
                </a:cxn>
                <a:cxn ang="0">
                  <a:pos x="444" y="98"/>
                </a:cxn>
                <a:cxn ang="0">
                  <a:pos x="445" y="94"/>
                </a:cxn>
                <a:cxn ang="0">
                  <a:pos x="435" y="88"/>
                </a:cxn>
                <a:cxn ang="0">
                  <a:pos x="419" y="79"/>
                </a:cxn>
                <a:cxn ang="0">
                  <a:pos x="402" y="70"/>
                </a:cxn>
                <a:cxn ang="0">
                  <a:pos x="384" y="62"/>
                </a:cxn>
                <a:cxn ang="0">
                  <a:pos x="367" y="53"/>
                </a:cxn>
                <a:cxn ang="0">
                  <a:pos x="349" y="47"/>
                </a:cxn>
                <a:cxn ang="0">
                  <a:pos x="329" y="38"/>
                </a:cxn>
                <a:cxn ang="0">
                  <a:pos x="311" y="30"/>
                </a:cxn>
                <a:cxn ang="0">
                  <a:pos x="289" y="19"/>
                </a:cxn>
                <a:cxn ang="0">
                  <a:pos x="261" y="6"/>
                </a:cxn>
                <a:cxn ang="0">
                  <a:pos x="233" y="0"/>
                </a:cxn>
                <a:cxn ang="0">
                  <a:pos x="208" y="9"/>
                </a:cxn>
                <a:cxn ang="0">
                  <a:pos x="170" y="51"/>
                </a:cxn>
                <a:cxn ang="0">
                  <a:pos x="106" y="112"/>
                </a:cxn>
                <a:cxn ang="0">
                  <a:pos x="45" y="165"/>
                </a:cxn>
                <a:cxn ang="0">
                  <a:pos x="6" y="199"/>
                </a:cxn>
                <a:cxn ang="0">
                  <a:pos x="6" y="200"/>
                </a:cxn>
                <a:cxn ang="0">
                  <a:pos x="42" y="176"/>
                </a:cxn>
                <a:cxn ang="0">
                  <a:pos x="98" y="137"/>
                </a:cxn>
                <a:cxn ang="0">
                  <a:pos x="152" y="94"/>
                </a:cxn>
              </a:cxnLst>
              <a:rect l="0" t="0" r="r" b="b"/>
              <a:pathLst>
                <a:path w="445" h="203">
                  <a:moveTo>
                    <a:pt x="173" y="72"/>
                  </a:moveTo>
                  <a:lnTo>
                    <a:pt x="181" y="62"/>
                  </a:lnTo>
                  <a:lnTo>
                    <a:pt x="190" y="51"/>
                  </a:lnTo>
                  <a:lnTo>
                    <a:pt x="198" y="41"/>
                  </a:lnTo>
                  <a:lnTo>
                    <a:pt x="207" y="31"/>
                  </a:lnTo>
                  <a:lnTo>
                    <a:pt x="216" y="23"/>
                  </a:lnTo>
                  <a:lnTo>
                    <a:pt x="228" y="19"/>
                  </a:lnTo>
                  <a:lnTo>
                    <a:pt x="239" y="17"/>
                  </a:lnTo>
                  <a:lnTo>
                    <a:pt x="251" y="19"/>
                  </a:lnTo>
                  <a:lnTo>
                    <a:pt x="262" y="23"/>
                  </a:lnTo>
                  <a:lnTo>
                    <a:pt x="275" y="27"/>
                  </a:lnTo>
                  <a:lnTo>
                    <a:pt x="286" y="31"/>
                  </a:lnTo>
                  <a:lnTo>
                    <a:pt x="297" y="37"/>
                  </a:lnTo>
                  <a:lnTo>
                    <a:pt x="306" y="41"/>
                  </a:lnTo>
                  <a:lnTo>
                    <a:pt x="315" y="45"/>
                  </a:lnTo>
                  <a:lnTo>
                    <a:pt x="325" y="48"/>
                  </a:lnTo>
                  <a:lnTo>
                    <a:pt x="335" y="52"/>
                  </a:lnTo>
                  <a:lnTo>
                    <a:pt x="343" y="55"/>
                  </a:lnTo>
                  <a:lnTo>
                    <a:pt x="353" y="59"/>
                  </a:lnTo>
                  <a:lnTo>
                    <a:pt x="363" y="62"/>
                  </a:lnTo>
                  <a:lnTo>
                    <a:pt x="371" y="66"/>
                  </a:lnTo>
                  <a:lnTo>
                    <a:pt x="379" y="70"/>
                  </a:lnTo>
                  <a:lnTo>
                    <a:pt x="389" y="73"/>
                  </a:lnTo>
                  <a:lnTo>
                    <a:pt x="398" y="77"/>
                  </a:lnTo>
                  <a:lnTo>
                    <a:pt x="406" y="81"/>
                  </a:lnTo>
                  <a:lnTo>
                    <a:pt x="416" y="86"/>
                  </a:lnTo>
                  <a:lnTo>
                    <a:pt x="424" y="90"/>
                  </a:lnTo>
                  <a:lnTo>
                    <a:pt x="432" y="94"/>
                  </a:lnTo>
                  <a:lnTo>
                    <a:pt x="441" y="98"/>
                  </a:lnTo>
                  <a:lnTo>
                    <a:pt x="444" y="98"/>
                  </a:lnTo>
                  <a:lnTo>
                    <a:pt x="445" y="97"/>
                  </a:lnTo>
                  <a:lnTo>
                    <a:pt x="445" y="94"/>
                  </a:lnTo>
                  <a:lnTo>
                    <a:pt x="444" y="93"/>
                  </a:lnTo>
                  <a:lnTo>
                    <a:pt x="435" y="88"/>
                  </a:lnTo>
                  <a:lnTo>
                    <a:pt x="427" y="83"/>
                  </a:lnTo>
                  <a:lnTo>
                    <a:pt x="419" y="79"/>
                  </a:lnTo>
                  <a:lnTo>
                    <a:pt x="410" y="74"/>
                  </a:lnTo>
                  <a:lnTo>
                    <a:pt x="402" y="70"/>
                  </a:lnTo>
                  <a:lnTo>
                    <a:pt x="393" y="66"/>
                  </a:lnTo>
                  <a:lnTo>
                    <a:pt x="384" y="62"/>
                  </a:lnTo>
                  <a:lnTo>
                    <a:pt x="375" y="58"/>
                  </a:lnTo>
                  <a:lnTo>
                    <a:pt x="367" y="53"/>
                  </a:lnTo>
                  <a:lnTo>
                    <a:pt x="357" y="49"/>
                  </a:lnTo>
                  <a:lnTo>
                    <a:pt x="349" y="47"/>
                  </a:lnTo>
                  <a:lnTo>
                    <a:pt x="339" y="42"/>
                  </a:lnTo>
                  <a:lnTo>
                    <a:pt x="329" y="38"/>
                  </a:lnTo>
                  <a:lnTo>
                    <a:pt x="321" y="34"/>
                  </a:lnTo>
                  <a:lnTo>
                    <a:pt x="311" y="30"/>
                  </a:lnTo>
                  <a:lnTo>
                    <a:pt x="303" y="26"/>
                  </a:lnTo>
                  <a:lnTo>
                    <a:pt x="289" y="19"/>
                  </a:lnTo>
                  <a:lnTo>
                    <a:pt x="275" y="12"/>
                  </a:lnTo>
                  <a:lnTo>
                    <a:pt x="261" y="6"/>
                  </a:lnTo>
                  <a:lnTo>
                    <a:pt x="247" y="2"/>
                  </a:lnTo>
                  <a:lnTo>
                    <a:pt x="233" y="0"/>
                  </a:lnTo>
                  <a:lnTo>
                    <a:pt x="221" y="3"/>
                  </a:lnTo>
                  <a:lnTo>
                    <a:pt x="208" y="9"/>
                  </a:lnTo>
                  <a:lnTo>
                    <a:pt x="197" y="20"/>
                  </a:lnTo>
                  <a:lnTo>
                    <a:pt x="170" y="51"/>
                  </a:lnTo>
                  <a:lnTo>
                    <a:pt x="140" y="81"/>
                  </a:lnTo>
                  <a:lnTo>
                    <a:pt x="106" y="112"/>
                  </a:lnTo>
                  <a:lnTo>
                    <a:pt x="74" y="140"/>
                  </a:lnTo>
                  <a:lnTo>
                    <a:pt x="45" y="165"/>
                  </a:lnTo>
                  <a:lnTo>
                    <a:pt x="23" y="185"/>
                  </a:lnTo>
                  <a:lnTo>
                    <a:pt x="6" y="199"/>
                  </a:lnTo>
                  <a:lnTo>
                    <a:pt x="0" y="203"/>
                  </a:lnTo>
                  <a:lnTo>
                    <a:pt x="6" y="200"/>
                  </a:lnTo>
                  <a:lnTo>
                    <a:pt x="21" y="190"/>
                  </a:lnTo>
                  <a:lnTo>
                    <a:pt x="42" y="176"/>
                  </a:lnTo>
                  <a:lnTo>
                    <a:pt x="69" y="158"/>
                  </a:lnTo>
                  <a:lnTo>
                    <a:pt x="98" y="137"/>
                  </a:lnTo>
                  <a:lnTo>
                    <a:pt x="126" y="116"/>
                  </a:lnTo>
                  <a:lnTo>
                    <a:pt x="152" y="94"/>
                  </a:lnTo>
                  <a:lnTo>
                    <a:pt x="173" y="72"/>
                  </a:lnTo>
                  <a:close/>
                </a:path>
              </a:pathLst>
            </a:custGeom>
            <a:solidFill>
              <a:srgbClr val="140000"/>
            </a:solidFill>
            <a:ln w="9525">
              <a:noFill/>
              <a:round/>
              <a:headEnd/>
              <a:tailEnd/>
            </a:ln>
          </p:spPr>
          <p:txBody>
            <a:bodyPr/>
            <a:lstStyle/>
            <a:p>
              <a:endParaRPr lang="zh-CN" altLang="en-US"/>
            </a:p>
          </p:txBody>
        </p:sp>
        <p:sp>
          <p:nvSpPr>
            <p:cNvPr id="70" name="Freeform 66"/>
            <p:cNvSpPr>
              <a:spLocks/>
            </p:cNvSpPr>
            <p:nvPr/>
          </p:nvSpPr>
          <p:spPr bwMode="auto">
            <a:xfrm>
              <a:off x="4624" y="3155"/>
              <a:ext cx="98" cy="40"/>
            </a:xfrm>
            <a:custGeom>
              <a:avLst/>
              <a:gdLst/>
              <a:ahLst/>
              <a:cxnLst>
                <a:cxn ang="0">
                  <a:pos x="137" y="120"/>
                </a:cxn>
                <a:cxn ang="0">
                  <a:pos x="148" y="117"/>
                </a:cxn>
                <a:cxn ang="0">
                  <a:pos x="159" y="113"/>
                </a:cxn>
                <a:cxn ang="0">
                  <a:pos x="170" y="108"/>
                </a:cxn>
                <a:cxn ang="0">
                  <a:pos x="181" y="103"/>
                </a:cxn>
                <a:cxn ang="0">
                  <a:pos x="193" y="97"/>
                </a:cxn>
                <a:cxn ang="0">
                  <a:pos x="204" y="92"/>
                </a:cxn>
                <a:cxn ang="0">
                  <a:pos x="214" y="85"/>
                </a:cxn>
                <a:cxn ang="0">
                  <a:pos x="223" y="79"/>
                </a:cxn>
                <a:cxn ang="0">
                  <a:pos x="233" y="74"/>
                </a:cxn>
                <a:cxn ang="0">
                  <a:pos x="241" y="67"/>
                </a:cxn>
                <a:cxn ang="0">
                  <a:pos x="250" y="58"/>
                </a:cxn>
                <a:cxn ang="0">
                  <a:pos x="260" y="51"/>
                </a:cxn>
                <a:cxn ang="0">
                  <a:pos x="267" y="43"/>
                </a:cxn>
                <a:cxn ang="0">
                  <a:pos x="275" y="34"/>
                </a:cxn>
                <a:cxn ang="0">
                  <a:pos x="283" y="25"/>
                </a:cxn>
                <a:cxn ang="0">
                  <a:pos x="290" y="16"/>
                </a:cxn>
                <a:cxn ang="0">
                  <a:pos x="293" y="11"/>
                </a:cxn>
                <a:cxn ang="0">
                  <a:pos x="292" y="4"/>
                </a:cxn>
                <a:cxn ang="0">
                  <a:pos x="287" y="0"/>
                </a:cxn>
                <a:cxn ang="0">
                  <a:pos x="280" y="1"/>
                </a:cxn>
                <a:cxn ang="0">
                  <a:pos x="265" y="9"/>
                </a:cxn>
                <a:cxn ang="0">
                  <a:pos x="248" y="16"/>
                </a:cxn>
                <a:cxn ang="0">
                  <a:pos x="233" y="23"/>
                </a:cxn>
                <a:cxn ang="0">
                  <a:pos x="216" y="30"/>
                </a:cxn>
                <a:cxn ang="0">
                  <a:pos x="201" y="37"/>
                </a:cxn>
                <a:cxn ang="0">
                  <a:pos x="184" y="46"/>
                </a:cxn>
                <a:cxn ang="0">
                  <a:pos x="170" y="54"/>
                </a:cxn>
                <a:cxn ang="0">
                  <a:pos x="156" y="65"/>
                </a:cxn>
                <a:cxn ang="0">
                  <a:pos x="130" y="80"/>
                </a:cxn>
                <a:cxn ang="0">
                  <a:pos x="103" y="86"/>
                </a:cxn>
                <a:cxn ang="0">
                  <a:pos x="77" y="85"/>
                </a:cxn>
                <a:cxn ang="0">
                  <a:pos x="53" y="79"/>
                </a:cxn>
                <a:cxn ang="0">
                  <a:pos x="32" y="72"/>
                </a:cxn>
                <a:cxn ang="0">
                  <a:pos x="16" y="64"/>
                </a:cxn>
                <a:cxn ang="0">
                  <a:pos x="4" y="57"/>
                </a:cxn>
                <a:cxn ang="0">
                  <a:pos x="0" y="54"/>
                </a:cxn>
                <a:cxn ang="0">
                  <a:pos x="4" y="57"/>
                </a:cxn>
                <a:cxn ang="0">
                  <a:pos x="14" y="65"/>
                </a:cxn>
                <a:cxn ang="0">
                  <a:pos x="28" y="78"/>
                </a:cxn>
                <a:cxn ang="0">
                  <a:pos x="48" y="90"/>
                </a:cxn>
                <a:cxn ang="0">
                  <a:pos x="69" y="103"/>
                </a:cxn>
                <a:cxn ang="0">
                  <a:pos x="92" y="114"/>
                </a:cxn>
                <a:cxn ang="0">
                  <a:pos x="115" y="120"/>
                </a:cxn>
                <a:cxn ang="0">
                  <a:pos x="137" y="120"/>
                </a:cxn>
              </a:cxnLst>
              <a:rect l="0" t="0" r="r" b="b"/>
              <a:pathLst>
                <a:path w="293" h="120">
                  <a:moveTo>
                    <a:pt x="137" y="120"/>
                  </a:moveTo>
                  <a:lnTo>
                    <a:pt x="148" y="117"/>
                  </a:lnTo>
                  <a:lnTo>
                    <a:pt x="159" y="113"/>
                  </a:lnTo>
                  <a:lnTo>
                    <a:pt x="170" y="108"/>
                  </a:lnTo>
                  <a:lnTo>
                    <a:pt x="181" y="103"/>
                  </a:lnTo>
                  <a:lnTo>
                    <a:pt x="193" y="97"/>
                  </a:lnTo>
                  <a:lnTo>
                    <a:pt x="204" y="92"/>
                  </a:lnTo>
                  <a:lnTo>
                    <a:pt x="214" y="85"/>
                  </a:lnTo>
                  <a:lnTo>
                    <a:pt x="223" y="79"/>
                  </a:lnTo>
                  <a:lnTo>
                    <a:pt x="233" y="74"/>
                  </a:lnTo>
                  <a:lnTo>
                    <a:pt x="241" y="67"/>
                  </a:lnTo>
                  <a:lnTo>
                    <a:pt x="250" y="58"/>
                  </a:lnTo>
                  <a:lnTo>
                    <a:pt x="260" y="51"/>
                  </a:lnTo>
                  <a:lnTo>
                    <a:pt x="267" y="43"/>
                  </a:lnTo>
                  <a:lnTo>
                    <a:pt x="275" y="34"/>
                  </a:lnTo>
                  <a:lnTo>
                    <a:pt x="283" y="25"/>
                  </a:lnTo>
                  <a:lnTo>
                    <a:pt x="290" y="16"/>
                  </a:lnTo>
                  <a:lnTo>
                    <a:pt x="293" y="11"/>
                  </a:lnTo>
                  <a:lnTo>
                    <a:pt x="292" y="4"/>
                  </a:lnTo>
                  <a:lnTo>
                    <a:pt x="287" y="0"/>
                  </a:lnTo>
                  <a:lnTo>
                    <a:pt x="280" y="1"/>
                  </a:lnTo>
                  <a:lnTo>
                    <a:pt x="265" y="9"/>
                  </a:lnTo>
                  <a:lnTo>
                    <a:pt x="248" y="16"/>
                  </a:lnTo>
                  <a:lnTo>
                    <a:pt x="233" y="23"/>
                  </a:lnTo>
                  <a:lnTo>
                    <a:pt x="216" y="30"/>
                  </a:lnTo>
                  <a:lnTo>
                    <a:pt x="201" y="37"/>
                  </a:lnTo>
                  <a:lnTo>
                    <a:pt x="184" y="46"/>
                  </a:lnTo>
                  <a:lnTo>
                    <a:pt x="170" y="54"/>
                  </a:lnTo>
                  <a:lnTo>
                    <a:pt x="156" y="65"/>
                  </a:lnTo>
                  <a:lnTo>
                    <a:pt x="130" y="80"/>
                  </a:lnTo>
                  <a:lnTo>
                    <a:pt x="103" y="86"/>
                  </a:lnTo>
                  <a:lnTo>
                    <a:pt x="77" y="85"/>
                  </a:lnTo>
                  <a:lnTo>
                    <a:pt x="53" y="79"/>
                  </a:lnTo>
                  <a:lnTo>
                    <a:pt x="32" y="72"/>
                  </a:lnTo>
                  <a:lnTo>
                    <a:pt x="16" y="64"/>
                  </a:lnTo>
                  <a:lnTo>
                    <a:pt x="4" y="57"/>
                  </a:lnTo>
                  <a:lnTo>
                    <a:pt x="0" y="54"/>
                  </a:lnTo>
                  <a:lnTo>
                    <a:pt x="4" y="57"/>
                  </a:lnTo>
                  <a:lnTo>
                    <a:pt x="14" y="65"/>
                  </a:lnTo>
                  <a:lnTo>
                    <a:pt x="28" y="78"/>
                  </a:lnTo>
                  <a:lnTo>
                    <a:pt x="48" y="90"/>
                  </a:lnTo>
                  <a:lnTo>
                    <a:pt x="69" y="103"/>
                  </a:lnTo>
                  <a:lnTo>
                    <a:pt x="92" y="114"/>
                  </a:lnTo>
                  <a:lnTo>
                    <a:pt x="115" y="120"/>
                  </a:lnTo>
                  <a:lnTo>
                    <a:pt x="137" y="120"/>
                  </a:lnTo>
                  <a:close/>
                </a:path>
              </a:pathLst>
            </a:custGeom>
            <a:solidFill>
              <a:srgbClr val="140000"/>
            </a:solidFill>
            <a:ln w="9525">
              <a:noFill/>
              <a:round/>
              <a:headEnd/>
              <a:tailEnd/>
            </a:ln>
          </p:spPr>
          <p:txBody>
            <a:bodyPr/>
            <a:lstStyle/>
            <a:p>
              <a:endParaRPr lang="zh-CN" altLang="en-US"/>
            </a:p>
          </p:txBody>
        </p:sp>
        <p:sp>
          <p:nvSpPr>
            <p:cNvPr id="71" name="Freeform 67"/>
            <p:cNvSpPr>
              <a:spLocks/>
            </p:cNvSpPr>
            <p:nvPr/>
          </p:nvSpPr>
          <p:spPr bwMode="auto">
            <a:xfrm>
              <a:off x="4688" y="3180"/>
              <a:ext cx="40" cy="11"/>
            </a:xfrm>
            <a:custGeom>
              <a:avLst/>
              <a:gdLst/>
              <a:ahLst/>
              <a:cxnLst>
                <a:cxn ang="0">
                  <a:pos x="117" y="35"/>
                </a:cxn>
                <a:cxn ang="0">
                  <a:pos x="118" y="33"/>
                </a:cxn>
                <a:cxn ang="0">
                  <a:pos x="120" y="32"/>
                </a:cxn>
                <a:cxn ang="0">
                  <a:pos x="120" y="31"/>
                </a:cxn>
                <a:cxn ang="0">
                  <a:pos x="118" y="29"/>
                </a:cxn>
                <a:cxn ang="0">
                  <a:pos x="101" y="26"/>
                </a:cxn>
                <a:cxn ang="0">
                  <a:pos x="83" y="22"/>
                </a:cxn>
                <a:cxn ang="0">
                  <a:pos x="64" y="18"/>
                </a:cxn>
                <a:cxn ang="0">
                  <a:pos x="44" y="12"/>
                </a:cxn>
                <a:cxn ang="0">
                  <a:pos x="28" y="8"/>
                </a:cxn>
                <a:cxn ang="0">
                  <a:pos x="12" y="4"/>
                </a:cxn>
                <a:cxn ang="0">
                  <a:pos x="4" y="1"/>
                </a:cxn>
                <a:cxn ang="0">
                  <a:pos x="0" y="0"/>
                </a:cxn>
                <a:cxn ang="0">
                  <a:pos x="0" y="1"/>
                </a:cxn>
                <a:cxn ang="0">
                  <a:pos x="2" y="5"/>
                </a:cxn>
                <a:cxn ang="0">
                  <a:pos x="7" y="12"/>
                </a:cxn>
                <a:cxn ang="0">
                  <a:pos x="16" y="19"/>
                </a:cxn>
                <a:cxn ang="0">
                  <a:pos x="30" y="26"/>
                </a:cxn>
                <a:cxn ang="0">
                  <a:pos x="51" y="32"/>
                </a:cxn>
                <a:cxn ang="0">
                  <a:pos x="79" y="35"/>
                </a:cxn>
                <a:cxn ang="0">
                  <a:pos x="117" y="35"/>
                </a:cxn>
              </a:cxnLst>
              <a:rect l="0" t="0" r="r" b="b"/>
              <a:pathLst>
                <a:path w="120" h="35">
                  <a:moveTo>
                    <a:pt x="117" y="35"/>
                  </a:moveTo>
                  <a:lnTo>
                    <a:pt x="118" y="33"/>
                  </a:lnTo>
                  <a:lnTo>
                    <a:pt x="120" y="32"/>
                  </a:lnTo>
                  <a:lnTo>
                    <a:pt x="120" y="31"/>
                  </a:lnTo>
                  <a:lnTo>
                    <a:pt x="118" y="29"/>
                  </a:lnTo>
                  <a:lnTo>
                    <a:pt x="101" y="26"/>
                  </a:lnTo>
                  <a:lnTo>
                    <a:pt x="83" y="22"/>
                  </a:lnTo>
                  <a:lnTo>
                    <a:pt x="64" y="18"/>
                  </a:lnTo>
                  <a:lnTo>
                    <a:pt x="44" y="12"/>
                  </a:lnTo>
                  <a:lnTo>
                    <a:pt x="28" y="8"/>
                  </a:lnTo>
                  <a:lnTo>
                    <a:pt x="12" y="4"/>
                  </a:lnTo>
                  <a:lnTo>
                    <a:pt x="4" y="1"/>
                  </a:lnTo>
                  <a:lnTo>
                    <a:pt x="0" y="0"/>
                  </a:lnTo>
                  <a:lnTo>
                    <a:pt x="0" y="1"/>
                  </a:lnTo>
                  <a:lnTo>
                    <a:pt x="2" y="5"/>
                  </a:lnTo>
                  <a:lnTo>
                    <a:pt x="7" y="12"/>
                  </a:lnTo>
                  <a:lnTo>
                    <a:pt x="16" y="19"/>
                  </a:lnTo>
                  <a:lnTo>
                    <a:pt x="30" y="26"/>
                  </a:lnTo>
                  <a:lnTo>
                    <a:pt x="51" y="32"/>
                  </a:lnTo>
                  <a:lnTo>
                    <a:pt x="79" y="35"/>
                  </a:lnTo>
                  <a:lnTo>
                    <a:pt x="117" y="35"/>
                  </a:lnTo>
                  <a:close/>
                </a:path>
              </a:pathLst>
            </a:custGeom>
            <a:solidFill>
              <a:srgbClr val="140000"/>
            </a:solidFill>
            <a:ln w="9525">
              <a:noFill/>
              <a:round/>
              <a:headEnd/>
              <a:tailEnd/>
            </a:ln>
          </p:spPr>
          <p:txBody>
            <a:bodyPr/>
            <a:lstStyle/>
            <a:p>
              <a:endParaRPr lang="zh-CN" altLang="en-US"/>
            </a:p>
          </p:txBody>
        </p:sp>
        <p:sp>
          <p:nvSpPr>
            <p:cNvPr id="72" name="Freeform 68"/>
            <p:cNvSpPr>
              <a:spLocks/>
            </p:cNvSpPr>
            <p:nvPr/>
          </p:nvSpPr>
          <p:spPr bwMode="auto">
            <a:xfrm>
              <a:off x="4206" y="2604"/>
              <a:ext cx="236" cy="200"/>
            </a:xfrm>
            <a:custGeom>
              <a:avLst/>
              <a:gdLst/>
              <a:ahLst/>
              <a:cxnLst>
                <a:cxn ang="0">
                  <a:pos x="704" y="32"/>
                </a:cxn>
                <a:cxn ang="0">
                  <a:pos x="684" y="90"/>
                </a:cxn>
                <a:cxn ang="0">
                  <a:pos x="653" y="142"/>
                </a:cxn>
                <a:cxn ang="0">
                  <a:pos x="614" y="187"/>
                </a:cxn>
                <a:cxn ang="0">
                  <a:pos x="568" y="227"/>
                </a:cxn>
                <a:cxn ang="0">
                  <a:pos x="516" y="262"/>
                </a:cxn>
                <a:cxn ang="0">
                  <a:pos x="462" y="293"/>
                </a:cxn>
                <a:cxn ang="0">
                  <a:pos x="406" y="321"/>
                </a:cxn>
                <a:cxn ang="0">
                  <a:pos x="352" y="346"/>
                </a:cxn>
                <a:cxn ang="0">
                  <a:pos x="300" y="371"/>
                </a:cxn>
                <a:cxn ang="0">
                  <a:pos x="249" y="397"/>
                </a:cxn>
                <a:cxn ang="0">
                  <a:pos x="198" y="425"/>
                </a:cxn>
                <a:cxn ang="0">
                  <a:pos x="150" y="456"/>
                </a:cxn>
                <a:cxn ang="0">
                  <a:pos x="102" y="489"/>
                </a:cxn>
                <a:cxn ang="0">
                  <a:pos x="57" y="527"/>
                </a:cxn>
                <a:cxn ang="0">
                  <a:pos x="18" y="569"/>
                </a:cxn>
                <a:cxn ang="0">
                  <a:pos x="0" y="597"/>
                </a:cxn>
                <a:cxn ang="0">
                  <a:pos x="7" y="601"/>
                </a:cxn>
                <a:cxn ang="0">
                  <a:pos x="35" y="579"/>
                </a:cxn>
                <a:cxn ang="0">
                  <a:pos x="85" y="538"/>
                </a:cxn>
                <a:cxn ang="0">
                  <a:pos x="136" y="499"/>
                </a:cxn>
                <a:cxn ang="0">
                  <a:pos x="189" y="464"/>
                </a:cxn>
                <a:cxn ang="0">
                  <a:pos x="229" y="438"/>
                </a:cxn>
                <a:cxn ang="0">
                  <a:pos x="257" y="421"/>
                </a:cxn>
                <a:cxn ang="0">
                  <a:pos x="286" y="406"/>
                </a:cxn>
                <a:cxn ang="0">
                  <a:pos x="315" y="392"/>
                </a:cxn>
                <a:cxn ang="0">
                  <a:pos x="345" y="378"/>
                </a:cxn>
                <a:cxn ang="0">
                  <a:pos x="373" y="364"/>
                </a:cxn>
                <a:cxn ang="0">
                  <a:pos x="402" y="348"/>
                </a:cxn>
                <a:cxn ang="0">
                  <a:pos x="431" y="334"/>
                </a:cxn>
                <a:cxn ang="0">
                  <a:pos x="469" y="312"/>
                </a:cxn>
                <a:cxn ang="0">
                  <a:pos x="516" y="283"/>
                </a:cxn>
                <a:cxn ang="0">
                  <a:pos x="561" y="251"/>
                </a:cxn>
                <a:cxn ang="0">
                  <a:pos x="603" y="215"/>
                </a:cxn>
                <a:cxn ang="0">
                  <a:pos x="639" y="174"/>
                </a:cxn>
                <a:cxn ang="0">
                  <a:pos x="668" y="131"/>
                </a:cxn>
                <a:cxn ang="0">
                  <a:pos x="692" y="82"/>
                </a:cxn>
                <a:cxn ang="0">
                  <a:pos x="706" y="29"/>
                </a:cxn>
                <a:cxn ang="0">
                  <a:pos x="710" y="0"/>
                </a:cxn>
                <a:cxn ang="0">
                  <a:pos x="710" y="0"/>
                </a:cxn>
                <a:cxn ang="0">
                  <a:pos x="710" y="0"/>
                </a:cxn>
              </a:cxnLst>
              <a:rect l="0" t="0" r="r" b="b"/>
              <a:pathLst>
                <a:path w="710" h="601">
                  <a:moveTo>
                    <a:pt x="710" y="0"/>
                  </a:moveTo>
                  <a:lnTo>
                    <a:pt x="704" y="32"/>
                  </a:lnTo>
                  <a:lnTo>
                    <a:pt x="696" y="61"/>
                  </a:lnTo>
                  <a:lnTo>
                    <a:pt x="684" y="90"/>
                  </a:lnTo>
                  <a:lnTo>
                    <a:pt x="670" y="117"/>
                  </a:lnTo>
                  <a:lnTo>
                    <a:pt x="653" y="142"/>
                  </a:lnTo>
                  <a:lnTo>
                    <a:pt x="635" y="164"/>
                  </a:lnTo>
                  <a:lnTo>
                    <a:pt x="614" y="187"/>
                  </a:lnTo>
                  <a:lnTo>
                    <a:pt x="592" y="208"/>
                  </a:lnTo>
                  <a:lnTo>
                    <a:pt x="568" y="227"/>
                  </a:lnTo>
                  <a:lnTo>
                    <a:pt x="543" y="245"/>
                  </a:lnTo>
                  <a:lnTo>
                    <a:pt x="516" y="262"/>
                  </a:lnTo>
                  <a:lnTo>
                    <a:pt x="490" y="277"/>
                  </a:lnTo>
                  <a:lnTo>
                    <a:pt x="462" y="293"/>
                  </a:lnTo>
                  <a:lnTo>
                    <a:pt x="434" y="307"/>
                  </a:lnTo>
                  <a:lnTo>
                    <a:pt x="406" y="321"/>
                  </a:lnTo>
                  <a:lnTo>
                    <a:pt x="378" y="333"/>
                  </a:lnTo>
                  <a:lnTo>
                    <a:pt x="352" y="346"/>
                  </a:lnTo>
                  <a:lnTo>
                    <a:pt x="325" y="358"/>
                  </a:lnTo>
                  <a:lnTo>
                    <a:pt x="300" y="371"/>
                  </a:lnTo>
                  <a:lnTo>
                    <a:pt x="274" y="383"/>
                  </a:lnTo>
                  <a:lnTo>
                    <a:pt x="249" y="397"/>
                  </a:lnTo>
                  <a:lnTo>
                    <a:pt x="223" y="411"/>
                  </a:lnTo>
                  <a:lnTo>
                    <a:pt x="198" y="425"/>
                  </a:lnTo>
                  <a:lnTo>
                    <a:pt x="173" y="440"/>
                  </a:lnTo>
                  <a:lnTo>
                    <a:pt x="150" y="456"/>
                  </a:lnTo>
                  <a:lnTo>
                    <a:pt x="126" y="473"/>
                  </a:lnTo>
                  <a:lnTo>
                    <a:pt x="102" y="489"/>
                  </a:lnTo>
                  <a:lnTo>
                    <a:pt x="80" y="507"/>
                  </a:lnTo>
                  <a:lnTo>
                    <a:pt x="57" y="527"/>
                  </a:lnTo>
                  <a:lnTo>
                    <a:pt x="38" y="546"/>
                  </a:lnTo>
                  <a:lnTo>
                    <a:pt x="18" y="569"/>
                  </a:lnTo>
                  <a:lnTo>
                    <a:pt x="2" y="591"/>
                  </a:lnTo>
                  <a:lnTo>
                    <a:pt x="0" y="597"/>
                  </a:lnTo>
                  <a:lnTo>
                    <a:pt x="3" y="599"/>
                  </a:lnTo>
                  <a:lnTo>
                    <a:pt x="7" y="601"/>
                  </a:lnTo>
                  <a:lnTo>
                    <a:pt x="11" y="599"/>
                  </a:lnTo>
                  <a:lnTo>
                    <a:pt x="35" y="579"/>
                  </a:lnTo>
                  <a:lnTo>
                    <a:pt x="60" y="558"/>
                  </a:lnTo>
                  <a:lnTo>
                    <a:pt x="85" y="538"/>
                  </a:lnTo>
                  <a:lnTo>
                    <a:pt x="110" y="519"/>
                  </a:lnTo>
                  <a:lnTo>
                    <a:pt x="136" y="499"/>
                  </a:lnTo>
                  <a:lnTo>
                    <a:pt x="162" y="481"/>
                  </a:lnTo>
                  <a:lnTo>
                    <a:pt x="189" y="464"/>
                  </a:lnTo>
                  <a:lnTo>
                    <a:pt x="215" y="446"/>
                  </a:lnTo>
                  <a:lnTo>
                    <a:pt x="229" y="438"/>
                  </a:lnTo>
                  <a:lnTo>
                    <a:pt x="243" y="429"/>
                  </a:lnTo>
                  <a:lnTo>
                    <a:pt x="257" y="421"/>
                  </a:lnTo>
                  <a:lnTo>
                    <a:pt x="272" y="414"/>
                  </a:lnTo>
                  <a:lnTo>
                    <a:pt x="286" y="406"/>
                  </a:lnTo>
                  <a:lnTo>
                    <a:pt x="300" y="399"/>
                  </a:lnTo>
                  <a:lnTo>
                    <a:pt x="315" y="392"/>
                  </a:lnTo>
                  <a:lnTo>
                    <a:pt x="329" y="385"/>
                  </a:lnTo>
                  <a:lnTo>
                    <a:pt x="345" y="378"/>
                  </a:lnTo>
                  <a:lnTo>
                    <a:pt x="359" y="371"/>
                  </a:lnTo>
                  <a:lnTo>
                    <a:pt x="373" y="364"/>
                  </a:lnTo>
                  <a:lnTo>
                    <a:pt x="388" y="355"/>
                  </a:lnTo>
                  <a:lnTo>
                    <a:pt x="402" y="348"/>
                  </a:lnTo>
                  <a:lnTo>
                    <a:pt x="417" y="341"/>
                  </a:lnTo>
                  <a:lnTo>
                    <a:pt x="431" y="334"/>
                  </a:lnTo>
                  <a:lnTo>
                    <a:pt x="445" y="326"/>
                  </a:lnTo>
                  <a:lnTo>
                    <a:pt x="469" y="312"/>
                  </a:lnTo>
                  <a:lnTo>
                    <a:pt x="493" y="298"/>
                  </a:lnTo>
                  <a:lnTo>
                    <a:pt x="516" y="283"/>
                  </a:lnTo>
                  <a:lnTo>
                    <a:pt x="539" y="268"/>
                  </a:lnTo>
                  <a:lnTo>
                    <a:pt x="561" y="251"/>
                  </a:lnTo>
                  <a:lnTo>
                    <a:pt x="582" y="233"/>
                  </a:lnTo>
                  <a:lnTo>
                    <a:pt x="603" y="215"/>
                  </a:lnTo>
                  <a:lnTo>
                    <a:pt x="621" y="195"/>
                  </a:lnTo>
                  <a:lnTo>
                    <a:pt x="639" y="174"/>
                  </a:lnTo>
                  <a:lnTo>
                    <a:pt x="654" y="153"/>
                  </a:lnTo>
                  <a:lnTo>
                    <a:pt x="668" y="131"/>
                  </a:lnTo>
                  <a:lnTo>
                    <a:pt x="681" y="107"/>
                  </a:lnTo>
                  <a:lnTo>
                    <a:pt x="692" y="82"/>
                  </a:lnTo>
                  <a:lnTo>
                    <a:pt x="700" y="55"/>
                  </a:lnTo>
                  <a:lnTo>
                    <a:pt x="706" y="29"/>
                  </a:lnTo>
                  <a:lnTo>
                    <a:pt x="710" y="0"/>
                  </a:lnTo>
                  <a:lnTo>
                    <a:pt x="710" y="0"/>
                  </a:lnTo>
                  <a:lnTo>
                    <a:pt x="710" y="0"/>
                  </a:lnTo>
                  <a:lnTo>
                    <a:pt x="710" y="0"/>
                  </a:lnTo>
                  <a:lnTo>
                    <a:pt x="710" y="0"/>
                  </a:lnTo>
                  <a:lnTo>
                    <a:pt x="710" y="0"/>
                  </a:lnTo>
                  <a:close/>
                </a:path>
              </a:pathLst>
            </a:custGeom>
            <a:solidFill>
              <a:srgbClr val="140000"/>
            </a:solidFill>
            <a:ln w="9525">
              <a:noFill/>
              <a:round/>
              <a:headEnd/>
              <a:tailEnd/>
            </a:ln>
          </p:spPr>
          <p:txBody>
            <a:bodyPr/>
            <a:lstStyle/>
            <a:p>
              <a:endParaRPr lang="zh-CN" altLang="en-US"/>
            </a:p>
          </p:txBody>
        </p:sp>
        <p:sp>
          <p:nvSpPr>
            <p:cNvPr id="73" name="Freeform 69"/>
            <p:cNvSpPr>
              <a:spLocks/>
            </p:cNvSpPr>
            <p:nvPr/>
          </p:nvSpPr>
          <p:spPr bwMode="auto">
            <a:xfrm>
              <a:off x="4434" y="2440"/>
              <a:ext cx="71" cy="160"/>
            </a:xfrm>
            <a:custGeom>
              <a:avLst/>
              <a:gdLst/>
              <a:ahLst/>
              <a:cxnLst>
                <a:cxn ang="0">
                  <a:pos x="14" y="481"/>
                </a:cxn>
                <a:cxn ang="0">
                  <a:pos x="18" y="447"/>
                </a:cxn>
                <a:cxn ang="0">
                  <a:pos x="21" y="414"/>
                </a:cxn>
                <a:cxn ang="0">
                  <a:pos x="24" y="382"/>
                </a:cxn>
                <a:cxn ang="0">
                  <a:pos x="24" y="348"/>
                </a:cxn>
                <a:cxn ang="0">
                  <a:pos x="21" y="307"/>
                </a:cxn>
                <a:cxn ang="0">
                  <a:pos x="20" y="265"/>
                </a:cxn>
                <a:cxn ang="0">
                  <a:pos x="18" y="224"/>
                </a:cxn>
                <a:cxn ang="0">
                  <a:pos x="21" y="182"/>
                </a:cxn>
                <a:cxn ang="0">
                  <a:pos x="28" y="150"/>
                </a:cxn>
                <a:cxn ang="0">
                  <a:pos x="42" y="120"/>
                </a:cxn>
                <a:cxn ang="0">
                  <a:pos x="60" y="92"/>
                </a:cxn>
                <a:cxn ang="0">
                  <a:pos x="84" y="67"/>
                </a:cxn>
                <a:cxn ang="0">
                  <a:pos x="112" y="44"/>
                </a:cxn>
                <a:cxn ang="0">
                  <a:pos x="141" y="28"/>
                </a:cxn>
                <a:cxn ang="0">
                  <a:pos x="173" y="15"/>
                </a:cxn>
                <a:cxn ang="0">
                  <a:pos x="205" y="9"/>
                </a:cxn>
                <a:cxn ang="0">
                  <a:pos x="208" y="8"/>
                </a:cxn>
                <a:cxn ang="0">
                  <a:pos x="211" y="4"/>
                </a:cxn>
                <a:cxn ang="0">
                  <a:pos x="211" y="1"/>
                </a:cxn>
                <a:cxn ang="0">
                  <a:pos x="208" y="0"/>
                </a:cxn>
                <a:cxn ang="0">
                  <a:pos x="175" y="0"/>
                </a:cxn>
                <a:cxn ang="0">
                  <a:pos x="144" y="5"/>
                </a:cxn>
                <a:cxn ang="0">
                  <a:pos x="113" y="18"/>
                </a:cxn>
                <a:cxn ang="0">
                  <a:pos x="85" y="36"/>
                </a:cxn>
                <a:cxn ang="0">
                  <a:pos x="62" y="57"/>
                </a:cxn>
                <a:cxn ang="0">
                  <a:pos x="39" y="82"/>
                </a:cxn>
                <a:cxn ang="0">
                  <a:pos x="23" y="110"/>
                </a:cxn>
                <a:cxn ang="0">
                  <a:pos x="9" y="139"/>
                </a:cxn>
                <a:cxn ang="0">
                  <a:pos x="0" y="178"/>
                </a:cxn>
                <a:cxn ang="0">
                  <a:pos x="2" y="219"/>
                </a:cxn>
                <a:cxn ang="0">
                  <a:pos x="7" y="259"/>
                </a:cxn>
                <a:cxn ang="0">
                  <a:pos x="13" y="300"/>
                </a:cxn>
                <a:cxn ang="0">
                  <a:pos x="16" y="319"/>
                </a:cxn>
                <a:cxn ang="0">
                  <a:pos x="17" y="340"/>
                </a:cxn>
                <a:cxn ang="0">
                  <a:pos x="20" y="361"/>
                </a:cxn>
                <a:cxn ang="0">
                  <a:pos x="21" y="381"/>
                </a:cxn>
                <a:cxn ang="0">
                  <a:pos x="21" y="406"/>
                </a:cxn>
                <a:cxn ang="0">
                  <a:pos x="20" y="431"/>
                </a:cxn>
                <a:cxn ang="0">
                  <a:pos x="17" y="456"/>
                </a:cxn>
                <a:cxn ang="0">
                  <a:pos x="14" y="481"/>
                </a:cxn>
                <a:cxn ang="0">
                  <a:pos x="14" y="481"/>
                </a:cxn>
                <a:cxn ang="0">
                  <a:pos x="14" y="481"/>
                </a:cxn>
                <a:cxn ang="0">
                  <a:pos x="14" y="481"/>
                </a:cxn>
                <a:cxn ang="0">
                  <a:pos x="14" y="481"/>
                </a:cxn>
                <a:cxn ang="0">
                  <a:pos x="14" y="481"/>
                </a:cxn>
              </a:cxnLst>
              <a:rect l="0" t="0" r="r" b="b"/>
              <a:pathLst>
                <a:path w="211" h="481">
                  <a:moveTo>
                    <a:pt x="14" y="481"/>
                  </a:moveTo>
                  <a:lnTo>
                    <a:pt x="18" y="447"/>
                  </a:lnTo>
                  <a:lnTo>
                    <a:pt x="21" y="414"/>
                  </a:lnTo>
                  <a:lnTo>
                    <a:pt x="24" y="382"/>
                  </a:lnTo>
                  <a:lnTo>
                    <a:pt x="24" y="348"/>
                  </a:lnTo>
                  <a:lnTo>
                    <a:pt x="21" y="307"/>
                  </a:lnTo>
                  <a:lnTo>
                    <a:pt x="20" y="265"/>
                  </a:lnTo>
                  <a:lnTo>
                    <a:pt x="18" y="224"/>
                  </a:lnTo>
                  <a:lnTo>
                    <a:pt x="21" y="182"/>
                  </a:lnTo>
                  <a:lnTo>
                    <a:pt x="28" y="150"/>
                  </a:lnTo>
                  <a:lnTo>
                    <a:pt x="42" y="120"/>
                  </a:lnTo>
                  <a:lnTo>
                    <a:pt x="60" y="92"/>
                  </a:lnTo>
                  <a:lnTo>
                    <a:pt x="84" y="67"/>
                  </a:lnTo>
                  <a:lnTo>
                    <a:pt x="112" y="44"/>
                  </a:lnTo>
                  <a:lnTo>
                    <a:pt x="141" y="28"/>
                  </a:lnTo>
                  <a:lnTo>
                    <a:pt x="173" y="15"/>
                  </a:lnTo>
                  <a:lnTo>
                    <a:pt x="205" y="9"/>
                  </a:lnTo>
                  <a:lnTo>
                    <a:pt x="208" y="8"/>
                  </a:lnTo>
                  <a:lnTo>
                    <a:pt x="211" y="4"/>
                  </a:lnTo>
                  <a:lnTo>
                    <a:pt x="211" y="1"/>
                  </a:lnTo>
                  <a:lnTo>
                    <a:pt x="208" y="0"/>
                  </a:lnTo>
                  <a:lnTo>
                    <a:pt x="175" y="0"/>
                  </a:lnTo>
                  <a:lnTo>
                    <a:pt x="144" y="5"/>
                  </a:lnTo>
                  <a:lnTo>
                    <a:pt x="113" y="18"/>
                  </a:lnTo>
                  <a:lnTo>
                    <a:pt x="85" y="36"/>
                  </a:lnTo>
                  <a:lnTo>
                    <a:pt x="62" y="57"/>
                  </a:lnTo>
                  <a:lnTo>
                    <a:pt x="39" y="82"/>
                  </a:lnTo>
                  <a:lnTo>
                    <a:pt x="23" y="110"/>
                  </a:lnTo>
                  <a:lnTo>
                    <a:pt x="9" y="139"/>
                  </a:lnTo>
                  <a:lnTo>
                    <a:pt x="0" y="178"/>
                  </a:lnTo>
                  <a:lnTo>
                    <a:pt x="2" y="219"/>
                  </a:lnTo>
                  <a:lnTo>
                    <a:pt x="7" y="259"/>
                  </a:lnTo>
                  <a:lnTo>
                    <a:pt x="13" y="300"/>
                  </a:lnTo>
                  <a:lnTo>
                    <a:pt x="16" y="319"/>
                  </a:lnTo>
                  <a:lnTo>
                    <a:pt x="17" y="340"/>
                  </a:lnTo>
                  <a:lnTo>
                    <a:pt x="20" y="361"/>
                  </a:lnTo>
                  <a:lnTo>
                    <a:pt x="21" y="381"/>
                  </a:lnTo>
                  <a:lnTo>
                    <a:pt x="21" y="406"/>
                  </a:lnTo>
                  <a:lnTo>
                    <a:pt x="20" y="431"/>
                  </a:lnTo>
                  <a:lnTo>
                    <a:pt x="17" y="456"/>
                  </a:lnTo>
                  <a:lnTo>
                    <a:pt x="14" y="481"/>
                  </a:lnTo>
                  <a:lnTo>
                    <a:pt x="14" y="481"/>
                  </a:lnTo>
                  <a:lnTo>
                    <a:pt x="14" y="481"/>
                  </a:lnTo>
                  <a:lnTo>
                    <a:pt x="14" y="481"/>
                  </a:lnTo>
                  <a:lnTo>
                    <a:pt x="14" y="481"/>
                  </a:lnTo>
                  <a:lnTo>
                    <a:pt x="14" y="481"/>
                  </a:lnTo>
                  <a:close/>
                </a:path>
              </a:pathLst>
            </a:custGeom>
            <a:solidFill>
              <a:srgbClr val="140000"/>
            </a:solidFill>
            <a:ln w="9525">
              <a:noFill/>
              <a:round/>
              <a:headEnd/>
              <a:tailEnd/>
            </a:ln>
          </p:spPr>
          <p:txBody>
            <a:bodyPr/>
            <a:lstStyle/>
            <a:p>
              <a:endParaRPr lang="zh-CN" altLang="en-US"/>
            </a:p>
          </p:txBody>
        </p:sp>
        <p:sp>
          <p:nvSpPr>
            <p:cNvPr id="74" name="Freeform 70"/>
            <p:cNvSpPr>
              <a:spLocks/>
            </p:cNvSpPr>
            <p:nvPr/>
          </p:nvSpPr>
          <p:spPr bwMode="auto">
            <a:xfrm>
              <a:off x="4500" y="2439"/>
              <a:ext cx="131" cy="92"/>
            </a:xfrm>
            <a:custGeom>
              <a:avLst/>
              <a:gdLst/>
              <a:ahLst/>
              <a:cxnLst>
                <a:cxn ang="0">
                  <a:pos x="16" y="13"/>
                </a:cxn>
                <a:cxn ang="0">
                  <a:pos x="51" y="8"/>
                </a:cxn>
                <a:cxn ang="0">
                  <a:pos x="87" y="7"/>
                </a:cxn>
                <a:cxn ang="0">
                  <a:pos x="125" y="9"/>
                </a:cxn>
                <a:cxn ang="0">
                  <a:pos x="161" y="16"/>
                </a:cxn>
                <a:cxn ang="0">
                  <a:pos x="196" y="26"/>
                </a:cxn>
                <a:cxn ang="0">
                  <a:pos x="230" y="40"/>
                </a:cxn>
                <a:cxn ang="0">
                  <a:pos x="262" y="58"/>
                </a:cxn>
                <a:cxn ang="0">
                  <a:pos x="288" y="78"/>
                </a:cxn>
                <a:cxn ang="0">
                  <a:pos x="312" y="99"/>
                </a:cxn>
                <a:cxn ang="0">
                  <a:pos x="333" y="122"/>
                </a:cxn>
                <a:cxn ang="0">
                  <a:pos x="351" y="147"/>
                </a:cxn>
                <a:cxn ang="0">
                  <a:pos x="370" y="189"/>
                </a:cxn>
                <a:cxn ang="0">
                  <a:pos x="383" y="246"/>
                </a:cxn>
                <a:cxn ang="0">
                  <a:pos x="389" y="277"/>
                </a:cxn>
                <a:cxn ang="0">
                  <a:pos x="393" y="276"/>
                </a:cxn>
                <a:cxn ang="0">
                  <a:pos x="390" y="244"/>
                </a:cxn>
                <a:cxn ang="0">
                  <a:pos x="379" y="184"/>
                </a:cxn>
                <a:cxn ang="0">
                  <a:pos x="361" y="139"/>
                </a:cxn>
                <a:cxn ang="0">
                  <a:pos x="341" y="110"/>
                </a:cxn>
                <a:cxn ang="0">
                  <a:pos x="317" y="85"/>
                </a:cxn>
                <a:cxn ang="0">
                  <a:pos x="291" y="62"/>
                </a:cxn>
                <a:cxn ang="0">
                  <a:pos x="262" y="43"/>
                </a:cxn>
                <a:cxn ang="0">
                  <a:pos x="231" y="26"/>
                </a:cxn>
                <a:cxn ang="0">
                  <a:pos x="196" y="13"/>
                </a:cxn>
                <a:cxn ang="0">
                  <a:pos x="160" y="4"/>
                </a:cxn>
                <a:cxn ang="0">
                  <a:pos x="124" y="0"/>
                </a:cxn>
                <a:cxn ang="0">
                  <a:pos x="87" y="0"/>
                </a:cxn>
                <a:cxn ang="0">
                  <a:pos x="51" y="4"/>
                </a:cxn>
                <a:cxn ang="0">
                  <a:pos x="16" y="12"/>
                </a:cxn>
                <a:cxn ang="0">
                  <a:pos x="0" y="18"/>
                </a:cxn>
                <a:cxn ang="0">
                  <a:pos x="0" y="18"/>
                </a:cxn>
                <a:cxn ang="0">
                  <a:pos x="0" y="18"/>
                </a:cxn>
              </a:cxnLst>
              <a:rect l="0" t="0" r="r" b="b"/>
              <a:pathLst>
                <a:path w="393" h="277">
                  <a:moveTo>
                    <a:pt x="0" y="18"/>
                  </a:moveTo>
                  <a:lnTo>
                    <a:pt x="16" y="13"/>
                  </a:lnTo>
                  <a:lnTo>
                    <a:pt x="34" y="9"/>
                  </a:lnTo>
                  <a:lnTo>
                    <a:pt x="51" y="8"/>
                  </a:lnTo>
                  <a:lnTo>
                    <a:pt x="69" y="7"/>
                  </a:lnTo>
                  <a:lnTo>
                    <a:pt x="87" y="7"/>
                  </a:lnTo>
                  <a:lnTo>
                    <a:pt x="107" y="7"/>
                  </a:lnTo>
                  <a:lnTo>
                    <a:pt x="125" y="9"/>
                  </a:lnTo>
                  <a:lnTo>
                    <a:pt x="143" y="12"/>
                  </a:lnTo>
                  <a:lnTo>
                    <a:pt x="161" y="16"/>
                  </a:lnTo>
                  <a:lnTo>
                    <a:pt x="178" y="20"/>
                  </a:lnTo>
                  <a:lnTo>
                    <a:pt x="196" y="26"/>
                  </a:lnTo>
                  <a:lnTo>
                    <a:pt x="213" y="33"/>
                  </a:lnTo>
                  <a:lnTo>
                    <a:pt x="230" y="40"/>
                  </a:lnTo>
                  <a:lnTo>
                    <a:pt x="246" y="48"/>
                  </a:lnTo>
                  <a:lnTo>
                    <a:pt x="262" y="58"/>
                  </a:lnTo>
                  <a:lnTo>
                    <a:pt x="276" y="68"/>
                  </a:lnTo>
                  <a:lnTo>
                    <a:pt x="288" y="78"/>
                  </a:lnTo>
                  <a:lnTo>
                    <a:pt x="301" y="87"/>
                  </a:lnTo>
                  <a:lnTo>
                    <a:pt x="312" y="99"/>
                  </a:lnTo>
                  <a:lnTo>
                    <a:pt x="323" y="110"/>
                  </a:lnTo>
                  <a:lnTo>
                    <a:pt x="333" y="122"/>
                  </a:lnTo>
                  <a:lnTo>
                    <a:pt x="343" y="135"/>
                  </a:lnTo>
                  <a:lnTo>
                    <a:pt x="351" y="147"/>
                  </a:lnTo>
                  <a:lnTo>
                    <a:pt x="359" y="161"/>
                  </a:lnTo>
                  <a:lnTo>
                    <a:pt x="370" y="189"/>
                  </a:lnTo>
                  <a:lnTo>
                    <a:pt x="379" y="217"/>
                  </a:lnTo>
                  <a:lnTo>
                    <a:pt x="383" y="246"/>
                  </a:lnTo>
                  <a:lnTo>
                    <a:pt x="387" y="276"/>
                  </a:lnTo>
                  <a:lnTo>
                    <a:pt x="389" y="277"/>
                  </a:lnTo>
                  <a:lnTo>
                    <a:pt x="390" y="277"/>
                  </a:lnTo>
                  <a:lnTo>
                    <a:pt x="393" y="276"/>
                  </a:lnTo>
                  <a:lnTo>
                    <a:pt x="393" y="274"/>
                  </a:lnTo>
                  <a:lnTo>
                    <a:pt x="390" y="244"/>
                  </a:lnTo>
                  <a:lnTo>
                    <a:pt x="386" y="213"/>
                  </a:lnTo>
                  <a:lnTo>
                    <a:pt x="379" y="184"/>
                  </a:lnTo>
                  <a:lnTo>
                    <a:pt x="369" y="154"/>
                  </a:lnTo>
                  <a:lnTo>
                    <a:pt x="361" y="139"/>
                  </a:lnTo>
                  <a:lnTo>
                    <a:pt x="352" y="124"/>
                  </a:lnTo>
                  <a:lnTo>
                    <a:pt x="341" y="110"/>
                  </a:lnTo>
                  <a:lnTo>
                    <a:pt x="330" y="97"/>
                  </a:lnTo>
                  <a:lnTo>
                    <a:pt x="317" y="85"/>
                  </a:lnTo>
                  <a:lnTo>
                    <a:pt x="303" y="73"/>
                  </a:lnTo>
                  <a:lnTo>
                    <a:pt x="291" y="62"/>
                  </a:lnTo>
                  <a:lnTo>
                    <a:pt x="277" y="53"/>
                  </a:lnTo>
                  <a:lnTo>
                    <a:pt x="262" y="43"/>
                  </a:lnTo>
                  <a:lnTo>
                    <a:pt x="246" y="33"/>
                  </a:lnTo>
                  <a:lnTo>
                    <a:pt x="231" y="26"/>
                  </a:lnTo>
                  <a:lnTo>
                    <a:pt x="213" y="19"/>
                  </a:lnTo>
                  <a:lnTo>
                    <a:pt x="196" y="13"/>
                  </a:lnTo>
                  <a:lnTo>
                    <a:pt x="178" y="8"/>
                  </a:lnTo>
                  <a:lnTo>
                    <a:pt x="160" y="4"/>
                  </a:lnTo>
                  <a:lnTo>
                    <a:pt x="142" y="1"/>
                  </a:lnTo>
                  <a:lnTo>
                    <a:pt x="124" y="0"/>
                  </a:lnTo>
                  <a:lnTo>
                    <a:pt x="106" y="0"/>
                  </a:lnTo>
                  <a:lnTo>
                    <a:pt x="87" y="0"/>
                  </a:lnTo>
                  <a:lnTo>
                    <a:pt x="69" y="1"/>
                  </a:lnTo>
                  <a:lnTo>
                    <a:pt x="51" y="4"/>
                  </a:lnTo>
                  <a:lnTo>
                    <a:pt x="33" y="8"/>
                  </a:lnTo>
                  <a:lnTo>
                    <a:pt x="16" y="12"/>
                  </a:lnTo>
                  <a:lnTo>
                    <a:pt x="0" y="18"/>
                  </a:lnTo>
                  <a:lnTo>
                    <a:pt x="0" y="18"/>
                  </a:lnTo>
                  <a:lnTo>
                    <a:pt x="0" y="18"/>
                  </a:lnTo>
                  <a:lnTo>
                    <a:pt x="0" y="18"/>
                  </a:lnTo>
                  <a:lnTo>
                    <a:pt x="0" y="18"/>
                  </a:lnTo>
                  <a:lnTo>
                    <a:pt x="0" y="18"/>
                  </a:lnTo>
                  <a:close/>
                </a:path>
              </a:pathLst>
            </a:custGeom>
            <a:solidFill>
              <a:srgbClr val="140000"/>
            </a:solidFill>
            <a:ln w="9525">
              <a:noFill/>
              <a:round/>
              <a:headEnd/>
              <a:tailEnd/>
            </a:ln>
          </p:spPr>
          <p:txBody>
            <a:bodyPr/>
            <a:lstStyle/>
            <a:p>
              <a:endParaRPr lang="zh-CN" altLang="en-US"/>
            </a:p>
          </p:txBody>
        </p:sp>
        <p:sp>
          <p:nvSpPr>
            <p:cNvPr id="75" name="Freeform 71"/>
            <p:cNvSpPr>
              <a:spLocks/>
            </p:cNvSpPr>
            <p:nvPr/>
          </p:nvSpPr>
          <p:spPr bwMode="auto">
            <a:xfrm>
              <a:off x="4549" y="2494"/>
              <a:ext cx="43" cy="43"/>
            </a:xfrm>
            <a:custGeom>
              <a:avLst/>
              <a:gdLst/>
              <a:ahLst/>
              <a:cxnLst>
                <a:cxn ang="0">
                  <a:pos x="89" y="36"/>
                </a:cxn>
                <a:cxn ang="0">
                  <a:pos x="103" y="56"/>
                </a:cxn>
                <a:cxn ang="0">
                  <a:pos x="111" y="77"/>
                </a:cxn>
                <a:cxn ang="0">
                  <a:pos x="117" y="102"/>
                </a:cxn>
                <a:cxn ang="0">
                  <a:pos x="120" y="125"/>
                </a:cxn>
                <a:cxn ang="0">
                  <a:pos x="121" y="127"/>
                </a:cxn>
                <a:cxn ang="0">
                  <a:pos x="124" y="127"/>
                </a:cxn>
                <a:cxn ang="0">
                  <a:pos x="125" y="125"/>
                </a:cxn>
                <a:cxn ang="0">
                  <a:pos x="127" y="124"/>
                </a:cxn>
                <a:cxn ang="0">
                  <a:pos x="128" y="96"/>
                </a:cxn>
                <a:cxn ang="0">
                  <a:pos x="125" y="70"/>
                </a:cxn>
                <a:cxn ang="0">
                  <a:pos x="115" y="45"/>
                </a:cxn>
                <a:cxn ang="0">
                  <a:pos x="97" y="25"/>
                </a:cxn>
                <a:cxn ang="0">
                  <a:pos x="81" y="14"/>
                </a:cxn>
                <a:cxn ang="0">
                  <a:pos x="62" y="7"/>
                </a:cxn>
                <a:cxn ang="0">
                  <a:pos x="46" y="3"/>
                </a:cxn>
                <a:cxn ang="0">
                  <a:pos x="32" y="0"/>
                </a:cxn>
                <a:cxn ang="0">
                  <a:pos x="18" y="0"/>
                </a:cxn>
                <a:cxn ang="0">
                  <a:pos x="8" y="0"/>
                </a:cxn>
                <a:cxn ang="0">
                  <a:pos x="3" y="1"/>
                </a:cxn>
                <a:cxn ang="0">
                  <a:pos x="0" y="1"/>
                </a:cxn>
                <a:cxn ang="0">
                  <a:pos x="3" y="1"/>
                </a:cxn>
                <a:cxn ang="0">
                  <a:pos x="11" y="4"/>
                </a:cxn>
                <a:cxn ang="0">
                  <a:pos x="22" y="7"/>
                </a:cxn>
                <a:cxn ang="0">
                  <a:pos x="36" y="10"/>
                </a:cxn>
                <a:cxn ang="0">
                  <a:pos x="51" y="15"/>
                </a:cxn>
                <a:cxn ang="0">
                  <a:pos x="65" y="21"/>
                </a:cxn>
                <a:cxn ang="0">
                  <a:pos x="79" y="28"/>
                </a:cxn>
                <a:cxn ang="0">
                  <a:pos x="89" y="36"/>
                </a:cxn>
              </a:cxnLst>
              <a:rect l="0" t="0" r="r" b="b"/>
              <a:pathLst>
                <a:path w="128" h="127">
                  <a:moveTo>
                    <a:pt x="89" y="36"/>
                  </a:moveTo>
                  <a:lnTo>
                    <a:pt x="103" y="56"/>
                  </a:lnTo>
                  <a:lnTo>
                    <a:pt x="111" y="77"/>
                  </a:lnTo>
                  <a:lnTo>
                    <a:pt x="117" y="102"/>
                  </a:lnTo>
                  <a:lnTo>
                    <a:pt x="120" y="125"/>
                  </a:lnTo>
                  <a:lnTo>
                    <a:pt x="121" y="127"/>
                  </a:lnTo>
                  <a:lnTo>
                    <a:pt x="124" y="127"/>
                  </a:lnTo>
                  <a:lnTo>
                    <a:pt x="125" y="125"/>
                  </a:lnTo>
                  <a:lnTo>
                    <a:pt x="127" y="124"/>
                  </a:lnTo>
                  <a:lnTo>
                    <a:pt x="128" y="96"/>
                  </a:lnTo>
                  <a:lnTo>
                    <a:pt x="125" y="70"/>
                  </a:lnTo>
                  <a:lnTo>
                    <a:pt x="115" y="45"/>
                  </a:lnTo>
                  <a:lnTo>
                    <a:pt x="97" y="25"/>
                  </a:lnTo>
                  <a:lnTo>
                    <a:pt x="81" y="14"/>
                  </a:lnTo>
                  <a:lnTo>
                    <a:pt x="62" y="7"/>
                  </a:lnTo>
                  <a:lnTo>
                    <a:pt x="46" y="3"/>
                  </a:lnTo>
                  <a:lnTo>
                    <a:pt x="32" y="0"/>
                  </a:lnTo>
                  <a:lnTo>
                    <a:pt x="18" y="0"/>
                  </a:lnTo>
                  <a:lnTo>
                    <a:pt x="8" y="0"/>
                  </a:lnTo>
                  <a:lnTo>
                    <a:pt x="3" y="1"/>
                  </a:lnTo>
                  <a:lnTo>
                    <a:pt x="0" y="1"/>
                  </a:lnTo>
                  <a:lnTo>
                    <a:pt x="3" y="1"/>
                  </a:lnTo>
                  <a:lnTo>
                    <a:pt x="11" y="4"/>
                  </a:lnTo>
                  <a:lnTo>
                    <a:pt x="22" y="7"/>
                  </a:lnTo>
                  <a:lnTo>
                    <a:pt x="36" y="10"/>
                  </a:lnTo>
                  <a:lnTo>
                    <a:pt x="51" y="15"/>
                  </a:lnTo>
                  <a:lnTo>
                    <a:pt x="65" y="21"/>
                  </a:lnTo>
                  <a:lnTo>
                    <a:pt x="79" y="28"/>
                  </a:lnTo>
                  <a:lnTo>
                    <a:pt x="89" y="36"/>
                  </a:lnTo>
                  <a:close/>
                </a:path>
              </a:pathLst>
            </a:custGeom>
            <a:solidFill>
              <a:srgbClr val="140000"/>
            </a:solidFill>
            <a:ln w="9525">
              <a:noFill/>
              <a:round/>
              <a:headEnd/>
              <a:tailEnd/>
            </a:ln>
          </p:spPr>
          <p:txBody>
            <a:bodyPr/>
            <a:lstStyle/>
            <a:p>
              <a:endParaRPr lang="zh-CN" altLang="en-US"/>
            </a:p>
          </p:txBody>
        </p:sp>
        <p:sp>
          <p:nvSpPr>
            <p:cNvPr id="76" name="Freeform 72"/>
            <p:cNvSpPr>
              <a:spLocks/>
            </p:cNvSpPr>
            <p:nvPr/>
          </p:nvSpPr>
          <p:spPr bwMode="auto">
            <a:xfrm>
              <a:off x="4458" y="2488"/>
              <a:ext cx="48" cy="130"/>
            </a:xfrm>
            <a:custGeom>
              <a:avLst/>
              <a:gdLst/>
              <a:ahLst/>
              <a:cxnLst>
                <a:cxn ang="0">
                  <a:pos x="39" y="31"/>
                </a:cxn>
                <a:cxn ang="0">
                  <a:pos x="24" y="51"/>
                </a:cxn>
                <a:cxn ang="0">
                  <a:pos x="17" y="72"/>
                </a:cxn>
                <a:cxn ang="0">
                  <a:pos x="20" y="94"/>
                </a:cxn>
                <a:cxn ang="0">
                  <a:pos x="34" y="112"/>
                </a:cxn>
                <a:cxn ang="0">
                  <a:pos x="46" y="126"/>
                </a:cxn>
                <a:cxn ang="0">
                  <a:pos x="56" y="147"/>
                </a:cxn>
                <a:cxn ang="0">
                  <a:pos x="49" y="172"/>
                </a:cxn>
                <a:cxn ang="0">
                  <a:pos x="34" y="198"/>
                </a:cxn>
                <a:cxn ang="0">
                  <a:pos x="19" y="232"/>
                </a:cxn>
                <a:cxn ang="0">
                  <a:pos x="5" y="284"/>
                </a:cxn>
                <a:cxn ang="0">
                  <a:pos x="0" y="355"/>
                </a:cxn>
                <a:cxn ang="0">
                  <a:pos x="5" y="377"/>
                </a:cxn>
                <a:cxn ang="0">
                  <a:pos x="14" y="297"/>
                </a:cxn>
                <a:cxn ang="0">
                  <a:pos x="28" y="246"/>
                </a:cxn>
                <a:cxn ang="0">
                  <a:pos x="41" y="221"/>
                </a:cxn>
                <a:cxn ang="0">
                  <a:pos x="55" y="196"/>
                </a:cxn>
                <a:cxn ang="0">
                  <a:pos x="69" y="171"/>
                </a:cxn>
                <a:cxn ang="0">
                  <a:pos x="76" y="138"/>
                </a:cxn>
                <a:cxn ang="0">
                  <a:pos x="56" y="104"/>
                </a:cxn>
                <a:cxn ang="0">
                  <a:pos x="37" y="78"/>
                </a:cxn>
                <a:cxn ang="0">
                  <a:pos x="34" y="58"/>
                </a:cxn>
                <a:cxn ang="0">
                  <a:pos x="44" y="39"/>
                </a:cxn>
                <a:cxn ang="0">
                  <a:pos x="62" y="23"/>
                </a:cxn>
                <a:cxn ang="0">
                  <a:pos x="80" y="12"/>
                </a:cxn>
                <a:cxn ang="0">
                  <a:pos x="104" y="7"/>
                </a:cxn>
                <a:cxn ang="0">
                  <a:pos x="127" y="6"/>
                </a:cxn>
                <a:cxn ang="0">
                  <a:pos x="143" y="6"/>
                </a:cxn>
                <a:cxn ang="0">
                  <a:pos x="143" y="5"/>
                </a:cxn>
                <a:cxn ang="0">
                  <a:pos x="125" y="2"/>
                </a:cxn>
                <a:cxn ang="0">
                  <a:pos x="95" y="2"/>
                </a:cxn>
                <a:cxn ang="0">
                  <a:pos x="63" y="12"/>
                </a:cxn>
              </a:cxnLst>
              <a:rect l="0" t="0" r="r" b="b"/>
              <a:pathLst>
                <a:path w="145" h="391">
                  <a:moveTo>
                    <a:pt x="48" y="23"/>
                  </a:moveTo>
                  <a:lnTo>
                    <a:pt x="39" y="31"/>
                  </a:lnTo>
                  <a:lnTo>
                    <a:pt x="31" y="41"/>
                  </a:lnTo>
                  <a:lnTo>
                    <a:pt x="24" y="51"/>
                  </a:lnTo>
                  <a:lnTo>
                    <a:pt x="20" y="62"/>
                  </a:lnTo>
                  <a:lnTo>
                    <a:pt x="17" y="72"/>
                  </a:lnTo>
                  <a:lnTo>
                    <a:pt x="17" y="83"/>
                  </a:lnTo>
                  <a:lnTo>
                    <a:pt x="20" y="94"/>
                  </a:lnTo>
                  <a:lnTo>
                    <a:pt x="27" y="105"/>
                  </a:lnTo>
                  <a:lnTo>
                    <a:pt x="34" y="112"/>
                  </a:lnTo>
                  <a:lnTo>
                    <a:pt x="41" y="119"/>
                  </a:lnTo>
                  <a:lnTo>
                    <a:pt x="46" y="126"/>
                  </a:lnTo>
                  <a:lnTo>
                    <a:pt x="52" y="134"/>
                  </a:lnTo>
                  <a:lnTo>
                    <a:pt x="56" y="147"/>
                  </a:lnTo>
                  <a:lnTo>
                    <a:pt x="55" y="159"/>
                  </a:lnTo>
                  <a:lnTo>
                    <a:pt x="49" y="172"/>
                  </a:lnTo>
                  <a:lnTo>
                    <a:pt x="42" y="183"/>
                  </a:lnTo>
                  <a:lnTo>
                    <a:pt x="34" y="198"/>
                  </a:lnTo>
                  <a:lnTo>
                    <a:pt x="26" y="215"/>
                  </a:lnTo>
                  <a:lnTo>
                    <a:pt x="19" y="232"/>
                  </a:lnTo>
                  <a:lnTo>
                    <a:pt x="13" y="249"/>
                  </a:lnTo>
                  <a:lnTo>
                    <a:pt x="5" y="284"/>
                  </a:lnTo>
                  <a:lnTo>
                    <a:pt x="2" y="318"/>
                  </a:lnTo>
                  <a:lnTo>
                    <a:pt x="0" y="355"/>
                  </a:lnTo>
                  <a:lnTo>
                    <a:pt x="3" y="391"/>
                  </a:lnTo>
                  <a:lnTo>
                    <a:pt x="5" y="377"/>
                  </a:lnTo>
                  <a:lnTo>
                    <a:pt x="9" y="342"/>
                  </a:lnTo>
                  <a:lnTo>
                    <a:pt x="14" y="297"/>
                  </a:lnTo>
                  <a:lnTo>
                    <a:pt x="24" y="258"/>
                  </a:lnTo>
                  <a:lnTo>
                    <a:pt x="28" y="246"/>
                  </a:lnTo>
                  <a:lnTo>
                    <a:pt x="35" y="232"/>
                  </a:lnTo>
                  <a:lnTo>
                    <a:pt x="41" y="221"/>
                  </a:lnTo>
                  <a:lnTo>
                    <a:pt x="48" y="208"/>
                  </a:lnTo>
                  <a:lnTo>
                    <a:pt x="55" y="196"/>
                  </a:lnTo>
                  <a:lnTo>
                    <a:pt x="62" y="185"/>
                  </a:lnTo>
                  <a:lnTo>
                    <a:pt x="69" y="171"/>
                  </a:lnTo>
                  <a:lnTo>
                    <a:pt x="74" y="158"/>
                  </a:lnTo>
                  <a:lnTo>
                    <a:pt x="76" y="138"/>
                  </a:lnTo>
                  <a:lnTo>
                    <a:pt x="69" y="120"/>
                  </a:lnTo>
                  <a:lnTo>
                    <a:pt x="56" y="104"/>
                  </a:lnTo>
                  <a:lnTo>
                    <a:pt x="44" y="90"/>
                  </a:lnTo>
                  <a:lnTo>
                    <a:pt x="37" y="78"/>
                  </a:lnTo>
                  <a:lnTo>
                    <a:pt x="33" y="69"/>
                  </a:lnTo>
                  <a:lnTo>
                    <a:pt x="34" y="58"/>
                  </a:lnTo>
                  <a:lnTo>
                    <a:pt x="38" y="48"/>
                  </a:lnTo>
                  <a:lnTo>
                    <a:pt x="44" y="39"/>
                  </a:lnTo>
                  <a:lnTo>
                    <a:pt x="52" y="30"/>
                  </a:lnTo>
                  <a:lnTo>
                    <a:pt x="62" y="23"/>
                  </a:lnTo>
                  <a:lnTo>
                    <a:pt x="72" y="16"/>
                  </a:lnTo>
                  <a:lnTo>
                    <a:pt x="80" y="12"/>
                  </a:lnTo>
                  <a:lnTo>
                    <a:pt x="91" y="9"/>
                  </a:lnTo>
                  <a:lnTo>
                    <a:pt x="104" y="7"/>
                  </a:lnTo>
                  <a:lnTo>
                    <a:pt x="116" y="6"/>
                  </a:lnTo>
                  <a:lnTo>
                    <a:pt x="127" y="6"/>
                  </a:lnTo>
                  <a:lnTo>
                    <a:pt x="137" y="6"/>
                  </a:lnTo>
                  <a:lnTo>
                    <a:pt x="143" y="6"/>
                  </a:lnTo>
                  <a:lnTo>
                    <a:pt x="145" y="6"/>
                  </a:lnTo>
                  <a:lnTo>
                    <a:pt x="143" y="5"/>
                  </a:lnTo>
                  <a:lnTo>
                    <a:pt x="136" y="3"/>
                  </a:lnTo>
                  <a:lnTo>
                    <a:pt x="125" y="2"/>
                  </a:lnTo>
                  <a:lnTo>
                    <a:pt x="111" y="0"/>
                  </a:lnTo>
                  <a:lnTo>
                    <a:pt x="95" y="2"/>
                  </a:lnTo>
                  <a:lnTo>
                    <a:pt x="79" y="5"/>
                  </a:lnTo>
                  <a:lnTo>
                    <a:pt x="63" y="12"/>
                  </a:lnTo>
                  <a:lnTo>
                    <a:pt x="48" y="23"/>
                  </a:lnTo>
                  <a:close/>
                </a:path>
              </a:pathLst>
            </a:custGeom>
            <a:solidFill>
              <a:srgbClr val="140000"/>
            </a:solidFill>
            <a:ln w="9525">
              <a:noFill/>
              <a:round/>
              <a:headEnd/>
              <a:tailEnd/>
            </a:ln>
          </p:spPr>
          <p:txBody>
            <a:bodyPr/>
            <a:lstStyle/>
            <a:p>
              <a:endParaRPr lang="zh-CN" altLang="en-US"/>
            </a:p>
          </p:txBody>
        </p:sp>
        <p:sp>
          <p:nvSpPr>
            <p:cNvPr id="77" name="Freeform 73"/>
            <p:cNvSpPr>
              <a:spLocks/>
            </p:cNvSpPr>
            <p:nvPr/>
          </p:nvSpPr>
          <p:spPr bwMode="auto">
            <a:xfrm>
              <a:off x="4428" y="2530"/>
              <a:ext cx="36" cy="80"/>
            </a:xfrm>
            <a:custGeom>
              <a:avLst/>
              <a:gdLst/>
              <a:ahLst/>
              <a:cxnLst>
                <a:cxn ang="0">
                  <a:pos x="89" y="12"/>
                </a:cxn>
                <a:cxn ang="0">
                  <a:pos x="82" y="5"/>
                </a:cxn>
                <a:cxn ang="0">
                  <a:pos x="75" y="1"/>
                </a:cxn>
                <a:cxn ang="0">
                  <a:pos x="67" y="0"/>
                </a:cxn>
                <a:cxn ang="0">
                  <a:pos x="58" y="1"/>
                </a:cxn>
                <a:cxn ang="0">
                  <a:pos x="51" y="4"/>
                </a:cxn>
                <a:cxn ang="0">
                  <a:pos x="44" y="8"/>
                </a:cxn>
                <a:cxn ang="0">
                  <a:pos x="37" y="14"/>
                </a:cxn>
                <a:cxn ang="0">
                  <a:pos x="32" y="21"/>
                </a:cxn>
                <a:cxn ang="0">
                  <a:pos x="17" y="47"/>
                </a:cxn>
                <a:cxn ang="0">
                  <a:pos x="7" y="77"/>
                </a:cxn>
                <a:cxn ang="0">
                  <a:pos x="1" y="107"/>
                </a:cxn>
                <a:cxn ang="0">
                  <a:pos x="0" y="138"/>
                </a:cxn>
                <a:cxn ang="0">
                  <a:pos x="3" y="155"/>
                </a:cxn>
                <a:cxn ang="0">
                  <a:pos x="8" y="173"/>
                </a:cxn>
                <a:cxn ang="0">
                  <a:pos x="17" y="191"/>
                </a:cxn>
                <a:cxn ang="0">
                  <a:pos x="26" y="208"/>
                </a:cxn>
                <a:cxn ang="0">
                  <a:pos x="36" y="222"/>
                </a:cxn>
                <a:cxn ang="0">
                  <a:pos x="44" y="231"/>
                </a:cxn>
                <a:cxn ang="0">
                  <a:pos x="51" y="238"/>
                </a:cxn>
                <a:cxn ang="0">
                  <a:pos x="53" y="240"/>
                </a:cxn>
                <a:cxn ang="0">
                  <a:pos x="44" y="224"/>
                </a:cxn>
                <a:cxn ang="0">
                  <a:pos x="36" y="208"/>
                </a:cxn>
                <a:cxn ang="0">
                  <a:pos x="29" y="192"/>
                </a:cxn>
                <a:cxn ang="0">
                  <a:pos x="24" y="176"/>
                </a:cxn>
                <a:cxn ang="0">
                  <a:pos x="21" y="153"/>
                </a:cxn>
                <a:cxn ang="0">
                  <a:pos x="21" y="130"/>
                </a:cxn>
                <a:cxn ang="0">
                  <a:pos x="22" y="106"/>
                </a:cxn>
                <a:cxn ang="0">
                  <a:pos x="25" y="84"/>
                </a:cxn>
                <a:cxn ang="0">
                  <a:pos x="28" y="71"/>
                </a:cxn>
                <a:cxn ang="0">
                  <a:pos x="33" y="57"/>
                </a:cxn>
                <a:cxn ang="0">
                  <a:pos x="39" y="42"/>
                </a:cxn>
                <a:cxn ang="0">
                  <a:pos x="47" y="29"/>
                </a:cxn>
                <a:cxn ang="0">
                  <a:pos x="56" y="19"/>
                </a:cxn>
                <a:cxn ang="0">
                  <a:pos x="67" y="15"/>
                </a:cxn>
                <a:cxn ang="0">
                  <a:pos x="78" y="18"/>
                </a:cxn>
                <a:cxn ang="0">
                  <a:pos x="90" y="31"/>
                </a:cxn>
                <a:cxn ang="0">
                  <a:pos x="102" y="43"/>
                </a:cxn>
                <a:cxn ang="0">
                  <a:pos x="109" y="46"/>
                </a:cxn>
                <a:cxn ang="0">
                  <a:pos x="106" y="38"/>
                </a:cxn>
                <a:cxn ang="0">
                  <a:pos x="89" y="12"/>
                </a:cxn>
              </a:cxnLst>
              <a:rect l="0" t="0" r="r" b="b"/>
              <a:pathLst>
                <a:path w="109" h="240">
                  <a:moveTo>
                    <a:pt x="89" y="12"/>
                  </a:moveTo>
                  <a:lnTo>
                    <a:pt x="82" y="5"/>
                  </a:lnTo>
                  <a:lnTo>
                    <a:pt x="75" y="1"/>
                  </a:lnTo>
                  <a:lnTo>
                    <a:pt x="67" y="0"/>
                  </a:lnTo>
                  <a:lnTo>
                    <a:pt x="58" y="1"/>
                  </a:lnTo>
                  <a:lnTo>
                    <a:pt x="51" y="4"/>
                  </a:lnTo>
                  <a:lnTo>
                    <a:pt x="44" y="8"/>
                  </a:lnTo>
                  <a:lnTo>
                    <a:pt x="37" y="14"/>
                  </a:lnTo>
                  <a:lnTo>
                    <a:pt x="32" y="21"/>
                  </a:lnTo>
                  <a:lnTo>
                    <a:pt x="17" y="47"/>
                  </a:lnTo>
                  <a:lnTo>
                    <a:pt x="7" y="77"/>
                  </a:lnTo>
                  <a:lnTo>
                    <a:pt x="1" y="107"/>
                  </a:lnTo>
                  <a:lnTo>
                    <a:pt x="0" y="138"/>
                  </a:lnTo>
                  <a:lnTo>
                    <a:pt x="3" y="155"/>
                  </a:lnTo>
                  <a:lnTo>
                    <a:pt x="8" y="173"/>
                  </a:lnTo>
                  <a:lnTo>
                    <a:pt x="17" y="191"/>
                  </a:lnTo>
                  <a:lnTo>
                    <a:pt x="26" y="208"/>
                  </a:lnTo>
                  <a:lnTo>
                    <a:pt x="36" y="222"/>
                  </a:lnTo>
                  <a:lnTo>
                    <a:pt x="44" y="231"/>
                  </a:lnTo>
                  <a:lnTo>
                    <a:pt x="51" y="238"/>
                  </a:lnTo>
                  <a:lnTo>
                    <a:pt x="53" y="240"/>
                  </a:lnTo>
                  <a:lnTo>
                    <a:pt x="44" y="224"/>
                  </a:lnTo>
                  <a:lnTo>
                    <a:pt x="36" y="208"/>
                  </a:lnTo>
                  <a:lnTo>
                    <a:pt x="29" y="192"/>
                  </a:lnTo>
                  <a:lnTo>
                    <a:pt x="24" y="176"/>
                  </a:lnTo>
                  <a:lnTo>
                    <a:pt x="21" y="153"/>
                  </a:lnTo>
                  <a:lnTo>
                    <a:pt x="21" y="130"/>
                  </a:lnTo>
                  <a:lnTo>
                    <a:pt x="22" y="106"/>
                  </a:lnTo>
                  <a:lnTo>
                    <a:pt x="25" y="84"/>
                  </a:lnTo>
                  <a:lnTo>
                    <a:pt x="28" y="71"/>
                  </a:lnTo>
                  <a:lnTo>
                    <a:pt x="33" y="57"/>
                  </a:lnTo>
                  <a:lnTo>
                    <a:pt x="39" y="42"/>
                  </a:lnTo>
                  <a:lnTo>
                    <a:pt x="47" y="29"/>
                  </a:lnTo>
                  <a:lnTo>
                    <a:pt x="56" y="19"/>
                  </a:lnTo>
                  <a:lnTo>
                    <a:pt x="67" y="15"/>
                  </a:lnTo>
                  <a:lnTo>
                    <a:pt x="78" y="18"/>
                  </a:lnTo>
                  <a:lnTo>
                    <a:pt x="90" y="31"/>
                  </a:lnTo>
                  <a:lnTo>
                    <a:pt x="102" y="43"/>
                  </a:lnTo>
                  <a:lnTo>
                    <a:pt x="109" y="46"/>
                  </a:lnTo>
                  <a:lnTo>
                    <a:pt x="106" y="38"/>
                  </a:lnTo>
                  <a:lnTo>
                    <a:pt x="89" y="12"/>
                  </a:lnTo>
                  <a:close/>
                </a:path>
              </a:pathLst>
            </a:custGeom>
            <a:solidFill>
              <a:srgbClr val="140000"/>
            </a:solidFill>
            <a:ln w="9525">
              <a:noFill/>
              <a:round/>
              <a:headEnd/>
              <a:tailEnd/>
            </a:ln>
          </p:spPr>
          <p:txBody>
            <a:bodyPr/>
            <a:lstStyle/>
            <a:p>
              <a:endParaRPr lang="zh-CN" altLang="en-US"/>
            </a:p>
          </p:txBody>
        </p:sp>
        <p:sp>
          <p:nvSpPr>
            <p:cNvPr id="78" name="Freeform 74"/>
            <p:cNvSpPr>
              <a:spLocks/>
            </p:cNvSpPr>
            <p:nvPr/>
          </p:nvSpPr>
          <p:spPr bwMode="auto">
            <a:xfrm>
              <a:off x="4781" y="2695"/>
              <a:ext cx="71" cy="354"/>
            </a:xfrm>
            <a:custGeom>
              <a:avLst/>
              <a:gdLst/>
              <a:ahLst/>
              <a:cxnLst>
                <a:cxn ang="0">
                  <a:pos x="215" y="0"/>
                </a:cxn>
                <a:cxn ang="0">
                  <a:pos x="187" y="63"/>
                </a:cxn>
                <a:cxn ang="0">
                  <a:pos x="159" y="126"/>
                </a:cxn>
                <a:cxn ang="0">
                  <a:pos x="131" y="188"/>
                </a:cxn>
                <a:cxn ang="0">
                  <a:pos x="106" y="251"/>
                </a:cxn>
                <a:cxn ang="0">
                  <a:pos x="82" y="315"/>
                </a:cxn>
                <a:cxn ang="0">
                  <a:pos x="61" y="381"/>
                </a:cxn>
                <a:cxn ang="0">
                  <a:pos x="43" y="448"/>
                </a:cxn>
                <a:cxn ang="0">
                  <a:pos x="29" y="515"/>
                </a:cxn>
                <a:cxn ang="0">
                  <a:pos x="10" y="650"/>
                </a:cxn>
                <a:cxn ang="0">
                  <a:pos x="0" y="787"/>
                </a:cxn>
                <a:cxn ang="0">
                  <a:pos x="0" y="923"/>
                </a:cxn>
                <a:cxn ang="0">
                  <a:pos x="13" y="1060"/>
                </a:cxn>
                <a:cxn ang="0">
                  <a:pos x="14" y="1062"/>
                </a:cxn>
                <a:cxn ang="0">
                  <a:pos x="17" y="1062"/>
                </a:cxn>
                <a:cxn ang="0">
                  <a:pos x="20" y="1060"/>
                </a:cxn>
                <a:cxn ang="0">
                  <a:pos x="20" y="1057"/>
                </a:cxn>
                <a:cxn ang="0">
                  <a:pos x="15" y="992"/>
                </a:cxn>
                <a:cxn ang="0">
                  <a:pos x="13" y="928"/>
                </a:cxn>
                <a:cxn ang="0">
                  <a:pos x="11" y="862"/>
                </a:cxn>
                <a:cxn ang="0">
                  <a:pos x="11" y="797"/>
                </a:cxn>
                <a:cxn ang="0">
                  <a:pos x="14" y="728"/>
                </a:cxn>
                <a:cxn ang="0">
                  <a:pos x="21" y="660"/>
                </a:cxn>
                <a:cxn ang="0">
                  <a:pos x="28" y="592"/>
                </a:cxn>
                <a:cxn ang="0">
                  <a:pos x="38" y="523"/>
                </a:cxn>
                <a:cxn ang="0">
                  <a:pos x="50" y="455"/>
                </a:cxn>
                <a:cxn ang="0">
                  <a:pos x="66" y="388"/>
                </a:cxn>
                <a:cxn ang="0">
                  <a:pos x="87" y="322"/>
                </a:cxn>
                <a:cxn ang="0">
                  <a:pos x="109" y="257"/>
                </a:cxn>
                <a:cxn ang="0">
                  <a:pos x="134" y="191"/>
                </a:cxn>
                <a:cxn ang="0">
                  <a:pos x="159" y="127"/>
                </a:cxn>
                <a:cxn ang="0">
                  <a:pos x="187" y="63"/>
                </a:cxn>
                <a:cxn ang="0">
                  <a:pos x="215" y="0"/>
                </a:cxn>
                <a:cxn ang="0">
                  <a:pos x="215" y="0"/>
                </a:cxn>
                <a:cxn ang="0">
                  <a:pos x="215" y="0"/>
                </a:cxn>
                <a:cxn ang="0">
                  <a:pos x="215" y="0"/>
                </a:cxn>
                <a:cxn ang="0">
                  <a:pos x="215" y="0"/>
                </a:cxn>
                <a:cxn ang="0">
                  <a:pos x="215" y="0"/>
                </a:cxn>
              </a:cxnLst>
              <a:rect l="0" t="0" r="r" b="b"/>
              <a:pathLst>
                <a:path w="215" h="1062">
                  <a:moveTo>
                    <a:pt x="215" y="0"/>
                  </a:moveTo>
                  <a:lnTo>
                    <a:pt x="187" y="63"/>
                  </a:lnTo>
                  <a:lnTo>
                    <a:pt x="159" y="126"/>
                  </a:lnTo>
                  <a:lnTo>
                    <a:pt x="131" y="188"/>
                  </a:lnTo>
                  <a:lnTo>
                    <a:pt x="106" y="251"/>
                  </a:lnTo>
                  <a:lnTo>
                    <a:pt x="82" y="315"/>
                  </a:lnTo>
                  <a:lnTo>
                    <a:pt x="61" y="381"/>
                  </a:lnTo>
                  <a:lnTo>
                    <a:pt x="43" y="448"/>
                  </a:lnTo>
                  <a:lnTo>
                    <a:pt x="29" y="515"/>
                  </a:lnTo>
                  <a:lnTo>
                    <a:pt x="10" y="650"/>
                  </a:lnTo>
                  <a:lnTo>
                    <a:pt x="0" y="787"/>
                  </a:lnTo>
                  <a:lnTo>
                    <a:pt x="0" y="923"/>
                  </a:lnTo>
                  <a:lnTo>
                    <a:pt x="13" y="1060"/>
                  </a:lnTo>
                  <a:lnTo>
                    <a:pt x="14" y="1062"/>
                  </a:lnTo>
                  <a:lnTo>
                    <a:pt x="17" y="1062"/>
                  </a:lnTo>
                  <a:lnTo>
                    <a:pt x="20" y="1060"/>
                  </a:lnTo>
                  <a:lnTo>
                    <a:pt x="20" y="1057"/>
                  </a:lnTo>
                  <a:lnTo>
                    <a:pt x="15" y="992"/>
                  </a:lnTo>
                  <a:lnTo>
                    <a:pt x="13" y="928"/>
                  </a:lnTo>
                  <a:lnTo>
                    <a:pt x="11" y="862"/>
                  </a:lnTo>
                  <a:lnTo>
                    <a:pt x="11" y="797"/>
                  </a:lnTo>
                  <a:lnTo>
                    <a:pt x="14" y="728"/>
                  </a:lnTo>
                  <a:lnTo>
                    <a:pt x="21" y="660"/>
                  </a:lnTo>
                  <a:lnTo>
                    <a:pt x="28" y="592"/>
                  </a:lnTo>
                  <a:lnTo>
                    <a:pt x="38" y="523"/>
                  </a:lnTo>
                  <a:lnTo>
                    <a:pt x="50" y="455"/>
                  </a:lnTo>
                  <a:lnTo>
                    <a:pt x="66" y="388"/>
                  </a:lnTo>
                  <a:lnTo>
                    <a:pt x="87" y="322"/>
                  </a:lnTo>
                  <a:lnTo>
                    <a:pt x="109" y="257"/>
                  </a:lnTo>
                  <a:lnTo>
                    <a:pt x="134" y="191"/>
                  </a:lnTo>
                  <a:lnTo>
                    <a:pt x="159" y="127"/>
                  </a:lnTo>
                  <a:lnTo>
                    <a:pt x="187" y="63"/>
                  </a:lnTo>
                  <a:lnTo>
                    <a:pt x="215" y="0"/>
                  </a:lnTo>
                  <a:lnTo>
                    <a:pt x="215" y="0"/>
                  </a:lnTo>
                  <a:lnTo>
                    <a:pt x="215" y="0"/>
                  </a:lnTo>
                  <a:lnTo>
                    <a:pt x="215" y="0"/>
                  </a:lnTo>
                  <a:lnTo>
                    <a:pt x="215" y="0"/>
                  </a:lnTo>
                  <a:lnTo>
                    <a:pt x="215" y="0"/>
                  </a:lnTo>
                  <a:close/>
                </a:path>
              </a:pathLst>
            </a:custGeom>
            <a:solidFill>
              <a:srgbClr val="140000"/>
            </a:solidFill>
            <a:ln w="9525">
              <a:noFill/>
              <a:round/>
              <a:headEnd/>
              <a:tailEnd/>
            </a:ln>
          </p:spPr>
          <p:txBody>
            <a:bodyPr/>
            <a:lstStyle/>
            <a:p>
              <a:endParaRPr lang="zh-CN" altLang="en-US"/>
            </a:p>
          </p:txBody>
        </p:sp>
        <p:sp>
          <p:nvSpPr>
            <p:cNvPr id="79" name="Freeform 75"/>
            <p:cNvSpPr>
              <a:spLocks/>
            </p:cNvSpPr>
            <p:nvPr/>
          </p:nvSpPr>
          <p:spPr bwMode="auto">
            <a:xfrm>
              <a:off x="4904" y="2702"/>
              <a:ext cx="71" cy="385"/>
            </a:xfrm>
            <a:custGeom>
              <a:avLst/>
              <a:gdLst/>
              <a:ahLst/>
              <a:cxnLst>
                <a:cxn ang="0">
                  <a:pos x="206" y="15"/>
                </a:cxn>
                <a:cxn ang="0">
                  <a:pos x="191" y="45"/>
                </a:cxn>
                <a:cxn ang="0">
                  <a:pos x="177" y="77"/>
                </a:cxn>
                <a:cxn ang="0">
                  <a:pos x="166" y="107"/>
                </a:cxn>
                <a:cxn ang="0">
                  <a:pos x="153" y="142"/>
                </a:cxn>
                <a:cxn ang="0">
                  <a:pos x="140" y="177"/>
                </a:cxn>
                <a:cxn ang="0">
                  <a:pos x="128" y="213"/>
                </a:cxn>
                <a:cxn ang="0">
                  <a:pos x="117" y="248"/>
                </a:cxn>
                <a:cxn ang="0">
                  <a:pos x="100" y="303"/>
                </a:cxn>
                <a:cxn ang="0">
                  <a:pos x="78" y="375"/>
                </a:cxn>
                <a:cxn ang="0">
                  <a:pos x="58" y="449"/>
                </a:cxn>
                <a:cxn ang="0">
                  <a:pos x="40" y="522"/>
                </a:cxn>
                <a:cxn ang="0">
                  <a:pos x="18" y="632"/>
                </a:cxn>
                <a:cxn ang="0">
                  <a:pos x="2" y="778"/>
                </a:cxn>
                <a:cxn ang="0">
                  <a:pos x="1" y="928"/>
                </a:cxn>
                <a:cxn ang="0">
                  <a:pos x="14" y="1077"/>
                </a:cxn>
                <a:cxn ang="0">
                  <a:pos x="25" y="1155"/>
                </a:cxn>
                <a:cxn ang="0">
                  <a:pos x="30" y="1152"/>
                </a:cxn>
                <a:cxn ang="0">
                  <a:pos x="26" y="1077"/>
                </a:cxn>
                <a:cxn ang="0">
                  <a:pos x="18" y="930"/>
                </a:cxn>
                <a:cxn ang="0">
                  <a:pos x="21" y="783"/>
                </a:cxn>
                <a:cxn ang="0">
                  <a:pos x="34" y="635"/>
                </a:cxn>
                <a:cxn ang="0">
                  <a:pos x="54" y="524"/>
                </a:cxn>
                <a:cxn ang="0">
                  <a:pos x="69" y="453"/>
                </a:cxn>
                <a:cxn ang="0">
                  <a:pos x="87" y="382"/>
                </a:cxn>
                <a:cxn ang="0">
                  <a:pos x="106" y="312"/>
                </a:cxn>
                <a:cxn ang="0">
                  <a:pos x="121" y="261"/>
                </a:cxn>
                <a:cxn ang="0">
                  <a:pos x="131" y="226"/>
                </a:cxn>
                <a:cxn ang="0">
                  <a:pos x="140" y="192"/>
                </a:cxn>
                <a:cxn ang="0">
                  <a:pos x="152" y="160"/>
                </a:cxn>
                <a:cxn ang="0">
                  <a:pos x="163" y="126"/>
                </a:cxn>
                <a:cxn ang="0">
                  <a:pos x="175" y="88"/>
                </a:cxn>
                <a:cxn ang="0">
                  <a:pos x="189" y="52"/>
                </a:cxn>
                <a:cxn ang="0">
                  <a:pos x="205" y="17"/>
                </a:cxn>
                <a:cxn ang="0">
                  <a:pos x="214" y="0"/>
                </a:cxn>
                <a:cxn ang="0">
                  <a:pos x="214" y="0"/>
                </a:cxn>
                <a:cxn ang="0">
                  <a:pos x="214" y="0"/>
                </a:cxn>
              </a:cxnLst>
              <a:rect l="0" t="0" r="r" b="b"/>
              <a:pathLst>
                <a:path w="214" h="1155">
                  <a:moveTo>
                    <a:pt x="214" y="0"/>
                  </a:moveTo>
                  <a:lnTo>
                    <a:pt x="206" y="15"/>
                  </a:lnTo>
                  <a:lnTo>
                    <a:pt x="198" y="29"/>
                  </a:lnTo>
                  <a:lnTo>
                    <a:pt x="191" y="45"/>
                  </a:lnTo>
                  <a:lnTo>
                    <a:pt x="184" y="60"/>
                  </a:lnTo>
                  <a:lnTo>
                    <a:pt x="177" y="77"/>
                  </a:lnTo>
                  <a:lnTo>
                    <a:pt x="171" y="92"/>
                  </a:lnTo>
                  <a:lnTo>
                    <a:pt x="166" y="107"/>
                  </a:lnTo>
                  <a:lnTo>
                    <a:pt x="160" y="124"/>
                  </a:lnTo>
                  <a:lnTo>
                    <a:pt x="153" y="142"/>
                  </a:lnTo>
                  <a:lnTo>
                    <a:pt x="147" y="159"/>
                  </a:lnTo>
                  <a:lnTo>
                    <a:pt x="140" y="177"/>
                  </a:lnTo>
                  <a:lnTo>
                    <a:pt x="135" y="195"/>
                  </a:lnTo>
                  <a:lnTo>
                    <a:pt x="128" y="213"/>
                  </a:lnTo>
                  <a:lnTo>
                    <a:pt x="122" y="230"/>
                  </a:lnTo>
                  <a:lnTo>
                    <a:pt x="117" y="248"/>
                  </a:lnTo>
                  <a:lnTo>
                    <a:pt x="111" y="266"/>
                  </a:lnTo>
                  <a:lnTo>
                    <a:pt x="100" y="303"/>
                  </a:lnTo>
                  <a:lnTo>
                    <a:pt x="89" y="339"/>
                  </a:lnTo>
                  <a:lnTo>
                    <a:pt x="78" y="375"/>
                  </a:lnTo>
                  <a:lnTo>
                    <a:pt x="68" y="411"/>
                  </a:lnTo>
                  <a:lnTo>
                    <a:pt x="58" y="449"/>
                  </a:lnTo>
                  <a:lnTo>
                    <a:pt x="48" y="485"/>
                  </a:lnTo>
                  <a:lnTo>
                    <a:pt x="40" y="522"/>
                  </a:lnTo>
                  <a:lnTo>
                    <a:pt x="32" y="559"/>
                  </a:lnTo>
                  <a:lnTo>
                    <a:pt x="18" y="632"/>
                  </a:lnTo>
                  <a:lnTo>
                    <a:pt x="8" y="704"/>
                  </a:lnTo>
                  <a:lnTo>
                    <a:pt x="2" y="778"/>
                  </a:lnTo>
                  <a:lnTo>
                    <a:pt x="0" y="852"/>
                  </a:lnTo>
                  <a:lnTo>
                    <a:pt x="1" y="928"/>
                  </a:lnTo>
                  <a:lnTo>
                    <a:pt x="7" y="1002"/>
                  </a:lnTo>
                  <a:lnTo>
                    <a:pt x="14" y="1077"/>
                  </a:lnTo>
                  <a:lnTo>
                    <a:pt x="22" y="1152"/>
                  </a:lnTo>
                  <a:lnTo>
                    <a:pt x="25" y="1155"/>
                  </a:lnTo>
                  <a:lnTo>
                    <a:pt x="27" y="1155"/>
                  </a:lnTo>
                  <a:lnTo>
                    <a:pt x="30" y="1152"/>
                  </a:lnTo>
                  <a:lnTo>
                    <a:pt x="32" y="1149"/>
                  </a:lnTo>
                  <a:lnTo>
                    <a:pt x="26" y="1077"/>
                  </a:lnTo>
                  <a:lnTo>
                    <a:pt x="21" y="1003"/>
                  </a:lnTo>
                  <a:lnTo>
                    <a:pt x="18" y="930"/>
                  </a:lnTo>
                  <a:lnTo>
                    <a:pt x="18" y="858"/>
                  </a:lnTo>
                  <a:lnTo>
                    <a:pt x="21" y="783"/>
                  </a:lnTo>
                  <a:lnTo>
                    <a:pt x="26" y="709"/>
                  </a:lnTo>
                  <a:lnTo>
                    <a:pt x="34" y="635"/>
                  </a:lnTo>
                  <a:lnTo>
                    <a:pt x="47" y="561"/>
                  </a:lnTo>
                  <a:lnTo>
                    <a:pt x="54" y="524"/>
                  </a:lnTo>
                  <a:lnTo>
                    <a:pt x="61" y="490"/>
                  </a:lnTo>
                  <a:lnTo>
                    <a:pt x="69" y="453"/>
                  </a:lnTo>
                  <a:lnTo>
                    <a:pt x="78" y="418"/>
                  </a:lnTo>
                  <a:lnTo>
                    <a:pt x="87" y="382"/>
                  </a:lnTo>
                  <a:lnTo>
                    <a:pt x="96" y="347"/>
                  </a:lnTo>
                  <a:lnTo>
                    <a:pt x="106" y="312"/>
                  </a:lnTo>
                  <a:lnTo>
                    <a:pt x="115" y="278"/>
                  </a:lnTo>
                  <a:lnTo>
                    <a:pt x="121" y="261"/>
                  </a:lnTo>
                  <a:lnTo>
                    <a:pt x="125" y="243"/>
                  </a:lnTo>
                  <a:lnTo>
                    <a:pt x="131" y="226"/>
                  </a:lnTo>
                  <a:lnTo>
                    <a:pt x="136" y="209"/>
                  </a:lnTo>
                  <a:lnTo>
                    <a:pt x="140" y="192"/>
                  </a:lnTo>
                  <a:lnTo>
                    <a:pt x="146" y="176"/>
                  </a:lnTo>
                  <a:lnTo>
                    <a:pt x="152" y="160"/>
                  </a:lnTo>
                  <a:lnTo>
                    <a:pt x="157" y="144"/>
                  </a:lnTo>
                  <a:lnTo>
                    <a:pt x="163" y="126"/>
                  </a:lnTo>
                  <a:lnTo>
                    <a:pt x="168" y="107"/>
                  </a:lnTo>
                  <a:lnTo>
                    <a:pt x="175" y="88"/>
                  </a:lnTo>
                  <a:lnTo>
                    <a:pt x="182" y="70"/>
                  </a:lnTo>
                  <a:lnTo>
                    <a:pt x="189" y="52"/>
                  </a:lnTo>
                  <a:lnTo>
                    <a:pt x="196" y="35"/>
                  </a:lnTo>
                  <a:lnTo>
                    <a:pt x="205" y="17"/>
                  </a:lnTo>
                  <a:lnTo>
                    <a:pt x="214" y="0"/>
                  </a:lnTo>
                  <a:lnTo>
                    <a:pt x="214" y="0"/>
                  </a:lnTo>
                  <a:lnTo>
                    <a:pt x="214" y="0"/>
                  </a:lnTo>
                  <a:lnTo>
                    <a:pt x="214" y="0"/>
                  </a:lnTo>
                  <a:lnTo>
                    <a:pt x="214" y="0"/>
                  </a:lnTo>
                  <a:lnTo>
                    <a:pt x="214" y="0"/>
                  </a:lnTo>
                  <a:close/>
                </a:path>
              </a:pathLst>
            </a:custGeom>
            <a:solidFill>
              <a:srgbClr val="140000"/>
            </a:solidFill>
            <a:ln w="9525">
              <a:noFill/>
              <a:round/>
              <a:headEnd/>
              <a:tailEnd/>
            </a:ln>
          </p:spPr>
          <p:txBody>
            <a:bodyPr/>
            <a:lstStyle/>
            <a:p>
              <a:endParaRPr lang="zh-CN" altLang="en-US"/>
            </a:p>
          </p:txBody>
        </p:sp>
        <p:sp>
          <p:nvSpPr>
            <p:cNvPr id="80" name="Freeform 76"/>
            <p:cNvSpPr>
              <a:spLocks/>
            </p:cNvSpPr>
            <p:nvPr/>
          </p:nvSpPr>
          <p:spPr bwMode="auto">
            <a:xfrm>
              <a:off x="4801" y="3065"/>
              <a:ext cx="122" cy="35"/>
            </a:xfrm>
            <a:custGeom>
              <a:avLst/>
              <a:gdLst/>
              <a:ahLst/>
              <a:cxnLst>
                <a:cxn ang="0">
                  <a:pos x="159" y="43"/>
                </a:cxn>
                <a:cxn ang="0">
                  <a:pos x="184" y="50"/>
                </a:cxn>
                <a:cxn ang="0">
                  <a:pos x="211" y="58"/>
                </a:cxn>
                <a:cxn ang="0">
                  <a:pos x="236" y="65"/>
                </a:cxn>
                <a:cxn ang="0">
                  <a:pos x="261" y="74"/>
                </a:cxn>
                <a:cxn ang="0">
                  <a:pos x="286" y="81"/>
                </a:cxn>
                <a:cxn ang="0">
                  <a:pos x="311" y="89"/>
                </a:cxn>
                <a:cxn ang="0">
                  <a:pos x="337" y="96"/>
                </a:cxn>
                <a:cxn ang="0">
                  <a:pos x="363" y="104"/>
                </a:cxn>
                <a:cxn ang="0">
                  <a:pos x="364" y="104"/>
                </a:cxn>
                <a:cxn ang="0">
                  <a:pos x="367" y="103"/>
                </a:cxn>
                <a:cxn ang="0">
                  <a:pos x="367" y="100"/>
                </a:cxn>
                <a:cxn ang="0">
                  <a:pos x="365" y="99"/>
                </a:cxn>
                <a:cxn ang="0">
                  <a:pos x="337" y="89"/>
                </a:cxn>
                <a:cxn ang="0">
                  <a:pos x="311" y="79"/>
                </a:cxn>
                <a:cxn ang="0">
                  <a:pos x="283" y="71"/>
                </a:cxn>
                <a:cxn ang="0">
                  <a:pos x="255" y="61"/>
                </a:cxn>
                <a:cxn ang="0">
                  <a:pos x="229" y="53"/>
                </a:cxn>
                <a:cxn ang="0">
                  <a:pos x="201" y="44"/>
                </a:cxn>
                <a:cxn ang="0">
                  <a:pos x="173" y="36"/>
                </a:cxn>
                <a:cxn ang="0">
                  <a:pos x="145" y="29"/>
                </a:cxn>
                <a:cxn ang="0">
                  <a:pos x="134" y="26"/>
                </a:cxn>
                <a:cxn ang="0">
                  <a:pos x="123" y="22"/>
                </a:cxn>
                <a:cxn ang="0">
                  <a:pos x="112" y="19"/>
                </a:cxn>
                <a:cxn ang="0">
                  <a:pos x="102" y="17"/>
                </a:cxn>
                <a:cxn ang="0">
                  <a:pos x="91" y="14"/>
                </a:cxn>
                <a:cxn ang="0">
                  <a:pos x="80" y="10"/>
                </a:cxn>
                <a:cxn ang="0">
                  <a:pos x="68" y="7"/>
                </a:cxn>
                <a:cxn ang="0">
                  <a:pos x="57" y="4"/>
                </a:cxn>
                <a:cxn ang="0">
                  <a:pos x="49" y="3"/>
                </a:cxn>
                <a:cxn ang="0">
                  <a:pos x="40" y="1"/>
                </a:cxn>
                <a:cxn ang="0">
                  <a:pos x="31" y="1"/>
                </a:cxn>
                <a:cxn ang="0">
                  <a:pos x="21" y="0"/>
                </a:cxn>
                <a:cxn ang="0">
                  <a:pos x="13" y="1"/>
                </a:cxn>
                <a:cxn ang="0">
                  <a:pos x="6" y="1"/>
                </a:cxn>
                <a:cxn ang="0">
                  <a:pos x="1" y="1"/>
                </a:cxn>
                <a:cxn ang="0">
                  <a:pos x="0" y="1"/>
                </a:cxn>
                <a:cxn ang="0">
                  <a:pos x="6" y="3"/>
                </a:cxn>
                <a:cxn ang="0">
                  <a:pos x="21" y="7"/>
                </a:cxn>
                <a:cxn ang="0">
                  <a:pos x="43" y="12"/>
                </a:cxn>
                <a:cxn ang="0">
                  <a:pos x="68" y="19"/>
                </a:cxn>
                <a:cxn ang="0">
                  <a:pos x="96" y="26"/>
                </a:cxn>
                <a:cxn ang="0">
                  <a:pos x="121" y="33"/>
                </a:cxn>
                <a:cxn ang="0">
                  <a:pos x="144" y="39"/>
                </a:cxn>
                <a:cxn ang="0">
                  <a:pos x="159" y="43"/>
                </a:cxn>
              </a:cxnLst>
              <a:rect l="0" t="0" r="r" b="b"/>
              <a:pathLst>
                <a:path w="367" h="104">
                  <a:moveTo>
                    <a:pt x="159" y="43"/>
                  </a:moveTo>
                  <a:lnTo>
                    <a:pt x="184" y="50"/>
                  </a:lnTo>
                  <a:lnTo>
                    <a:pt x="211" y="58"/>
                  </a:lnTo>
                  <a:lnTo>
                    <a:pt x="236" y="65"/>
                  </a:lnTo>
                  <a:lnTo>
                    <a:pt x="261" y="74"/>
                  </a:lnTo>
                  <a:lnTo>
                    <a:pt x="286" y="81"/>
                  </a:lnTo>
                  <a:lnTo>
                    <a:pt x="311" y="89"/>
                  </a:lnTo>
                  <a:lnTo>
                    <a:pt x="337" y="96"/>
                  </a:lnTo>
                  <a:lnTo>
                    <a:pt x="363" y="104"/>
                  </a:lnTo>
                  <a:lnTo>
                    <a:pt x="364" y="104"/>
                  </a:lnTo>
                  <a:lnTo>
                    <a:pt x="367" y="103"/>
                  </a:lnTo>
                  <a:lnTo>
                    <a:pt x="367" y="100"/>
                  </a:lnTo>
                  <a:lnTo>
                    <a:pt x="365" y="99"/>
                  </a:lnTo>
                  <a:lnTo>
                    <a:pt x="337" y="89"/>
                  </a:lnTo>
                  <a:lnTo>
                    <a:pt x="311" y="79"/>
                  </a:lnTo>
                  <a:lnTo>
                    <a:pt x="283" y="71"/>
                  </a:lnTo>
                  <a:lnTo>
                    <a:pt x="255" y="61"/>
                  </a:lnTo>
                  <a:lnTo>
                    <a:pt x="229" y="53"/>
                  </a:lnTo>
                  <a:lnTo>
                    <a:pt x="201" y="44"/>
                  </a:lnTo>
                  <a:lnTo>
                    <a:pt x="173" y="36"/>
                  </a:lnTo>
                  <a:lnTo>
                    <a:pt x="145" y="29"/>
                  </a:lnTo>
                  <a:lnTo>
                    <a:pt x="134" y="26"/>
                  </a:lnTo>
                  <a:lnTo>
                    <a:pt x="123" y="22"/>
                  </a:lnTo>
                  <a:lnTo>
                    <a:pt x="112" y="19"/>
                  </a:lnTo>
                  <a:lnTo>
                    <a:pt x="102" y="17"/>
                  </a:lnTo>
                  <a:lnTo>
                    <a:pt x="91" y="14"/>
                  </a:lnTo>
                  <a:lnTo>
                    <a:pt x="80" y="10"/>
                  </a:lnTo>
                  <a:lnTo>
                    <a:pt x="68" y="7"/>
                  </a:lnTo>
                  <a:lnTo>
                    <a:pt x="57" y="4"/>
                  </a:lnTo>
                  <a:lnTo>
                    <a:pt x="49" y="3"/>
                  </a:lnTo>
                  <a:lnTo>
                    <a:pt x="40" y="1"/>
                  </a:lnTo>
                  <a:lnTo>
                    <a:pt x="31" y="1"/>
                  </a:lnTo>
                  <a:lnTo>
                    <a:pt x="21" y="0"/>
                  </a:lnTo>
                  <a:lnTo>
                    <a:pt x="13" y="1"/>
                  </a:lnTo>
                  <a:lnTo>
                    <a:pt x="6" y="1"/>
                  </a:lnTo>
                  <a:lnTo>
                    <a:pt x="1" y="1"/>
                  </a:lnTo>
                  <a:lnTo>
                    <a:pt x="0" y="1"/>
                  </a:lnTo>
                  <a:lnTo>
                    <a:pt x="6" y="3"/>
                  </a:lnTo>
                  <a:lnTo>
                    <a:pt x="21" y="7"/>
                  </a:lnTo>
                  <a:lnTo>
                    <a:pt x="43" y="12"/>
                  </a:lnTo>
                  <a:lnTo>
                    <a:pt x="68" y="19"/>
                  </a:lnTo>
                  <a:lnTo>
                    <a:pt x="96" y="26"/>
                  </a:lnTo>
                  <a:lnTo>
                    <a:pt x="121" y="33"/>
                  </a:lnTo>
                  <a:lnTo>
                    <a:pt x="144" y="39"/>
                  </a:lnTo>
                  <a:lnTo>
                    <a:pt x="159" y="43"/>
                  </a:lnTo>
                  <a:close/>
                </a:path>
              </a:pathLst>
            </a:custGeom>
            <a:solidFill>
              <a:srgbClr val="140000"/>
            </a:solidFill>
            <a:ln w="9525">
              <a:noFill/>
              <a:round/>
              <a:headEnd/>
              <a:tailEnd/>
            </a:ln>
          </p:spPr>
          <p:txBody>
            <a:bodyPr/>
            <a:lstStyle/>
            <a:p>
              <a:endParaRPr lang="zh-CN" altLang="en-US"/>
            </a:p>
          </p:txBody>
        </p:sp>
        <p:sp>
          <p:nvSpPr>
            <p:cNvPr id="81" name="Freeform 77"/>
            <p:cNvSpPr>
              <a:spLocks/>
            </p:cNvSpPr>
            <p:nvPr/>
          </p:nvSpPr>
          <p:spPr bwMode="auto">
            <a:xfrm>
              <a:off x="4893" y="3057"/>
              <a:ext cx="171" cy="8"/>
            </a:xfrm>
            <a:custGeom>
              <a:avLst/>
              <a:gdLst/>
              <a:ahLst/>
              <a:cxnLst>
                <a:cxn ang="0">
                  <a:pos x="217" y="25"/>
                </a:cxn>
                <a:cxn ang="0">
                  <a:pos x="235" y="25"/>
                </a:cxn>
                <a:cxn ang="0">
                  <a:pos x="253" y="23"/>
                </a:cxn>
                <a:cxn ang="0">
                  <a:pos x="271" y="23"/>
                </a:cxn>
                <a:cxn ang="0">
                  <a:pos x="290" y="22"/>
                </a:cxn>
                <a:cxn ang="0">
                  <a:pos x="309" y="22"/>
                </a:cxn>
                <a:cxn ang="0">
                  <a:pos x="327" y="21"/>
                </a:cxn>
                <a:cxn ang="0">
                  <a:pos x="345" y="21"/>
                </a:cxn>
                <a:cxn ang="0">
                  <a:pos x="363" y="19"/>
                </a:cxn>
                <a:cxn ang="0">
                  <a:pos x="382" y="19"/>
                </a:cxn>
                <a:cxn ang="0">
                  <a:pos x="400" y="18"/>
                </a:cxn>
                <a:cxn ang="0">
                  <a:pos x="418" y="16"/>
                </a:cxn>
                <a:cxn ang="0">
                  <a:pos x="436" y="15"/>
                </a:cxn>
                <a:cxn ang="0">
                  <a:pos x="454" y="14"/>
                </a:cxn>
                <a:cxn ang="0">
                  <a:pos x="472" y="12"/>
                </a:cxn>
                <a:cxn ang="0">
                  <a:pos x="490" y="9"/>
                </a:cxn>
                <a:cxn ang="0">
                  <a:pos x="508" y="8"/>
                </a:cxn>
                <a:cxn ang="0">
                  <a:pos x="511" y="7"/>
                </a:cxn>
                <a:cxn ang="0">
                  <a:pos x="513" y="4"/>
                </a:cxn>
                <a:cxn ang="0">
                  <a:pos x="513" y="1"/>
                </a:cxn>
                <a:cxn ang="0">
                  <a:pos x="510" y="0"/>
                </a:cxn>
                <a:cxn ang="0">
                  <a:pos x="493" y="1"/>
                </a:cxn>
                <a:cxn ang="0">
                  <a:pos x="476" y="1"/>
                </a:cxn>
                <a:cxn ang="0">
                  <a:pos x="460" y="1"/>
                </a:cxn>
                <a:cxn ang="0">
                  <a:pos x="443" y="2"/>
                </a:cxn>
                <a:cxn ang="0">
                  <a:pos x="426" y="2"/>
                </a:cxn>
                <a:cxn ang="0">
                  <a:pos x="409" y="4"/>
                </a:cxn>
                <a:cxn ang="0">
                  <a:pos x="393" y="4"/>
                </a:cxn>
                <a:cxn ang="0">
                  <a:pos x="376" y="4"/>
                </a:cxn>
                <a:cxn ang="0">
                  <a:pos x="359" y="5"/>
                </a:cxn>
                <a:cxn ang="0">
                  <a:pos x="343" y="5"/>
                </a:cxn>
                <a:cxn ang="0">
                  <a:pos x="326" y="5"/>
                </a:cxn>
                <a:cxn ang="0">
                  <a:pos x="309" y="7"/>
                </a:cxn>
                <a:cxn ang="0">
                  <a:pos x="292" y="7"/>
                </a:cxn>
                <a:cxn ang="0">
                  <a:pos x="276" y="7"/>
                </a:cxn>
                <a:cxn ang="0">
                  <a:pos x="259" y="8"/>
                </a:cxn>
                <a:cxn ang="0">
                  <a:pos x="242" y="8"/>
                </a:cxn>
                <a:cxn ang="0">
                  <a:pos x="232" y="8"/>
                </a:cxn>
                <a:cxn ang="0">
                  <a:pos x="218" y="9"/>
                </a:cxn>
                <a:cxn ang="0">
                  <a:pos x="203" y="9"/>
                </a:cxn>
                <a:cxn ang="0">
                  <a:pos x="185" y="9"/>
                </a:cxn>
                <a:cxn ang="0">
                  <a:pos x="165" y="11"/>
                </a:cxn>
                <a:cxn ang="0">
                  <a:pos x="146" y="11"/>
                </a:cxn>
                <a:cxn ang="0">
                  <a:pos x="125" y="11"/>
                </a:cxn>
                <a:cxn ang="0">
                  <a:pos x="104" y="12"/>
                </a:cxn>
                <a:cxn ang="0">
                  <a:pos x="83" y="12"/>
                </a:cxn>
                <a:cxn ang="0">
                  <a:pos x="65" y="14"/>
                </a:cxn>
                <a:cxn ang="0">
                  <a:pos x="47" y="14"/>
                </a:cxn>
                <a:cxn ang="0">
                  <a:pos x="32" y="14"/>
                </a:cxn>
                <a:cxn ang="0">
                  <a:pos x="18" y="15"/>
                </a:cxn>
                <a:cxn ang="0">
                  <a:pos x="8" y="15"/>
                </a:cxn>
                <a:cxn ang="0">
                  <a:pos x="2" y="15"/>
                </a:cxn>
                <a:cxn ang="0">
                  <a:pos x="0" y="15"/>
                </a:cxn>
                <a:cxn ang="0">
                  <a:pos x="6" y="15"/>
                </a:cxn>
                <a:cxn ang="0">
                  <a:pos x="27" y="16"/>
                </a:cxn>
                <a:cxn ang="0">
                  <a:pos x="55" y="18"/>
                </a:cxn>
                <a:cxn ang="0">
                  <a:pos x="90" y="21"/>
                </a:cxn>
                <a:cxn ang="0">
                  <a:pos x="128" y="22"/>
                </a:cxn>
                <a:cxn ang="0">
                  <a:pos x="163" y="23"/>
                </a:cxn>
                <a:cxn ang="0">
                  <a:pos x="195" y="25"/>
                </a:cxn>
                <a:cxn ang="0">
                  <a:pos x="217" y="25"/>
                </a:cxn>
              </a:cxnLst>
              <a:rect l="0" t="0" r="r" b="b"/>
              <a:pathLst>
                <a:path w="513" h="25">
                  <a:moveTo>
                    <a:pt x="217" y="25"/>
                  </a:moveTo>
                  <a:lnTo>
                    <a:pt x="235" y="25"/>
                  </a:lnTo>
                  <a:lnTo>
                    <a:pt x="253" y="23"/>
                  </a:lnTo>
                  <a:lnTo>
                    <a:pt x="271" y="23"/>
                  </a:lnTo>
                  <a:lnTo>
                    <a:pt x="290" y="22"/>
                  </a:lnTo>
                  <a:lnTo>
                    <a:pt x="309" y="22"/>
                  </a:lnTo>
                  <a:lnTo>
                    <a:pt x="327" y="21"/>
                  </a:lnTo>
                  <a:lnTo>
                    <a:pt x="345" y="21"/>
                  </a:lnTo>
                  <a:lnTo>
                    <a:pt x="363" y="19"/>
                  </a:lnTo>
                  <a:lnTo>
                    <a:pt x="382" y="19"/>
                  </a:lnTo>
                  <a:lnTo>
                    <a:pt x="400" y="18"/>
                  </a:lnTo>
                  <a:lnTo>
                    <a:pt x="418" y="16"/>
                  </a:lnTo>
                  <a:lnTo>
                    <a:pt x="436" y="15"/>
                  </a:lnTo>
                  <a:lnTo>
                    <a:pt x="454" y="14"/>
                  </a:lnTo>
                  <a:lnTo>
                    <a:pt x="472" y="12"/>
                  </a:lnTo>
                  <a:lnTo>
                    <a:pt x="490" y="9"/>
                  </a:lnTo>
                  <a:lnTo>
                    <a:pt x="508" y="8"/>
                  </a:lnTo>
                  <a:lnTo>
                    <a:pt x="511" y="7"/>
                  </a:lnTo>
                  <a:lnTo>
                    <a:pt x="513" y="4"/>
                  </a:lnTo>
                  <a:lnTo>
                    <a:pt x="513" y="1"/>
                  </a:lnTo>
                  <a:lnTo>
                    <a:pt x="510" y="0"/>
                  </a:lnTo>
                  <a:lnTo>
                    <a:pt x="493" y="1"/>
                  </a:lnTo>
                  <a:lnTo>
                    <a:pt x="476" y="1"/>
                  </a:lnTo>
                  <a:lnTo>
                    <a:pt x="460" y="1"/>
                  </a:lnTo>
                  <a:lnTo>
                    <a:pt x="443" y="2"/>
                  </a:lnTo>
                  <a:lnTo>
                    <a:pt x="426" y="2"/>
                  </a:lnTo>
                  <a:lnTo>
                    <a:pt x="409" y="4"/>
                  </a:lnTo>
                  <a:lnTo>
                    <a:pt x="393" y="4"/>
                  </a:lnTo>
                  <a:lnTo>
                    <a:pt x="376" y="4"/>
                  </a:lnTo>
                  <a:lnTo>
                    <a:pt x="359" y="5"/>
                  </a:lnTo>
                  <a:lnTo>
                    <a:pt x="343" y="5"/>
                  </a:lnTo>
                  <a:lnTo>
                    <a:pt x="326" y="5"/>
                  </a:lnTo>
                  <a:lnTo>
                    <a:pt x="309" y="7"/>
                  </a:lnTo>
                  <a:lnTo>
                    <a:pt x="292" y="7"/>
                  </a:lnTo>
                  <a:lnTo>
                    <a:pt x="276" y="7"/>
                  </a:lnTo>
                  <a:lnTo>
                    <a:pt x="259" y="8"/>
                  </a:lnTo>
                  <a:lnTo>
                    <a:pt x="242" y="8"/>
                  </a:lnTo>
                  <a:lnTo>
                    <a:pt x="232" y="8"/>
                  </a:lnTo>
                  <a:lnTo>
                    <a:pt x="218" y="9"/>
                  </a:lnTo>
                  <a:lnTo>
                    <a:pt x="203" y="9"/>
                  </a:lnTo>
                  <a:lnTo>
                    <a:pt x="185" y="9"/>
                  </a:lnTo>
                  <a:lnTo>
                    <a:pt x="165" y="11"/>
                  </a:lnTo>
                  <a:lnTo>
                    <a:pt x="146" y="11"/>
                  </a:lnTo>
                  <a:lnTo>
                    <a:pt x="125" y="11"/>
                  </a:lnTo>
                  <a:lnTo>
                    <a:pt x="104" y="12"/>
                  </a:lnTo>
                  <a:lnTo>
                    <a:pt x="83" y="12"/>
                  </a:lnTo>
                  <a:lnTo>
                    <a:pt x="65" y="14"/>
                  </a:lnTo>
                  <a:lnTo>
                    <a:pt x="47" y="14"/>
                  </a:lnTo>
                  <a:lnTo>
                    <a:pt x="32" y="14"/>
                  </a:lnTo>
                  <a:lnTo>
                    <a:pt x="18" y="15"/>
                  </a:lnTo>
                  <a:lnTo>
                    <a:pt x="8" y="15"/>
                  </a:lnTo>
                  <a:lnTo>
                    <a:pt x="2" y="15"/>
                  </a:lnTo>
                  <a:lnTo>
                    <a:pt x="0" y="15"/>
                  </a:lnTo>
                  <a:lnTo>
                    <a:pt x="6" y="15"/>
                  </a:lnTo>
                  <a:lnTo>
                    <a:pt x="27" y="16"/>
                  </a:lnTo>
                  <a:lnTo>
                    <a:pt x="55" y="18"/>
                  </a:lnTo>
                  <a:lnTo>
                    <a:pt x="90" y="21"/>
                  </a:lnTo>
                  <a:lnTo>
                    <a:pt x="128" y="22"/>
                  </a:lnTo>
                  <a:lnTo>
                    <a:pt x="163" y="23"/>
                  </a:lnTo>
                  <a:lnTo>
                    <a:pt x="195" y="25"/>
                  </a:lnTo>
                  <a:lnTo>
                    <a:pt x="217" y="25"/>
                  </a:lnTo>
                  <a:close/>
                </a:path>
              </a:pathLst>
            </a:custGeom>
            <a:solidFill>
              <a:srgbClr val="140000"/>
            </a:solidFill>
            <a:ln w="9525">
              <a:noFill/>
              <a:round/>
              <a:headEnd/>
              <a:tailEnd/>
            </a:ln>
          </p:spPr>
          <p:txBody>
            <a:bodyPr/>
            <a:lstStyle/>
            <a:p>
              <a:endParaRPr lang="zh-CN" altLang="en-US"/>
            </a:p>
          </p:txBody>
        </p:sp>
        <p:sp>
          <p:nvSpPr>
            <p:cNvPr id="82" name="Freeform 78"/>
            <p:cNvSpPr>
              <a:spLocks/>
            </p:cNvSpPr>
            <p:nvPr/>
          </p:nvSpPr>
          <p:spPr bwMode="auto">
            <a:xfrm>
              <a:off x="4667" y="3219"/>
              <a:ext cx="165" cy="22"/>
            </a:xfrm>
            <a:custGeom>
              <a:avLst/>
              <a:gdLst/>
              <a:ahLst/>
              <a:cxnLst>
                <a:cxn ang="0">
                  <a:pos x="56" y="7"/>
                </a:cxn>
                <a:cxn ang="0">
                  <a:pos x="100" y="10"/>
                </a:cxn>
                <a:cxn ang="0">
                  <a:pos x="157" y="16"/>
                </a:cxn>
                <a:cxn ang="0">
                  <a:pos x="209" y="21"/>
                </a:cxn>
                <a:cxn ang="0">
                  <a:pos x="245" y="27"/>
                </a:cxn>
                <a:cxn ang="0">
                  <a:pos x="277" y="31"/>
                </a:cxn>
                <a:cxn ang="0">
                  <a:pos x="311" y="37"/>
                </a:cxn>
                <a:cxn ang="0">
                  <a:pos x="343" y="42"/>
                </a:cxn>
                <a:cxn ang="0">
                  <a:pos x="376" y="48"/>
                </a:cxn>
                <a:cxn ang="0">
                  <a:pos x="408" y="53"/>
                </a:cxn>
                <a:cxn ang="0">
                  <a:pos x="440" y="59"/>
                </a:cxn>
                <a:cxn ang="0">
                  <a:pos x="473" y="65"/>
                </a:cxn>
                <a:cxn ang="0">
                  <a:pos x="492" y="67"/>
                </a:cxn>
                <a:cxn ang="0">
                  <a:pos x="493" y="62"/>
                </a:cxn>
                <a:cxn ang="0">
                  <a:pos x="477" y="58"/>
                </a:cxn>
                <a:cxn ang="0">
                  <a:pos x="446" y="51"/>
                </a:cxn>
                <a:cxn ang="0">
                  <a:pos x="414" y="44"/>
                </a:cxn>
                <a:cxn ang="0">
                  <a:pos x="383" y="37"/>
                </a:cxn>
                <a:cxn ang="0">
                  <a:pos x="353" y="31"/>
                </a:cxn>
                <a:cxn ang="0">
                  <a:pos x="321" y="26"/>
                </a:cxn>
                <a:cxn ang="0">
                  <a:pos x="290" y="21"/>
                </a:cxn>
                <a:cxn ang="0">
                  <a:pos x="258" y="16"/>
                </a:cxn>
                <a:cxn ang="0">
                  <a:pos x="233" y="13"/>
                </a:cxn>
                <a:cxn ang="0">
                  <a:pos x="203" y="12"/>
                </a:cxn>
                <a:cxn ang="0">
                  <a:pos x="167" y="9"/>
                </a:cxn>
                <a:cxn ang="0">
                  <a:pos x="125" y="6"/>
                </a:cxn>
                <a:cxn ang="0">
                  <a:pos x="84" y="5"/>
                </a:cxn>
                <a:cxn ang="0">
                  <a:pos x="47" y="3"/>
                </a:cxn>
                <a:cxn ang="0">
                  <a:pos x="18" y="2"/>
                </a:cxn>
                <a:cxn ang="0">
                  <a:pos x="1" y="0"/>
                </a:cxn>
                <a:cxn ang="0">
                  <a:pos x="1" y="0"/>
                </a:cxn>
                <a:cxn ang="0">
                  <a:pos x="10" y="2"/>
                </a:cxn>
                <a:cxn ang="0">
                  <a:pos x="24" y="5"/>
                </a:cxn>
                <a:cxn ang="0">
                  <a:pos x="39" y="6"/>
                </a:cxn>
              </a:cxnLst>
              <a:rect l="0" t="0" r="r" b="b"/>
              <a:pathLst>
                <a:path w="493" h="67">
                  <a:moveTo>
                    <a:pt x="45" y="6"/>
                  </a:moveTo>
                  <a:lnTo>
                    <a:pt x="56" y="7"/>
                  </a:lnTo>
                  <a:lnTo>
                    <a:pt x="75" y="9"/>
                  </a:lnTo>
                  <a:lnTo>
                    <a:pt x="100" y="10"/>
                  </a:lnTo>
                  <a:lnTo>
                    <a:pt x="128" y="13"/>
                  </a:lnTo>
                  <a:lnTo>
                    <a:pt x="157" y="16"/>
                  </a:lnTo>
                  <a:lnTo>
                    <a:pt x="185" y="19"/>
                  </a:lnTo>
                  <a:lnTo>
                    <a:pt x="209" y="21"/>
                  </a:lnTo>
                  <a:lnTo>
                    <a:pt x="229" y="24"/>
                  </a:lnTo>
                  <a:lnTo>
                    <a:pt x="245" y="27"/>
                  </a:lnTo>
                  <a:lnTo>
                    <a:pt x="262" y="28"/>
                  </a:lnTo>
                  <a:lnTo>
                    <a:pt x="277" y="31"/>
                  </a:lnTo>
                  <a:lnTo>
                    <a:pt x="294" y="34"/>
                  </a:lnTo>
                  <a:lnTo>
                    <a:pt x="311" y="37"/>
                  </a:lnTo>
                  <a:lnTo>
                    <a:pt x="328" y="40"/>
                  </a:lnTo>
                  <a:lnTo>
                    <a:pt x="343" y="42"/>
                  </a:lnTo>
                  <a:lnTo>
                    <a:pt x="360" y="45"/>
                  </a:lnTo>
                  <a:lnTo>
                    <a:pt x="376" y="48"/>
                  </a:lnTo>
                  <a:lnTo>
                    <a:pt x="392" y="51"/>
                  </a:lnTo>
                  <a:lnTo>
                    <a:pt x="408" y="53"/>
                  </a:lnTo>
                  <a:lnTo>
                    <a:pt x="424" y="56"/>
                  </a:lnTo>
                  <a:lnTo>
                    <a:pt x="440" y="59"/>
                  </a:lnTo>
                  <a:lnTo>
                    <a:pt x="457" y="62"/>
                  </a:lnTo>
                  <a:lnTo>
                    <a:pt x="473" y="65"/>
                  </a:lnTo>
                  <a:lnTo>
                    <a:pt x="489" y="67"/>
                  </a:lnTo>
                  <a:lnTo>
                    <a:pt x="492" y="67"/>
                  </a:lnTo>
                  <a:lnTo>
                    <a:pt x="493" y="65"/>
                  </a:lnTo>
                  <a:lnTo>
                    <a:pt x="493" y="62"/>
                  </a:lnTo>
                  <a:lnTo>
                    <a:pt x="492" y="60"/>
                  </a:lnTo>
                  <a:lnTo>
                    <a:pt x="477" y="58"/>
                  </a:lnTo>
                  <a:lnTo>
                    <a:pt x="461" y="53"/>
                  </a:lnTo>
                  <a:lnTo>
                    <a:pt x="446" y="51"/>
                  </a:lnTo>
                  <a:lnTo>
                    <a:pt x="431" y="47"/>
                  </a:lnTo>
                  <a:lnTo>
                    <a:pt x="414" y="44"/>
                  </a:lnTo>
                  <a:lnTo>
                    <a:pt x="399" y="41"/>
                  </a:lnTo>
                  <a:lnTo>
                    <a:pt x="383" y="37"/>
                  </a:lnTo>
                  <a:lnTo>
                    <a:pt x="368" y="34"/>
                  </a:lnTo>
                  <a:lnTo>
                    <a:pt x="353" y="31"/>
                  </a:lnTo>
                  <a:lnTo>
                    <a:pt x="336" y="28"/>
                  </a:lnTo>
                  <a:lnTo>
                    <a:pt x="321" y="26"/>
                  </a:lnTo>
                  <a:lnTo>
                    <a:pt x="305" y="23"/>
                  </a:lnTo>
                  <a:lnTo>
                    <a:pt x="290" y="21"/>
                  </a:lnTo>
                  <a:lnTo>
                    <a:pt x="273" y="19"/>
                  </a:lnTo>
                  <a:lnTo>
                    <a:pt x="258" y="16"/>
                  </a:lnTo>
                  <a:lnTo>
                    <a:pt x="242" y="14"/>
                  </a:lnTo>
                  <a:lnTo>
                    <a:pt x="233" y="13"/>
                  </a:lnTo>
                  <a:lnTo>
                    <a:pt x="220" y="12"/>
                  </a:lnTo>
                  <a:lnTo>
                    <a:pt x="203" y="12"/>
                  </a:lnTo>
                  <a:lnTo>
                    <a:pt x="187" y="10"/>
                  </a:lnTo>
                  <a:lnTo>
                    <a:pt x="167" y="9"/>
                  </a:lnTo>
                  <a:lnTo>
                    <a:pt x="146" y="7"/>
                  </a:lnTo>
                  <a:lnTo>
                    <a:pt x="125" y="6"/>
                  </a:lnTo>
                  <a:lnTo>
                    <a:pt x="104" y="5"/>
                  </a:lnTo>
                  <a:lnTo>
                    <a:pt x="84" y="5"/>
                  </a:lnTo>
                  <a:lnTo>
                    <a:pt x="64" y="3"/>
                  </a:lnTo>
                  <a:lnTo>
                    <a:pt x="47" y="3"/>
                  </a:lnTo>
                  <a:lnTo>
                    <a:pt x="31" y="2"/>
                  </a:lnTo>
                  <a:lnTo>
                    <a:pt x="18" y="2"/>
                  </a:lnTo>
                  <a:lnTo>
                    <a:pt x="8" y="0"/>
                  </a:lnTo>
                  <a:lnTo>
                    <a:pt x="1" y="0"/>
                  </a:lnTo>
                  <a:lnTo>
                    <a:pt x="0" y="0"/>
                  </a:lnTo>
                  <a:lnTo>
                    <a:pt x="1" y="0"/>
                  </a:lnTo>
                  <a:lnTo>
                    <a:pt x="5" y="2"/>
                  </a:lnTo>
                  <a:lnTo>
                    <a:pt x="10" y="2"/>
                  </a:lnTo>
                  <a:lnTo>
                    <a:pt x="17" y="3"/>
                  </a:lnTo>
                  <a:lnTo>
                    <a:pt x="24" y="5"/>
                  </a:lnTo>
                  <a:lnTo>
                    <a:pt x="32" y="5"/>
                  </a:lnTo>
                  <a:lnTo>
                    <a:pt x="39" y="6"/>
                  </a:lnTo>
                  <a:lnTo>
                    <a:pt x="45" y="6"/>
                  </a:lnTo>
                  <a:close/>
                </a:path>
              </a:pathLst>
            </a:custGeom>
            <a:solidFill>
              <a:srgbClr val="140000"/>
            </a:solidFill>
            <a:ln w="9525">
              <a:noFill/>
              <a:round/>
              <a:headEnd/>
              <a:tailEnd/>
            </a:ln>
          </p:spPr>
          <p:txBody>
            <a:bodyPr/>
            <a:lstStyle/>
            <a:p>
              <a:endParaRPr lang="zh-CN" altLang="en-US"/>
            </a:p>
          </p:txBody>
        </p:sp>
        <p:sp>
          <p:nvSpPr>
            <p:cNvPr id="83" name="Freeform 79"/>
            <p:cNvSpPr>
              <a:spLocks/>
            </p:cNvSpPr>
            <p:nvPr/>
          </p:nvSpPr>
          <p:spPr bwMode="auto">
            <a:xfrm>
              <a:off x="4930" y="2734"/>
              <a:ext cx="62" cy="288"/>
            </a:xfrm>
            <a:custGeom>
              <a:avLst/>
              <a:gdLst/>
              <a:ahLst/>
              <a:cxnLst>
                <a:cxn ang="0">
                  <a:pos x="183" y="0"/>
                </a:cxn>
                <a:cxn ang="0">
                  <a:pos x="172" y="23"/>
                </a:cxn>
                <a:cxn ang="0">
                  <a:pos x="162" y="46"/>
                </a:cxn>
                <a:cxn ang="0">
                  <a:pos x="152" y="69"/>
                </a:cxn>
                <a:cxn ang="0">
                  <a:pos x="144" y="92"/>
                </a:cxn>
                <a:cxn ang="0">
                  <a:pos x="137" y="116"/>
                </a:cxn>
                <a:cxn ang="0">
                  <a:pos x="130" y="141"/>
                </a:cxn>
                <a:cxn ang="0">
                  <a:pos x="123" y="165"/>
                </a:cxn>
                <a:cxn ang="0">
                  <a:pos x="117" y="189"/>
                </a:cxn>
                <a:cxn ang="0">
                  <a:pos x="110" y="216"/>
                </a:cxn>
                <a:cxn ang="0">
                  <a:pos x="103" y="244"/>
                </a:cxn>
                <a:cxn ang="0">
                  <a:pos x="96" y="272"/>
                </a:cxn>
                <a:cxn ang="0">
                  <a:pos x="88" y="299"/>
                </a:cxn>
                <a:cxn ang="0">
                  <a:pos x="81" y="327"/>
                </a:cxn>
                <a:cxn ang="0">
                  <a:pos x="74" y="355"/>
                </a:cxn>
                <a:cxn ang="0">
                  <a:pos x="67" y="381"/>
                </a:cxn>
                <a:cxn ang="0">
                  <a:pos x="59" y="409"/>
                </a:cxn>
                <a:cxn ang="0">
                  <a:pos x="50" y="435"/>
                </a:cxn>
                <a:cxn ang="0">
                  <a:pos x="43" y="462"/>
                </a:cxn>
                <a:cxn ang="0">
                  <a:pos x="36" y="488"/>
                </a:cxn>
                <a:cxn ang="0">
                  <a:pos x="29" y="515"/>
                </a:cxn>
                <a:cxn ang="0">
                  <a:pos x="22" y="541"/>
                </a:cxn>
                <a:cxn ang="0">
                  <a:pos x="17" y="568"/>
                </a:cxn>
                <a:cxn ang="0">
                  <a:pos x="11" y="596"/>
                </a:cxn>
                <a:cxn ang="0">
                  <a:pos x="7" y="622"/>
                </a:cxn>
                <a:cxn ang="0">
                  <a:pos x="1" y="682"/>
                </a:cxn>
                <a:cxn ang="0">
                  <a:pos x="0" y="742"/>
                </a:cxn>
                <a:cxn ang="0">
                  <a:pos x="1" y="802"/>
                </a:cxn>
                <a:cxn ang="0">
                  <a:pos x="6" y="862"/>
                </a:cxn>
                <a:cxn ang="0">
                  <a:pos x="8" y="866"/>
                </a:cxn>
                <a:cxn ang="0">
                  <a:pos x="13" y="866"/>
                </a:cxn>
                <a:cxn ang="0">
                  <a:pos x="17" y="864"/>
                </a:cxn>
                <a:cxn ang="0">
                  <a:pos x="18" y="859"/>
                </a:cxn>
                <a:cxn ang="0">
                  <a:pos x="17" y="804"/>
                </a:cxn>
                <a:cxn ang="0">
                  <a:pos x="18" y="749"/>
                </a:cxn>
                <a:cxn ang="0">
                  <a:pos x="21" y="695"/>
                </a:cxn>
                <a:cxn ang="0">
                  <a:pos x="27" y="639"/>
                </a:cxn>
                <a:cxn ang="0">
                  <a:pos x="31" y="610"/>
                </a:cxn>
                <a:cxn ang="0">
                  <a:pos x="35" y="581"/>
                </a:cxn>
                <a:cxn ang="0">
                  <a:pos x="41" y="553"/>
                </a:cxn>
                <a:cxn ang="0">
                  <a:pos x="46" y="523"/>
                </a:cxn>
                <a:cxn ang="0">
                  <a:pos x="53" y="495"/>
                </a:cxn>
                <a:cxn ang="0">
                  <a:pos x="60" y="468"/>
                </a:cxn>
                <a:cxn ang="0">
                  <a:pos x="67" y="438"/>
                </a:cxn>
                <a:cxn ang="0">
                  <a:pos x="74" y="410"/>
                </a:cxn>
                <a:cxn ang="0">
                  <a:pos x="82" y="377"/>
                </a:cxn>
                <a:cxn ang="0">
                  <a:pos x="93" y="327"/>
                </a:cxn>
                <a:cxn ang="0">
                  <a:pos x="107" y="268"/>
                </a:cxn>
                <a:cxn ang="0">
                  <a:pos x="123" y="205"/>
                </a:cxn>
                <a:cxn ang="0">
                  <a:pos x="138" y="141"/>
                </a:cxn>
                <a:cxn ang="0">
                  <a:pos x="155" y="83"/>
                </a:cxn>
                <a:cxn ang="0">
                  <a:pos x="170" y="34"/>
                </a:cxn>
                <a:cxn ang="0">
                  <a:pos x="184" y="0"/>
                </a:cxn>
                <a:cxn ang="0">
                  <a:pos x="184" y="0"/>
                </a:cxn>
                <a:cxn ang="0">
                  <a:pos x="184" y="0"/>
                </a:cxn>
                <a:cxn ang="0">
                  <a:pos x="183" y="0"/>
                </a:cxn>
                <a:cxn ang="0">
                  <a:pos x="183" y="0"/>
                </a:cxn>
                <a:cxn ang="0">
                  <a:pos x="183" y="0"/>
                </a:cxn>
              </a:cxnLst>
              <a:rect l="0" t="0" r="r" b="b"/>
              <a:pathLst>
                <a:path w="184" h="866">
                  <a:moveTo>
                    <a:pt x="183" y="0"/>
                  </a:moveTo>
                  <a:lnTo>
                    <a:pt x="172" y="23"/>
                  </a:lnTo>
                  <a:lnTo>
                    <a:pt x="162" y="46"/>
                  </a:lnTo>
                  <a:lnTo>
                    <a:pt x="152" y="69"/>
                  </a:lnTo>
                  <a:lnTo>
                    <a:pt x="144" y="92"/>
                  </a:lnTo>
                  <a:lnTo>
                    <a:pt x="137" y="116"/>
                  </a:lnTo>
                  <a:lnTo>
                    <a:pt x="130" y="141"/>
                  </a:lnTo>
                  <a:lnTo>
                    <a:pt x="123" y="165"/>
                  </a:lnTo>
                  <a:lnTo>
                    <a:pt x="117" y="189"/>
                  </a:lnTo>
                  <a:lnTo>
                    <a:pt x="110" y="216"/>
                  </a:lnTo>
                  <a:lnTo>
                    <a:pt x="103" y="244"/>
                  </a:lnTo>
                  <a:lnTo>
                    <a:pt x="96" y="272"/>
                  </a:lnTo>
                  <a:lnTo>
                    <a:pt x="88" y="299"/>
                  </a:lnTo>
                  <a:lnTo>
                    <a:pt x="81" y="327"/>
                  </a:lnTo>
                  <a:lnTo>
                    <a:pt x="74" y="355"/>
                  </a:lnTo>
                  <a:lnTo>
                    <a:pt x="67" y="381"/>
                  </a:lnTo>
                  <a:lnTo>
                    <a:pt x="59" y="409"/>
                  </a:lnTo>
                  <a:lnTo>
                    <a:pt x="50" y="435"/>
                  </a:lnTo>
                  <a:lnTo>
                    <a:pt x="43" y="462"/>
                  </a:lnTo>
                  <a:lnTo>
                    <a:pt x="36" y="488"/>
                  </a:lnTo>
                  <a:lnTo>
                    <a:pt x="29" y="515"/>
                  </a:lnTo>
                  <a:lnTo>
                    <a:pt x="22" y="541"/>
                  </a:lnTo>
                  <a:lnTo>
                    <a:pt x="17" y="568"/>
                  </a:lnTo>
                  <a:lnTo>
                    <a:pt x="11" y="596"/>
                  </a:lnTo>
                  <a:lnTo>
                    <a:pt x="7" y="622"/>
                  </a:lnTo>
                  <a:lnTo>
                    <a:pt x="1" y="682"/>
                  </a:lnTo>
                  <a:lnTo>
                    <a:pt x="0" y="742"/>
                  </a:lnTo>
                  <a:lnTo>
                    <a:pt x="1" y="802"/>
                  </a:lnTo>
                  <a:lnTo>
                    <a:pt x="6" y="862"/>
                  </a:lnTo>
                  <a:lnTo>
                    <a:pt x="8" y="866"/>
                  </a:lnTo>
                  <a:lnTo>
                    <a:pt x="13" y="866"/>
                  </a:lnTo>
                  <a:lnTo>
                    <a:pt x="17" y="864"/>
                  </a:lnTo>
                  <a:lnTo>
                    <a:pt x="18" y="859"/>
                  </a:lnTo>
                  <a:lnTo>
                    <a:pt x="17" y="804"/>
                  </a:lnTo>
                  <a:lnTo>
                    <a:pt x="18" y="749"/>
                  </a:lnTo>
                  <a:lnTo>
                    <a:pt x="21" y="695"/>
                  </a:lnTo>
                  <a:lnTo>
                    <a:pt x="27" y="639"/>
                  </a:lnTo>
                  <a:lnTo>
                    <a:pt x="31" y="610"/>
                  </a:lnTo>
                  <a:lnTo>
                    <a:pt x="35" y="581"/>
                  </a:lnTo>
                  <a:lnTo>
                    <a:pt x="41" y="553"/>
                  </a:lnTo>
                  <a:lnTo>
                    <a:pt x="46" y="523"/>
                  </a:lnTo>
                  <a:lnTo>
                    <a:pt x="53" y="495"/>
                  </a:lnTo>
                  <a:lnTo>
                    <a:pt x="60" y="468"/>
                  </a:lnTo>
                  <a:lnTo>
                    <a:pt x="67" y="438"/>
                  </a:lnTo>
                  <a:lnTo>
                    <a:pt x="74" y="410"/>
                  </a:lnTo>
                  <a:lnTo>
                    <a:pt x="82" y="377"/>
                  </a:lnTo>
                  <a:lnTo>
                    <a:pt x="93" y="327"/>
                  </a:lnTo>
                  <a:lnTo>
                    <a:pt x="107" y="268"/>
                  </a:lnTo>
                  <a:lnTo>
                    <a:pt x="123" y="205"/>
                  </a:lnTo>
                  <a:lnTo>
                    <a:pt x="138" y="141"/>
                  </a:lnTo>
                  <a:lnTo>
                    <a:pt x="155" y="83"/>
                  </a:lnTo>
                  <a:lnTo>
                    <a:pt x="170" y="34"/>
                  </a:lnTo>
                  <a:lnTo>
                    <a:pt x="184" y="0"/>
                  </a:lnTo>
                  <a:lnTo>
                    <a:pt x="184" y="0"/>
                  </a:lnTo>
                  <a:lnTo>
                    <a:pt x="184" y="0"/>
                  </a:lnTo>
                  <a:lnTo>
                    <a:pt x="183" y="0"/>
                  </a:lnTo>
                  <a:lnTo>
                    <a:pt x="183" y="0"/>
                  </a:lnTo>
                  <a:lnTo>
                    <a:pt x="183" y="0"/>
                  </a:lnTo>
                  <a:close/>
                </a:path>
              </a:pathLst>
            </a:custGeom>
            <a:solidFill>
              <a:srgbClr val="140000"/>
            </a:solidFill>
            <a:ln w="9525">
              <a:noFill/>
              <a:round/>
              <a:headEnd/>
              <a:tailEnd/>
            </a:ln>
          </p:spPr>
          <p:txBody>
            <a:bodyPr/>
            <a:lstStyle/>
            <a:p>
              <a:endParaRPr lang="zh-CN" altLang="en-US"/>
            </a:p>
          </p:txBody>
        </p:sp>
        <p:sp>
          <p:nvSpPr>
            <p:cNvPr id="84" name="Freeform 80"/>
            <p:cNvSpPr>
              <a:spLocks/>
            </p:cNvSpPr>
            <p:nvPr/>
          </p:nvSpPr>
          <p:spPr bwMode="auto">
            <a:xfrm>
              <a:off x="4986" y="2732"/>
              <a:ext cx="114" cy="60"/>
            </a:xfrm>
            <a:custGeom>
              <a:avLst/>
              <a:gdLst/>
              <a:ahLst/>
              <a:cxnLst>
                <a:cxn ang="0">
                  <a:pos x="336" y="179"/>
                </a:cxn>
                <a:cxn ang="0">
                  <a:pos x="338" y="179"/>
                </a:cxn>
                <a:cxn ang="0">
                  <a:pos x="341" y="177"/>
                </a:cxn>
                <a:cxn ang="0">
                  <a:pos x="341" y="174"/>
                </a:cxn>
                <a:cxn ang="0">
                  <a:pos x="339" y="173"/>
                </a:cxn>
                <a:cxn ang="0">
                  <a:pos x="317" y="160"/>
                </a:cxn>
                <a:cxn ang="0">
                  <a:pos x="295" y="149"/>
                </a:cxn>
                <a:cxn ang="0">
                  <a:pos x="272" y="137"/>
                </a:cxn>
                <a:cxn ang="0">
                  <a:pos x="250" y="126"/>
                </a:cxn>
                <a:cxn ang="0">
                  <a:pos x="228" y="114"/>
                </a:cxn>
                <a:cxn ang="0">
                  <a:pos x="204" y="103"/>
                </a:cxn>
                <a:cxn ang="0">
                  <a:pos x="182" y="91"/>
                </a:cxn>
                <a:cxn ang="0">
                  <a:pos x="159" y="80"/>
                </a:cxn>
                <a:cxn ang="0">
                  <a:pos x="143" y="71"/>
                </a:cxn>
                <a:cxn ang="0">
                  <a:pos x="120" y="60"/>
                </a:cxn>
                <a:cxn ang="0">
                  <a:pos x="94" y="47"/>
                </a:cxn>
                <a:cxn ang="0">
                  <a:pos x="67" y="34"/>
                </a:cxn>
                <a:cxn ang="0">
                  <a:pos x="41" y="21"/>
                </a:cxn>
                <a:cxn ang="0">
                  <a:pos x="20" y="10"/>
                </a:cxn>
                <a:cxn ang="0">
                  <a:pos x="6" y="3"/>
                </a:cxn>
                <a:cxn ang="0">
                  <a:pos x="0" y="0"/>
                </a:cxn>
                <a:cxn ang="0">
                  <a:pos x="3" y="1"/>
                </a:cxn>
                <a:cxn ang="0">
                  <a:pos x="13" y="7"/>
                </a:cxn>
                <a:cxn ang="0">
                  <a:pos x="25" y="14"/>
                </a:cxn>
                <a:cxn ang="0">
                  <a:pos x="44" y="24"/>
                </a:cxn>
                <a:cxn ang="0">
                  <a:pos x="66" y="36"/>
                </a:cxn>
                <a:cxn ang="0">
                  <a:pos x="91" y="49"/>
                </a:cxn>
                <a:cxn ang="0">
                  <a:pos x="118" y="64"/>
                </a:cxn>
                <a:cxn ang="0">
                  <a:pos x="145" y="78"/>
                </a:cxn>
                <a:cxn ang="0">
                  <a:pos x="175" y="95"/>
                </a:cxn>
                <a:cxn ang="0">
                  <a:pos x="203" y="110"/>
                </a:cxn>
                <a:cxn ang="0">
                  <a:pos x="232" y="124"/>
                </a:cxn>
                <a:cxn ang="0">
                  <a:pos x="258" y="140"/>
                </a:cxn>
                <a:cxn ang="0">
                  <a:pos x="282" y="152"/>
                </a:cxn>
                <a:cxn ang="0">
                  <a:pos x="304" y="163"/>
                </a:cxn>
                <a:cxn ang="0">
                  <a:pos x="322" y="172"/>
                </a:cxn>
                <a:cxn ang="0">
                  <a:pos x="336" y="179"/>
                </a:cxn>
              </a:cxnLst>
              <a:rect l="0" t="0" r="r" b="b"/>
              <a:pathLst>
                <a:path w="341" h="179">
                  <a:moveTo>
                    <a:pt x="336" y="179"/>
                  </a:moveTo>
                  <a:lnTo>
                    <a:pt x="338" y="179"/>
                  </a:lnTo>
                  <a:lnTo>
                    <a:pt x="341" y="177"/>
                  </a:lnTo>
                  <a:lnTo>
                    <a:pt x="341" y="174"/>
                  </a:lnTo>
                  <a:lnTo>
                    <a:pt x="339" y="173"/>
                  </a:lnTo>
                  <a:lnTo>
                    <a:pt x="317" y="160"/>
                  </a:lnTo>
                  <a:lnTo>
                    <a:pt x="295" y="149"/>
                  </a:lnTo>
                  <a:lnTo>
                    <a:pt x="272" y="137"/>
                  </a:lnTo>
                  <a:lnTo>
                    <a:pt x="250" y="126"/>
                  </a:lnTo>
                  <a:lnTo>
                    <a:pt x="228" y="114"/>
                  </a:lnTo>
                  <a:lnTo>
                    <a:pt x="204" y="103"/>
                  </a:lnTo>
                  <a:lnTo>
                    <a:pt x="182" y="91"/>
                  </a:lnTo>
                  <a:lnTo>
                    <a:pt x="159" y="80"/>
                  </a:lnTo>
                  <a:lnTo>
                    <a:pt x="143" y="71"/>
                  </a:lnTo>
                  <a:lnTo>
                    <a:pt x="120" y="60"/>
                  </a:lnTo>
                  <a:lnTo>
                    <a:pt x="94" y="47"/>
                  </a:lnTo>
                  <a:lnTo>
                    <a:pt x="67" y="34"/>
                  </a:lnTo>
                  <a:lnTo>
                    <a:pt x="41" y="21"/>
                  </a:lnTo>
                  <a:lnTo>
                    <a:pt x="20" y="10"/>
                  </a:lnTo>
                  <a:lnTo>
                    <a:pt x="6" y="3"/>
                  </a:lnTo>
                  <a:lnTo>
                    <a:pt x="0" y="0"/>
                  </a:lnTo>
                  <a:lnTo>
                    <a:pt x="3" y="1"/>
                  </a:lnTo>
                  <a:lnTo>
                    <a:pt x="13" y="7"/>
                  </a:lnTo>
                  <a:lnTo>
                    <a:pt x="25" y="14"/>
                  </a:lnTo>
                  <a:lnTo>
                    <a:pt x="44" y="24"/>
                  </a:lnTo>
                  <a:lnTo>
                    <a:pt x="66" y="36"/>
                  </a:lnTo>
                  <a:lnTo>
                    <a:pt x="91" y="49"/>
                  </a:lnTo>
                  <a:lnTo>
                    <a:pt x="118" y="64"/>
                  </a:lnTo>
                  <a:lnTo>
                    <a:pt x="145" y="78"/>
                  </a:lnTo>
                  <a:lnTo>
                    <a:pt x="175" y="95"/>
                  </a:lnTo>
                  <a:lnTo>
                    <a:pt x="203" y="110"/>
                  </a:lnTo>
                  <a:lnTo>
                    <a:pt x="232" y="124"/>
                  </a:lnTo>
                  <a:lnTo>
                    <a:pt x="258" y="140"/>
                  </a:lnTo>
                  <a:lnTo>
                    <a:pt x="282" y="152"/>
                  </a:lnTo>
                  <a:lnTo>
                    <a:pt x="304" y="163"/>
                  </a:lnTo>
                  <a:lnTo>
                    <a:pt x="322" y="172"/>
                  </a:lnTo>
                  <a:lnTo>
                    <a:pt x="336" y="179"/>
                  </a:lnTo>
                  <a:close/>
                </a:path>
              </a:pathLst>
            </a:custGeom>
            <a:solidFill>
              <a:srgbClr val="140000"/>
            </a:solidFill>
            <a:ln w="9525">
              <a:noFill/>
              <a:round/>
              <a:headEnd/>
              <a:tailEnd/>
            </a:ln>
          </p:spPr>
          <p:txBody>
            <a:bodyPr/>
            <a:lstStyle/>
            <a:p>
              <a:endParaRPr lang="zh-CN" altLang="en-US"/>
            </a:p>
          </p:txBody>
        </p:sp>
        <p:sp>
          <p:nvSpPr>
            <p:cNvPr id="85" name="Freeform 81"/>
            <p:cNvSpPr>
              <a:spLocks/>
            </p:cNvSpPr>
            <p:nvPr/>
          </p:nvSpPr>
          <p:spPr bwMode="auto">
            <a:xfrm>
              <a:off x="4982" y="2708"/>
              <a:ext cx="110" cy="22"/>
            </a:xfrm>
            <a:custGeom>
              <a:avLst/>
              <a:gdLst/>
              <a:ahLst/>
              <a:cxnLst>
                <a:cxn ang="0">
                  <a:pos x="1" y="66"/>
                </a:cxn>
                <a:cxn ang="0">
                  <a:pos x="8" y="65"/>
                </a:cxn>
                <a:cxn ang="0">
                  <a:pos x="21" y="64"/>
                </a:cxn>
                <a:cxn ang="0">
                  <a:pos x="37" y="61"/>
                </a:cxn>
                <a:cxn ang="0">
                  <a:pos x="60" y="55"/>
                </a:cxn>
                <a:cxn ang="0">
                  <a:pos x="85" y="51"/>
                </a:cxn>
                <a:cxn ang="0">
                  <a:pos x="113" y="46"/>
                </a:cxn>
                <a:cxn ang="0">
                  <a:pos x="142" y="39"/>
                </a:cxn>
                <a:cxn ang="0">
                  <a:pos x="173" y="33"/>
                </a:cxn>
                <a:cxn ang="0">
                  <a:pos x="202" y="27"/>
                </a:cxn>
                <a:cxn ang="0">
                  <a:pos x="231" y="20"/>
                </a:cxn>
                <a:cxn ang="0">
                  <a:pos x="258" y="15"/>
                </a:cxn>
                <a:cxn ang="0">
                  <a:pos x="281" y="9"/>
                </a:cxn>
                <a:cxn ang="0">
                  <a:pos x="301" y="5"/>
                </a:cxn>
                <a:cxn ang="0">
                  <a:pos x="316" y="2"/>
                </a:cxn>
                <a:cxn ang="0">
                  <a:pos x="326" y="1"/>
                </a:cxn>
                <a:cxn ang="0">
                  <a:pos x="329" y="0"/>
                </a:cxn>
                <a:cxn ang="0">
                  <a:pos x="308" y="2"/>
                </a:cxn>
                <a:cxn ang="0">
                  <a:pos x="287" y="7"/>
                </a:cxn>
                <a:cxn ang="0">
                  <a:pos x="266" y="9"/>
                </a:cxn>
                <a:cxn ang="0">
                  <a:pos x="247" y="12"/>
                </a:cxn>
                <a:cxn ang="0">
                  <a:pos x="226" y="15"/>
                </a:cxn>
                <a:cxn ang="0">
                  <a:pos x="205" y="19"/>
                </a:cxn>
                <a:cxn ang="0">
                  <a:pos x="185" y="22"/>
                </a:cxn>
                <a:cxn ang="0">
                  <a:pos x="164" y="26"/>
                </a:cxn>
                <a:cxn ang="0">
                  <a:pos x="148" y="29"/>
                </a:cxn>
                <a:cxn ang="0">
                  <a:pos x="124" y="34"/>
                </a:cxn>
                <a:cxn ang="0">
                  <a:pos x="93" y="41"/>
                </a:cxn>
                <a:cxn ang="0">
                  <a:pos x="63" y="47"/>
                </a:cxn>
                <a:cxn ang="0">
                  <a:pos x="33" y="54"/>
                </a:cxn>
                <a:cxn ang="0">
                  <a:pos x="11" y="60"/>
                </a:cxn>
                <a:cxn ang="0">
                  <a:pos x="0" y="64"/>
                </a:cxn>
                <a:cxn ang="0">
                  <a:pos x="1" y="65"/>
                </a:cxn>
                <a:cxn ang="0">
                  <a:pos x="1" y="65"/>
                </a:cxn>
                <a:cxn ang="0">
                  <a:pos x="1" y="65"/>
                </a:cxn>
                <a:cxn ang="0">
                  <a:pos x="1" y="66"/>
                </a:cxn>
                <a:cxn ang="0">
                  <a:pos x="1" y="66"/>
                </a:cxn>
                <a:cxn ang="0">
                  <a:pos x="1" y="66"/>
                </a:cxn>
              </a:cxnLst>
              <a:rect l="0" t="0" r="r" b="b"/>
              <a:pathLst>
                <a:path w="329" h="66">
                  <a:moveTo>
                    <a:pt x="1" y="66"/>
                  </a:moveTo>
                  <a:lnTo>
                    <a:pt x="8" y="65"/>
                  </a:lnTo>
                  <a:lnTo>
                    <a:pt x="21" y="64"/>
                  </a:lnTo>
                  <a:lnTo>
                    <a:pt x="37" y="61"/>
                  </a:lnTo>
                  <a:lnTo>
                    <a:pt x="60" y="55"/>
                  </a:lnTo>
                  <a:lnTo>
                    <a:pt x="85" y="51"/>
                  </a:lnTo>
                  <a:lnTo>
                    <a:pt x="113" y="46"/>
                  </a:lnTo>
                  <a:lnTo>
                    <a:pt x="142" y="39"/>
                  </a:lnTo>
                  <a:lnTo>
                    <a:pt x="173" y="33"/>
                  </a:lnTo>
                  <a:lnTo>
                    <a:pt x="202" y="27"/>
                  </a:lnTo>
                  <a:lnTo>
                    <a:pt x="231" y="20"/>
                  </a:lnTo>
                  <a:lnTo>
                    <a:pt x="258" y="15"/>
                  </a:lnTo>
                  <a:lnTo>
                    <a:pt x="281" y="9"/>
                  </a:lnTo>
                  <a:lnTo>
                    <a:pt x="301" y="5"/>
                  </a:lnTo>
                  <a:lnTo>
                    <a:pt x="316" y="2"/>
                  </a:lnTo>
                  <a:lnTo>
                    <a:pt x="326" y="1"/>
                  </a:lnTo>
                  <a:lnTo>
                    <a:pt x="329" y="0"/>
                  </a:lnTo>
                  <a:lnTo>
                    <a:pt x="308" y="2"/>
                  </a:lnTo>
                  <a:lnTo>
                    <a:pt x="287" y="7"/>
                  </a:lnTo>
                  <a:lnTo>
                    <a:pt x="266" y="9"/>
                  </a:lnTo>
                  <a:lnTo>
                    <a:pt x="247" y="12"/>
                  </a:lnTo>
                  <a:lnTo>
                    <a:pt x="226" y="15"/>
                  </a:lnTo>
                  <a:lnTo>
                    <a:pt x="205" y="19"/>
                  </a:lnTo>
                  <a:lnTo>
                    <a:pt x="185" y="22"/>
                  </a:lnTo>
                  <a:lnTo>
                    <a:pt x="164" y="26"/>
                  </a:lnTo>
                  <a:lnTo>
                    <a:pt x="148" y="29"/>
                  </a:lnTo>
                  <a:lnTo>
                    <a:pt x="124" y="34"/>
                  </a:lnTo>
                  <a:lnTo>
                    <a:pt x="93" y="41"/>
                  </a:lnTo>
                  <a:lnTo>
                    <a:pt x="63" y="47"/>
                  </a:lnTo>
                  <a:lnTo>
                    <a:pt x="33" y="54"/>
                  </a:lnTo>
                  <a:lnTo>
                    <a:pt x="11" y="60"/>
                  </a:lnTo>
                  <a:lnTo>
                    <a:pt x="0" y="64"/>
                  </a:lnTo>
                  <a:lnTo>
                    <a:pt x="1" y="65"/>
                  </a:lnTo>
                  <a:lnTo>
                    <a:pt x="1" y="65"/>
                  </a:lnTo>
                  <a:lnTo>
                    <a:pt x="1" y="65"/>
                  </a:lnTo>
                  <a:lnTo>
                    <a:pt x="1" y="66"/>
                  </a:lnTo>
                  <a:lnTo>
                    <a:pt x="1" y="66"/>
                  </a:lnTo>
                  <a:lnTo>
                    <a:pt x="1" y="66"/>
                  </a:lnTo>
                  <a:close/>
                </a:path>
              </a:pathLst>
            </a:custGeom>
            <a:solidFill>
              <a:srgbClr val="140000"/>
            </a:solidFill>
            <a:ln w="9525">
              <a:noFill/>
              <a:round/>
              <a:headEnd/>
              <a:tailEnd/>
            </a:ln>
          </p:spPr>
          <p:txBody>
            <a:bodyPr/>
            <a:lstStyle/>
            <a:p>
              <a:endParaRPr lang="zh-CN" altLang="en-US"/>
            </a:p>
          </p:txBody>
        </p:sp>
        <p:sp>
          <p:nvSpPr>
            <p:cNvPr id="86" name="Freeform 82"/>
            <p:cNvSpPr>
              <a:spLocks/>
            </p:cNvSpPr>
            <p:nvPr/>
          </p:nvSpPr>
          <p:spPr bwMode="auto">
            <a:xfrm>
              <a:off x="4843" y="2677"/>
              <a:ext cx="225" cy="7"/>
            </a:xfrm>
            <a:custGeom>
              <a:avLst/>
              <a:gdLst/>
              <a:ahLst/>
              <a:cxnLst>
                <a:cxn ang="0">
                  <a:pos x="158" y="14"/>
                </a:cxn>
                <a:cxn ang="0">
                  <a:pos x="172" y="12"/>
                </a:cxn>
                <a:cxn ang="0">
                  <a:pos x="191" y="12"/>
                </a:cxn>
                <a:cxn ang="0">
                  <a:pos x="216" y="11"/>
                </a:cxn>
                <a:cxn ang="0">
                  <a:pos x="247" y="9"/>
                </a:cxn>
                <a:cxn ang="0">
                  <a:pos x="279" y="9"/>
                </a:cxn>
                <a:cxn ang="0">
                  <a:pos x="315" y="8"/>
                </a:cxn>
                <a:cxn ang="0">
                  <a:pos x="354" y="7"/>
                </a:cxn>
                <a:cxn ang="0">
                  <a:pos x="395" y="5"/>
                </a:cxn>
                <a:cxn ang="0">
                  <a:pos x="435" y="5"/>
                </a:cxn>
                <a:cxn ang="0">
                  <a:pos x="476" y="5"/>
                </a:cxn>
                <a:cxn ang="0">
                  <a:pos x="515" y="4"/>
                </a:cxn>
                <a:cxn ang="0">
                  <a:pos x="552" y="4"/>
                </a:cxn>
                <a:cxn ang="0">
                  <a:pos x="589" y="4"/>
                </a:cxn>
                <a:cxn ang="0">
                  <a:pos x="621" y="5"/>
                </a:cxn>
                <a:cxn ang="0">
                  <a:pos x="650" y="5"/>
                </a:cxn>
                <a:cxn ang="0">
                  <a:pos x="674" y="7"/>
                </a:cxn>
                <a:cxn ang="0">
                  <a:pos x="675" y="7"/>
                </a:cxn>
                <a:cxn ang="0">
                  <a:pos x="675" y="5"/>
                </a:cxn>
                <a:cxn ang="0">
                  <a:pos x="675" y="4"/>
                </a:cxn>
                <a:cxn ang="0">
                  <a:pos x="675" y="4"/>
                </a:cxn>
                <a:cxn ang="0">
                  <a:pos x="651" y="2"/>
                </a:cxn>
                <a:cxn ang="0">
                  <a:pos x="624" y="1"/>
                </a:cxn>
                <a:cxn ang="0">
                  <a:pos x="592" y="1"/>
                </a:cxn>
                <a:cxn ang="0">
                  <a:pos x="555" y="0"/>
                </a:cxn>
                <a:cxn ang="0">
                  <a:pos x="519" y="0"/>
                </a:cxn>
                <a:cxn ang="0">
                  <a:pos x="480" y="0"/>
                </a:cxn>
                <a:cxn ang="0">
                  <a:pos x="441" y="0"/>
                </a:cxn>
                <a:cxn ang="0">
                  <a:pos x="401" y="0"/>
                </a:cxn>
                <a:cxn ang="0">
                  <a:pos x="361" y="0"/>
                </a:cxn>
                <a:cxn ang="0">
                  <a:pos x="325" y="0"/>
                </a:cxn>
                <a:cxn ang="0">
                  <a:pos x="290" y="0"/>
                </a:cxn>
                <a:cxn ang="0">
                  <a:pos x="258" y="1"/>
                </a:cxn>
                <a:cxn ang="0">
                  <a:pos x="229" y="1"/>
                </a:cxn>
                <a:cxn ang="0">
                  <a:pos x="205" y="2"/>
                </a:cxn>
                <a:cxn ang="0">
                  <a:pos x="187" y="2"/>
                </a:cxn>
                <a:cxn ang="0">
                  <a:pos x="175" y="4"/>
                </a:cxn>
                <a:cxn ang="0">
                  <a:pos x="150" y="7"/>
                </a:cxn>
                <a:cxn ang="0">
                  <a:pos x="122" y="9"/>
                </a:cxn>
                <a:cxn ang="0">
                  <a:pos x="94" y="12"/>
                </a:cxn>
                <a:cxn ang="0">
                  <a:pos x="64" y="15"/>
                </a:cxn>
                <a:cxn ang="0">
                  <a:pos x="39" y="18"/>
                </a:cxn>
                <a:cxn ang="0">
                  <a:pos x="18" y="21"/>
                </a:cxn>
                <a:cxn ang="0">
                  <a:pos x="6" y="22"/>
                </a:cxn>
                <a:cxn ang="0">
                  <a:pos x="0" y="22"/>
                </a:cxn>
                <a:cxn ang="0">
                  <a:pos x="5" y="22"/>
                </a:cxn>
                <a:cxn ang="0">
                  <a:pos x="17" y="21"/>
                </a:cxn>
                <a:cxn ang="0">
                  <a:pos x="37" y="21"/>
                </a:cxn>
                <a:cxn ang="0">
                  <a:pos x="59" y="19"/>
                </a:cxn>
                <a:cxn ang="0">
                  <a:pos x="85" y="18"/>
                </a:cxn>
                <a:cxn ang="0">
                  <a:pos x="110" y="16"/>
                </a:cxn>
                <a:cxn ang="0">
                  <a:pos x="136" y="15"/>
                </a:cxn>
                <a:cxn ang="0">
                  <a:pos x="158" y="14"/>
                </a:cxn>
              </a:cxnLst>
              <a:rect l="0" t="0" r="r" b="b"/>
              <a:pathLst>
                <a:path w="675" h="22">
                  <a:moveTo>
                    <a:pt x="158" y="14"/>
                  </a:moveTo>
                  <a:lnTo>
                    <a:pt x="172" y="12"/>
                  </a:lnTo>
                  <a:lnTo>
                    <a:pt x="191" y="12"/>
                  </a:lnTo>
                  <a:lnTo>
                    <a:pt x="216" y="11"/>
                  </a:lnTo>
                  <a:lnTo>
                    <a:pt x="247" y="9"/>
                  </a:lnTo>
                  <a:lnTo>
                    <a:pt x="279" y="9"/>
                  </a:lnTo>
                  <a:lnTo>
                    <a:pt x="315" y="8"/>
                  </a:lnTo>
                  <a:lnTo>
                    <a:pt x="354" y="7"/>
                  </a:lnTo>
                  <a:lnTo>
                    <a:pt x="395" y="5"/>
                  </a:lnTo>
                  <a:lnTo>
                    <a:pt x="435" y="5"/>
                  </a:lnTo>
                  <a:lnTo>
                    <a:pt x="476" y="5"/>
                  </a:lnTo>
                  <a:lnTo>
                    <a:pt x="515" y="4"/>
                  </a:lnTo>
                  <a:lnTo>
                    <a:pt x="552" y="4"/>
                  </a:lnTo>
                  <a:lnTo>
                    <a:pt x="589" y="4"/>
                  </a:lnTo>
                  <a:lnTo>
                    <a:pt x="621" y="5"/>
                  </a:lnTo>
                  <a:lnTo>
                    <a:pt x="650" y="5"/>
                  </a:lnTo>
                  <a:lnTo>
                    <a:pt x="674" y="7"/>
                  </a:lnTo>
                  <a:lnTo>
                    <a:pt x="675" y="7"/>
                  </a:lnTo>
                  <a:lnTo>
                    <a:pt x="675" y="5"/>
                  </a:lnTo>
                  <a:lnTo>
                    <a:pt x="675" y="4"/>
                  </a:lnTo>
                  <a:lnTo>
                    <a:pt x="675" y="4"/>
                  </a:lnTo>
                  <a:lnTo>
                    <a:pt x="651" y="2"/>
                  </a:lnTo>
                  <a:lnTo>
                    <a:pt x="624" y="1"/>
                  </a:lnTo>
                  <a:lnTo>
                    <a:pt x="592" y="1"/>
                  </a:lnTo>
                  <a:lnTo>
                    <a:pt x="555" y="0"/>
                  </a:lnTo>
                  <a:lnTo>
                    <a:pt x="519" y="0"/>
                  </a:lnTo>
                  <a:lnTo>
                    <a:pt x="480" y="0"/>
                  </a:lnTo>
                  <a:lnTo>
                    <a:pt x="441" y="0"/>
                  </a:lnTo>
                  <a:lnTo>
                    <a:pt x="401" y="0"/>
                  </a:lnTo>
                  <a:lnTo>
                    <a:pt x="361" y="0"/>
                  </a:lnTo>
                  <a:lnTo>
                    <a:pt x="325" y="0"/>
                  </a:lnTo>
                  <a:lnTo>
                    <a:pt x="290" y="0"/>
                  </a:lnTo>
                  <a:lnTo>
                    <a:pt x="258" y="1"/>
                  </a:lnTo>
                  <a:lnTo>
                    <a:pt x="229" y="1"/>
                  </a:lnTo>
                  <a:lnTo>
                    <a:pt x="205" y="2"/>
                  </a:lnTo>
                  <a:lnTo>
                    <a:pt x="187" y="2"/>
                  </a:lnTo>
                  <a:lnTo>
                    <a:pt x="175" y="4"/>
                  </a:lnTo>
                  <a:lnTo>
                    <a:pt x="150" y="7"/>
                  </a:lnTo>
                  <a:lnTo>
                    <a:pt x="122" y="9"/>
                  </a:lnTo>
                  <a:lnTo>
                    <a:pt x="94" y="12"/>
                  </a:lnTo>
                  <a:lnTo>
                    <a:pt x="64" y="15"/>
                  </a:lnTo>
                  <a:lnTo>
                    <a:pt x="39" y="18"/>
                  </a:lnTo>
                  <a:lnTo>
                    <a:pt x="18" y="21"/>
                  </a:lnTo>
                  <a:lnTo>
                    <a:pt x="6" y="22"/>
                  </a:lnTo>
                  <a:lnTo>
                    <a:pt x="0" y="22"/>
                  </a:lnTo>
                  <a:lnTo>
                    <a:pt x="5" y="22"/>
                  </a:lnTo>
                  <a:lnTo>
                    <a:pt x="17" y="21"/>
                  </a:lnTo>
                  <a:lnTo>
                    <a:pt x="37" y="21"/>
                  </a:lnTo>
                  <a:lnTo>
                    <a:pt x="59" y="19"/>
                  </a:lnTo>
                  <a:lnTo>
                    <a:pt x="85" y="18"/>
                  </a:lnTo>
                  <a:lnTo>
                    <a:pt x="110" y="16"/>
                  </a:lnTo>
                  <a:lnTo>
                    <a:pt x="136" y="15"/>
                  </a:lnTo>
                  <a:lnTo>
                    <a:pt x="158" y="14"/>
                  </a:lnTo>
                  <a:close/>
                </a:path>
              </a:pathLst>
            </a:custGeom>
            <a:solidFill>
              <a:srgbClr val="140000"/>
            </a:solidFill>
            <a:ln w="9525">
              <a:noFill/>
              <a:round/>
              <a:headEnd/>
              <a:tailEnd/>
            </a:ln>
          </p:spPr>
          <p:txBody>
            <a:bodyPr/>
            <a:lstStyle/>
            <a:p>
              <a:endParaRPr lang="zh-CN" altLang="en-US"/>
            </a:p>
          </p:txBody>
        </p:sp>
        <p:sp>
          <p:nvSpPr>
            <p:cNvPr id="87" name="Freeform 83"/>
            <p:cNvSpPr>
              <a:spLocks/>
            </p:cNvSpPr>
            <p:nvPr/>
          </p:nvSpPr>
          <p:spPr bwMode="auto">
            <a:xfrm>
              <a:off x="4950" y="2688"/>
              <a:ext cx="137" cy="17"/>
            </a:xfrm>
            <a:custGeom>
              <a:avLst/>
              <a:gdLst/>
              <a:ahLst/>
              <a:cxnLst>
                <a:cxn ang="0">
                  <a:pos x="183" y="27"/>
                </a:cxn>
                <a:cxn ang="0">
                  <a:pos x="197" y="26"/>
                </a:cxn>
                <a:cxn ang="0">
                  <a:pos x="211" y="25"/>
                </a:cxn>
                <a:cxn ang="0">
                  <a:pos x="225" y="23"/>
                </a:cxn>
                <a:cxn ang="0">
                  <a:pos x="238" y="22"/>
                </a:cxn>
                <a:cxn ang="0">
                  <a:pos x="252" y="20"/>
                </a:cxn>
                <a:cxn ang="0">
                  <a:pos x="266" y="20"/>
                </a:cxn>
                <a:cxn ang="0">
                  <a:pos x="280" y="19"/>
                </a:cxn>
                <a:cxn ang="0">
                  <a:pos x="294" y="18"/>
                </a:cxn>
                <a:cxn ang="0">
                  <a:pos x="308" y="16"/>
                </a:cxn>
                <a:cxn ang="0">
                  <a:pos x="322" y="15"/>
                </a:cxn>
                <a:cxn ang="0">
                  <a:pos x="336" y="14"/>
                </a:cxn>
                <a:cxn ang="0">
                  <a:pos x="351" y="12"/>
                </a:cxn>
                <a:cxn ang="0">
                  <a:pos x="365" y="11"/>
                </a:cxn>
                <a:cxn ang="0">
                  <a:pos x="379" y="8"/>
                </a:cxn>
                <a:cxn ang="0">
                  <a:pos x="393" y="7"/>
                </a:cxn>
                <a:cxn ang="0">
                  <a:pos x="407" y="5"/>
                </a:cxn>
                <a:cxn ang="0">
                  <a:pos x="409" y="4"/>
                </a:cxn>
                <a:cxn ang="0">
                  <a:pos x="410" y="2"/>
                </a:cxn>
                <a:cxn ang="0">
                  <a:pos x="410" y="1"/>
                </a:cxn>
                <a:cxn ang="0">
                  <a:pos x="407" y="0"/>
                </a:cxn>
                <a:cxn ang="0">
                  <a:pos x="393" y="1"/>
                </a:cxn>
                <a:cxn ang="0">
                  <a:pos x="379" y="2"/>
                </a:cxn>
                <a:cxn ang="0">
                  <a:pos x="365" y="4"/>
                </a:cxn>
                <a:cxn ang="0">
                  <a:pos x="351" y="5"/>
                </a:cxn>
                <a:cxn ang="0">
                  <a:pos x="337" y="5"/>
                </a:cxn>
                <a:cxn ang="0">
                  <a:pos x="324" y="7"/>
                </a:cxn>
                <a:cxn ang="0">
                  <a:pos x="310" y="8"/>
                </a:cxn>
                <a:cxn ang="0">
                  <a:pos x="296" y="9"/>
                </a:cxn>
                <a:cxn ang="0">
                  <a:pos x="282" y="11"/>
                </a:cxn>
                <a:cxn ang="0">
                  <a:pos x="268" y="11"/>
                </a:cxn>
                <a:cxn ang="0">
                  <a:pos x="254" y="12"/>
                </a:cxn>
                <a:cxn ang="0">
                  <a:pos x="240" y="14"/>
                </a:cxn>
                <a:cxn ang="0">
                  <a:pos x="226" y="15"/>
                </a:cxn>
                <a:cxn ang="0">
                  <a:pos x="212" y="15"/>
                </a:cxn>
                <a:cxn ang="0">
                  <a:pos x="198" y="16"/>
                </a:cxn>
                <a:cxn ang="0">
                  <a:pos x="184" y="18"/>
                </a:cxn>
                <a:cxn ang="0">
                  <a:pos x="166" y="20"/>
                </a:cxn>
                <a:cxn ang="0">
                  <a:pos x="141" y="25"/>
                </a:cxn>
                <a:cxn ang="0">
                  <a:pos x="112" y="29"/>
                </a:cxn>
                <a:cxn ang="0">
                  <a:pos x="80" y="36"/>
                </a:cxn>
                <a:cxn ang="0">
                  <a:pos x="49" y="41"/>
                </a:cxn>
                <a:cxn ang="0">
                  <a:pos x="24" y="47"/>
                </a:cxn>
                <a:cxn ang="0">
                  <a:pos x="7" y="50"/>
                </a:cxn>
                <a:cxn ang="0">
                  <a:pos x="0" y="51"/>
                </a:cxn>
                <a:cxn ang="0">
                  <a:pos x="7" y="50"/>
                </a:cxn>
                <a:cxn ang="0">
                  <a:pos x="24" y="48"/>
                </a:cxn>
                <a:cxn ang="0">
                  <a:pos x="49" y="44"/>
                </a:cxn>
                <a:cxn ang="0">
                  <a:pos x="78" y="41"/>
                </a:cxn>
                <a:cxn ang="0">
                  <a:pos x="109" y="37"/>
                </a:cxn>
                <a:cxn ang="0">
                  <a:pos x="139" y="33"/>
                </a:cxn>
                <a:cxn ang="0">
                  <a:pos x="165" y="30"/>
                </a:cxn>
                <a:cxn ang="0">
                  <a:pos x="183" y="27"/>
                </a:cxn>
              </a:cxnLst>
              <a:rect l="0" t="0" r="r" b="b"/>
              <a:pathLst>
                <a:path w="410" h="51">
                  <a:moveTo>
                    <a:pt x="183" y="27"/>
                  </a:moveTo>
                  <a:lnTo>
                    <a:pt x="197" y="26"/>
                  </a:lnTo>
                  <a:lnTo>
                    <a:pt x="211" y="25"/>
                  </a:lnTo>
                  <a:lnTo>
                    <a:pt x="225" y="23"/>
                  </a:lnTo>
                  <a:lnTo>
                    <a:pt x="238" y="22"/>
                  </a:lnTo>
                  <a:lnTo>
                    <a:pt x="252" y="20"/>
                  </a:lnTo>
                  <a:lnTo>
                    <a:pt x="266" y="20"/>
                  </a:lnTo>
                  <a:lnTo>
                    <a:pt x="280" y="19"/>
                  </a:lnTo>
                  <a:lnTo>
                    <a:pt x="294" y="18"/>
                  </a:lnTo>
                  <a:lnTo>
                    <a:pt x="308" y="16"/>
                  </a:lnTo>
                  <a:lnTo>
                    <a:pt x="322" y="15"/>
                  </a:lnTo>
                  <a:lnTo>
                    <a:pt x="336" y="14"/>
                  </a:lnTo>
                  <a:lnTo>
                    <a:pt x="351" y="12"/>
                  </a:lnTo>
                  <a:lnTo>
                    <a:pt x="365" y="11"/>
                  </a:lnTo>
                  <a:lnTo>
                    <a:pt x="379" y="8"/>
                  </a:lnTo>
                  <a:lnTo>
                    <a:pt x="393" y="7"/>
                  </a:lnTo>
                  <a:lnTo>
                    <a:pt x="407" y="5"/>
                  </a:lnTo>
                  <a:lnTo>
                    <a:pt x="409" y="4"/>
                  </a:lnTo>
                  <a:lnTo>
                    <a:pt x="410" y="2"/>
                  </a:lnTo>
                  <a:lnTo>
                    <a:pt x="410" y="1"/>
                  </a:lnTo>
                  <a:lnTo>
                    <a:pt x="407" y="0"/>
                  </a:lnTo>
                  <a:lnTo>
                    <a:pt x="393" y="1"/>
                  </a:lnTo>
                  <a:lnTo>
                    <a:pt x="379" y="2"/>
                  </a:lnTo>
                  <a:lnTo>
                    <a:pt x="365" y="4"/>
                  </a:lnTo>
                  <a:lnTo>
                    <a:pt x="351" y="5"/>
                  </a:lnTo>
                  <a:lnTo>
                    <a:pt x="337" y="5"/>
                  </a:lnTo>
                  <a:lnTo>
                    <a:pt x="324" y="7"/>
                  </a:lnTo>
                  <a:lnTo>
                    <a:pt x="310" y="8"/>
                  </a:lnTo>
                  <a:lnTo>
                    <a:pt x="296" y="9"/>
                  </a:lnTo>
                  <a:lnTo>
                    <a:pt x="282" y="11"/>
                  </a:lnTo>
                  <a:lnTo>
                    <a:pt x="268" y="11"/>
                  </a:lnTo>
                  <a:lnTo>
                    <a:pt x="254" y="12"/>
                  </a:lnTo>
                  <a:lnTo>
                    <a:pt x="240" y="14"/>
                  </a:lnTo>
                  <a:lnTo>
                    <a:pt x="226" y="15"/>
                  </a:lnTo>
                  <a:lnTo>
                    <a:pt x="212" y="15"/>
                  </a:lnTo>
                  <a:lnTo>
                    <a:pt x="198" y="16"/>
                  </a:lnTo>
                  <a:lnTo>
                    <a:pt x="184" y="18"/>
                  </a:lnTo>
                  <a:lnTo>
                    <a:pt x="166" y="20"/>
                  </a:lnTo>
                  <a:lnTo>
                    <a:pt x="141" y="25"/>
                  </a:lnTo>
                  <a:lnTo>
                    <a:pt x="112" y="29"/>
                  </a:lnTo>
                  <a:lnTo>
                    <a:pt x="80" y="36"/>
                  </a:lnTo>
                  <a:lnTo>
                    <a:pt x="49" y="41"/>
                  </a:lnTo>
                  <a:lnTo>
                    <a:pt x="24" y="47"/>
                  </a:lnTo>
                  <a:lnTo>
                    <a:pt x="7" y="50"/>
                  </a:lnTo>
                  <a:lnTo>
                    <a:pt x="0" y="51"/>
                  </a:lnTo>
                  <a:lnTo>
                    <a:pt x="7" y="50"/>
                  </a:lnTo>
                  <a:lnTo>
                    <a:pt x="24" y="48"/>
                  </a:lnTo>
                  <a:lnTo>
                    <a:pt x="49" y="44"/>
                  </a:lnTo>
                  <a:lnTo>
                    <a:pt x="78" y="41"/>
                  </a:lnTo>
                  <a:lnTo>
                    <a:pt x="109" y="37"/>
                  </a:lnTo>
                  <a:lnTo>
                    <a:pt x="139" y="33"/>
                  </a:lnTo>
                  <a:lnTo>
                    <a:pt x="165" y="30"/>
                  </a:lnTo>
                  <a:lnTo>
                    <a:pt x="183" y="27"/>
                  </a:lnTo>
                  <a:close/>
                </a:path>
              </a:pathLst>
            </a:custGeom>
            <a:solidFill>
              <a:srgbClr val="140000"/>
            </a:solidFill>
            <a:ln w="9525">
              <a:noFill/>
              <a:round/>
              <a:headEnd/>
              <a:tailEnd/>
            </a:ln>
          </p:spPr>
          <p:txBody>
            <a:bodyPr/>
            <a:lstStyle/>
            <a:p>
              <a:endParaRPr lang="zh-CN" altLang="en-US"/>
            </a:p>
          </p:txBody>
        </p:sp>
        <p:sp>
          <p:nvSpPr>
            <p:cNvPr id="88" name="Freeform 84"/>
            <p:cNvSpPr>
              <a:spLocks/>
            </p:cNvSpPr>
            <p:nvPr/>
          </p:nvSpPr>
          <p:spPr bwMode="auto">
            <a:xfrm>
              <a:off x="4657" y="2805"/>
              <a:ext cx="114" cy="156"/>
            </a:xfrm>
            <a:custGeom>
              <a:avLst/>
              <a:gdLst/>
              <a:ahLst/>
              <a:cxnLst>
                <a:cxn ang="0">
                  <a:pos x="50" y="116"/>
                </a:cxn>
                <a:cxn ang="0">
                  <a:pos x="60" y="133"/>
                </a:cxn>
                <a:cxn ang="0">
                  <a:pos x="70" y="149"/>
                </a:cxn>
                <a:cxn ang="0">
                  <a:pos x="79" y="166"/>
                </a:cxn>
                <a:cxn ang="0">
                  <a:pos x="90" y="181"/>
                </a:cxn>
                <a:cxn ang="0">
                  <a:pos x="102" y="198"/>
                </a:cxn>
                <a:cxn ang="0">
                  <a:pos x="113" y="213"/>
                </a:cxn>
                <a:cxn ang="0">
                  <a:pos x="124" y="229"/>
                </a:cxn>
                <a:cxn ang="0">
                  <a:pos x="135" y="244"/>
                </a:cxn>
                <a:cxn ang="0">
                  <a:pos x="159" y="273"/>
                </a:cxn>
                <a:cxn ang="0">
                  <a:pos x="182" y="303"/>
                </a:cxn>
                <a:cxn ang="0">
                  <a:pos x="208" y="332"/>
                </a:cxn>
                <a:cxn ang="0">
                  <a:pos x="233" y="360"/>
                </a:cxn>
                <a:cxn ang="0">
                  <a:pos x="258" y="388"/>
                </a:cxn>
                <a:cxn ang="0">
                  <a:pos x="284" y="414"/>
                </a:cxn>
                <a:cxn ang="0">
                  <a:pos x="311" y="441"/>
                </a:cxn>
                <a:cxn ang="0">
                  <a:pos x="337" y="467"/>
                </a:cxn>
                <a:cxn ang="0">
                  <a:pos x="340" y="467"/>
                </a:cxn>
                <a:cxn ang="0">
                  <a:pos x="343" y="466"/>
                </a:cxn>
                <a:cxn ang="0">
                  <a:pos x="344" y="465"/>
                </a:cxn>
                <a:cxn ang="0">
                  <a:pos x="343" y="462"/>
                </a:cxn>
                <a:cxn ang="0">
                  <a:pos x="318" y="435"/>
                </a:cxn>
                <a:cxn ang="0">
                  <a:pos x="294" y="409"/>
                </a:cxn>
                <a:cxn ang="0">
                  <a:pos x="269" y="381"/>
                </a:cxn>
                <a:cxn ang="0">
                  <a:pos x="245" y="354"/>
                </a:cxn>
                <a:cxn ang="0">
                  <a:pos x="222" y="326"/>
                </a:cxn>
                <a:cxn ang="0">
                  <a:pos x="199" y="299"/>
                </a:cxn>
                <a:cxn ang="0">
                  <a:pos x="175" y="271"/>
                </a:cxn>
                <a:cxn ang="0">
                  <a:pos x="153" y="243"/>
                </a:cxn>
                <a:cxn ang="0">
                  <a:pos x="142" y="229"/>
                </a:cxn>
                <a:cxn ang="0">
                  <a:pos x="131" y="215"/>
                </a:cxn>
                <a:cxn ang="0">
                  <a:pos x="120" y="200"/>
                </a:cxn>
                <a:cxn ang="0">
                  <a:pos x="109" y="186"/>
                </a:cxn>
                <a:cxn ang="0">
                  <a:pos x="99" y="170"/>
                </a:cxn>
                <a:cxn ang="0">
                  <a:pos x="88" y="155"/>
                </a:cxn>
                <a:cxn ang="0">
                  <a:pos x="78" y="140"/>
                </a:cxn>
                <a:cxn ang="0">
                  <a:pos x="68" y="124"/>
                </a:cxn>
                <a:cxn ang="0">
                  <a:pos x="58" y="109"/>
                </a:cxn>
                <a:cxn ang="0">
                  <a:pos x="47" y="89"/>
                </a:cxn>
                <a:cxn ang="0">
                  <a:pos x="36" y="68"/>
                </a:cxn>
                <a:cxn ang="0">
                  <a:pos x="25" y="49"/>
                </a:cxn>
                <a:cxn ang="0">
                  <a:pos x="15" y="29"/>
                </a:cxn>
                <a:cxn ang="0">
                  <a:pos x="7" y="14"/>
                </a:cxn>
                <a:cxn ang="0">
                  <a:pos x="1" y="4"/>
                </a:cxn>
                <a:cxn ang="0">
                  <a:pos x="0" y="0"/>
                </a:cxn>
                <a:cxn ang="0">
                  <a:pos x="1" y="4"/>
                </a:cxn>
                <a:cxn ang="0">
                  <a:pos x="5" y="13"/>
                </a:cxn>
                <a:cxn ang="0">
                  <a:pos x="11" y="28"/>
                </a:cxn>
                <a:cxn ang="0">
                  <a:pos x="18" y="45"/>
                </a:cxn>
                <a:cxn ang="0">
                  <a:pos x="25" y="64"/>
                </a:cxn>
                <a:cxn ang="0">
                  <a:pos x="33" y="82"/>
                </a:cxn>
                <a:cxn ang="0">
                  <a:pos x="42" y="100"/>
                </a:cxn>
                <a:cxn ang="0">
                  <a:pos x="50" y="116"/>
                </a:cxn>
              </a:cxnLst>
              <a:rect l="0" t="0" r="r" b="b"/>
              <a:pathLst>
                <a:path w="344" h="467">
                  <a:moveTo>
                    <a:pt x="50" y="116"/>
                  </a:moveTo>
                  <a:lnTo>
                    <a:pt x="60" y="133"/>
                  </a:lnTo>
                  <a:lnTo>
                    <a:pt x="70" y="149"/>
                  </a:lnTo>
                  <a:lnTo>
                    <a:pt x="79" y="166"/>
                  </a:lnTo>
                  <a:lnTo>
                    <a:pt x="90" y="181"/>
                  </a:lnTo>
                  <a:lnTo>
                    <a:pt x="102" y="198"/>
                  </a:lnTo>
                  <a:lnTo>
                    <a:pt x="113" y="213"/>
                  </a:lnTo>
                  <a:lnTo>
                    <a:pt x="124" y="229"/>
                  </a:lnTo>
                  <a:lnTo>
                    <a:pt x="135" y="244"/>
                  </a:lnTo>
                  <a:lnTo>
                    <a:pt x="159" y="273"/>
                  </a:lnTo>
                  <a:lnTo>
                    <a:pt x="182" y="303"/>
                  </a:lnTo>
                  <a:lnTo>
                    <a:pt x="208" y="332"/>
                  </a:lnTo>
                  <a:lnTo>
                    <a:pt x="233" y="360"/>
                  </a:lnTo>
                  <a:lnTo>
                    <a:pt x="258" y="388"/>
                  </a:lnTo>
                  <a:lnTo>
                    <a:pt x="284" y="414"/>
                  </a:lnTo>
                  <a:lnTo>
                    <a:pt x="311" y="441"/>
                  </a:lnTo>
                  <a:lnTo>
                    <a:pt x="337" y="467"/>
                  </a:lnTo>
                  <a:lnTo>
                    <a:pt x="340" y="467"/>
                  </a:lnTo>
                  <a:lnTo>
                    <a:pt x="343" y="466"/>
                  </a:lnTo>
                  <a:lnTo>
                    <a:pt x="344" y="465"/>
                  </a:lnTo>
                  <a:lnTo>
                    <a:pt x="343" y="462"/>
                  </a:lnTo>
                  <a:lnTo>
                    <a:pt x="318" y="435"/>
                  </a:lnTo>
                  <a:lnTo>
                    <a:pt x="294" y="409"/>
                  </a:lnTo>
                  <a:lnTo>
                    <a:pt x="269" y="381"/>
                  </a:lnTo>
                  <a:lnTo>
                    <a:pt x="245" y="354"/>
                  </a:lnTo>
                  <a:lnTo>
                    <a:pt x="222" y="326"/>
                  </a:lnTo>
                  <a:lnTo>
                    <a:pt x="199" y="299"/>
                  </a:lnTo>
                  <a:lnTo>
                    <a:pt x="175" y="271"/>
                  </a:lnTo>
                  <a:lnTo>
                    <a:pt x="153" y="243"/>
                  </a:lnTo>
                  <a:lnTo>
                    <a:pt x="142" y="229"/>
                  </a:lnTo>
                  <a:lnTo>
                    <a:pt x="131" y="215"/>
                  </a:lnTo>
                  <a:lnTo>
                    <a:pt x="120" y="200"/>
                  </a:lnTo>
                  <a:lnTo>
                    <a:pt x="109" y="186"/>
                  </a:lnTo>
                  <a:lnTo>
                    <a:pt x="99" y="170"/>
                  </a:lnTo>
                  <a:lnTo>
                    <a:pt x="88" y="155"/>
                  </a:lnTo>
                  <a:lnTo>
                    <a:pt x="78" y="140"/>
                  </a:lnTo>
                  <a:lnTo>
                    <a:pt x="68" y="124"/>
                  </a:lnTo>
                  <a:lnTo>
                    <a:pt x="58" y="109"/>
                  </a:lnTo>
                  <a:lnTo>
                    <a:pt x="47" y="89"/>
                  </a:lnTo>
                  <a:lnTo>
                    <a:pt x="36" y="68"/>
                  </a:lnTo>
                  <a:lnTo>
                    <a:pt x="25" y="49"/>
                  </a:lnTo>
                  <a:lnTo>
                    <a:pt x="15" y="29"/>
                  </a:lnTo>
                  <a:lnTo>
                    <a:pt x="7" y="14"/>
                  </a:lnTo>
                  <a:lnTo>
                    <a:pt x="1" y="4"/>
                  </a:lnTo>
                  <a:lnTo>
                    <a:pt x="0" y="0"/>
                  </a:lnTo>
                  <a:lnTo>
                    <a:pt x="1" y="4"/>
                  </a:lnTo>
                  <a:lnTo>
                    <a:pt x="5" y="13"/>
                  </a:lnTo>
                  <a:lnTo>
                    <a:pt x="11" y="28"/>
                  </a:lnTo>
                  <a:lnTo>
                    <a:pt x="18" y="45"/>
                  </a:lnTo>
                  <a:lnTo>
                    <a:pt x="25" y="64"/>
                  </a:lnTo>
                  <a:lnTo>
                    <a:pt x="33" y="82"/>
                  </a:lnTo>
                  <a:lnTo>
                    <a:pt x="42" y="100"/>
                  </a:lnTo>
                  <a:lnTo>
                    <a:pt x="50" y="116"/>
                  </a:lnTo>
                  <a:close/>
                </a:path>
              </a:pathLst>
            </a:custGeom>
            <a:solidFill>
              <a:srgbClr val="140000"/>
            </a:solidFill>
            <a:ln w="9525">
              <a:noFill/>
              <a:round/>
              <a:headEnd/>
              <a:tailEnd/>
            </a:ln>
          </p:spPr>
          <p:txBody>
            <a:bodyPr/>
            <a:lstStyle/>
            <a:p>
              <a:endParaRPr lang="zh-CN" altLang="en-US"/>
            </a:p>
          </p:txBody>
        </p:sp>
        <p:sp>
          <p:nvSpPr>
            <p:cNvPr id="89" name="Freeform 85"/>
            <p:cNvSpPr>
              <a:spLocks/>
            </p:cNvSpPr>
            <p:nvPr/>
          </p:nvSpPr>
          <p:spPr bwMode="auto">
            <a:xfrm>
              <a:off x="4606" y="2864"/>
              <a:ext cx="56" cy="49"/>
            </a:xfrm>
            <a:custGeom>
              <a:avLst/>
              <a:gdLst/>
              <a:ahLst/>
              <a:cxnLst>
                <a:cxn ang="0">
                  <a:pos x="73" y="73"/>
                </a:cxn>
                <a:cxn ang="0">
                  <a:pos x="84" y="81"/>
                </a:cxn>
                <a:cxn ang="0">
                  <a:pos x="95" y="91"/>
                </a:cxn>
                <a:cxn ang="0">
                  <a:pos x="106" y="99"/>
                </a:cxn>
                <a:cxn ang="0">
                  <a:pos x="119" y="109"/>
                </a:cxn>
                <a:cxn ang="0">
                  <a:pos x="131" y="119"/>
                </a:cxn>
                <a:cxn ang="0">
                  <a:pos x="142" y="129"/>
                </a:cxn>
                <a:cxn ang="0">
                  <a:pos x="155" y="137"/>
                </a:cxn>
                <a:cxn ang="0">
                  <a:pos x="166" y="147"/>
                </a:cxn>
                <a:cxn ang="0">
                  <a:pos x="168" y="144"/>
                </a:cxn>
                <a:cxn ang="0">
                  <a:pos x="168" y="138"/>
                </a:cxn>
                <a:cxn ang="0">
                  <a:pos x="168" y="134"/>
                </a:cxn>
                <a:cxn ang="0">
                  <a:pos x="168" y="131"/>
                </a:cxn>
                <a:cxn ang="0">
                  <a:pos x="145" y="113"/>
                </a:cxn>
                <a:cxn ang="0">
                  <a:pos x="119" y="92"/>
                </a:cxn>
                <a:cxn ang="0">
                  <a:pos x="91" y="70"/>
                </a:cxn>
                <a:cxn ang="0">
                  <a:pos x="64" y="49"/>
                </a:cxn>
                <a:cxn ang="0">
                  <a:pos x="39" y="29"/>
                </a:cxn>
                <a:cxn ang="0">
                  <a:pos x="18" y="14"/>
                </a:cxn>
                <a:cxn ang="0">
                  <a:pos x="6" y="4"/>
                </a:cxn>
                <a:cxn ang="0">
                  <a:pos x="0" y="0"/>
                </a:cxn>
                <a:cxn ang="0">
                  <a:pos x="2" y="3"/>
                </a:cxn>
                <a:cxn ang="0">
                  <a:pos x="7" y="9"/>
                </a:cxn>
                <a:cxn ang="0">
                  <a:pos x="16" y="17"/>
                </a:cxn>
                <a:cxn ang="0">
                  <a:pos x="27" y="28"/>
                </a:cxn>
                <a:cxn ang="0">
                  <a:pos x="38" y="41"/>
                </a:cxn>
                <a:cxn ang="0">
                  <a:pos x="50" y="52"/>
                </a:cxn>
                <a:cxn ang="0">
                  <a:pos x="62" y="63"/>
                </a:cxn>
                <a:cxn ang="0">
                  <a:pos x="73" y="73"/>
                </a:cxn>
              </a:cxnLst>
              <a:rect l="0" t="0" r="r" b="b"/>
              <a:pathLst>
                <a:path w="168" h="147">
                  <a:moveTo>
                    <a:pt x="73" y="73"/>
                  </a:moveTo>
                  <a:lnTo>
                    <a:pt x="84" y="81"/>
                  </a:lnTo>
                  <a:lnTo>
                    <a:pt x="95" y="91"/>
                  </a:lnTo>
                  <a:lnTo>
                    <a:pt x="106" y="99"/>
                  </a:lnTo>
                  <a:lnTo>
                    <a:pt x="119" y="109"/>
                  </a:lnTo>
                  <a:lnTo>
                    <a:pt x="131" y="119"/>
                  </a:lnTo>
                  <a:lnTo>
                    <a:pt x="142" y="129"/>
                  </a:lnTo>
                  <a:lnTo>
                    <a:pt x="155" y="137"/>
                  </a:lnTo>
                  <a:lnTo>
                    <a:pt x="166" y="147"/>
                  </a:lnTo>
                  <a:lnTo>
                    <a:pt x="168" y="144"/>
                  </a:lnTo>
                  <a:lnTo>
                    <a:pt x="168" y="138"/>
                  </a:lnTo>
                  <a:lnTo>
                    <a:pt x="168" y="134"/>
                  </a:lnTo>
                  <a:lnTo>
                    <a:pt x="168" y="131"/>
                  </a:lnTo>
                  <a:lnTo>
                    <a:pt x="145" y="113"/>
                  </a:lnTo>
                  <a:lnTo>
                    <a:pt x="119" y="92"/>
                  </a:lnTo>
                  <a:lnTo>
                    <a:pt x="91" y="70"/>
                  </a:lnTo>
                  <a:lnTo>
                    <a:pt x="64" y="49"/>
                  </a:lnTo>
                  <a:lnTo>
                    <a:pt x="39" y="29"/>
                  </a:lnTo>
                  <a:lnTo>
                    <a:pt x="18" y="14"/>
                  </a:lnTo>
                  <a:lnTo>
                    <a:pt x="6" y="4"/>
                  </a:lnTo>
                  <a:lnTo>
                    <a:pt x="0" y="0"/>
                  </a:lnTo>
                  <a:lnTo>
                    <a:pt x="2" y="3"/>
                  </a:lnTo>
                  <a:lnTo>
                    <a:pt x="7" y="9"/>
                  </a:lnTo>
                  <a:lnTo>
                    <a:pt x="16" y="17"/>
                  </a:lnTo>
                  <a:lnTo>
                    <a:pt x="27" y="28"/>
                  </a:lnTo>
                  <a:lnTo>
                    <a:pt x="38" y="41"/>
                  </a:lnTo>
                  <a:lnTo>
                    <a:pt x="50" y="52"/>
                  </a:lnTo>
                  <a:lnTo>
                    <a:pt x="62" y="63"/>
                  </a:lnTo>
                  <a:lnTo>
                    <a:pt x="73" y="73"/>
                  </a:lnTo>
                  <a:close/>
                </a:path>
              </a:pathLst>
            </a:custGeom>
            <a:solidFill>
              <a:srgbClr val="140000"/>
            </a:solidFill>
            <a:ln w="9525">
              <a:noFill/>
              <a:round/>
              <a:headEnd/>
              <a:tailEnd/>
            </a:ln>
          </p:spPr>
          <p:txBody>
            <a:bodyPr/>
            <a:lstStyle/>
            <a:p>
              <a:endParaRPr lang="zh-CN" altLang="en-US"/>
            </a:p>
          </p:txBody>
        </p:sp>
        <p:sp>
          <p:nvSpPr>
            <p:cNvPr id="90" name="Freeform 86"/>
            <p:cNvSpPr>
              <a:spLocks/>
            </p:cNvSpPr>
            <p:nvPr/>
          </p:nvSpPr>
          <p:spPr bwMode="auto">
            <a:xfrm>
              <a:off x="4568" y="2902"/>
              <a:ext cx="87" cy="192"/>
            </a:xfrm>
            <a:custGeom>
              <a:avLst/>
              <a:gdLst/>
              <a:ahLst/>
              <a:cxnLst>
                <a:cxn ang="0">
                  <a:pos x="180" y="318"/>
                </a:cxn>
                <a:cxn ang="0">
                  <a:pos x="162" y="353"/>
                </a:cxn>
                <a:cxn ang="0">
                  <a:pos x="143" y="386"/>
                </a:cxn>
                <a:cxn ang="0">
                  <a:pos x="122" y="418"/>
                </a:cxn>
                <a:cxn ang="0">
                  <a:pos x="99" y="450"/>
                </a:cxn>
                <a:cxn ang="0">
                  <a:pos x="77" y="481"/>
                </a:cxn>
                <a:cxn ang="0">
                  <a:pos x="52" y="512"/>
                </a:cxn>
                <a:cxn ang="0">
                  <a:pos x="28" y="541"/>
                </a:cxn>
                <a:cxn ang="0">
                  <a:pos x="2" y="569"/>
                </a:cxn>
                <a:cxn ang="0">
                  <a:pos x="0" y="572"/>
                </a:cxn>
                <a:cxn ang="0">
                  <a:pos x="2" y="574"/>
                </a:cxn>
                <a:cxn ang="0">
                  <a:pos x="3" y="576"/>
                </a:cxn>
                <a:cxn ang="0">
                  <a:pos x="6" y="574"/>
                </a:cxn>
                <a:cxn ang="0">
                  <a:pos x="34" y="547"/>
                </a:cxn>
                <a:cxn ang="0">
                  <a:pos x="60" y="517"/>
                </a:cxn>
                <a:cxn ang="0">
                  <a:pos x="86" y="487"/>
                </a:cxn>
                <a:cxn ang="0">
                  <a:pos x="111" y="456"/>
                </a:cxn>
                <a:cxn ang="0">
                  <a:pos x="133" y="425"/>
                </a:cxn>
                <a:cxn ang="0">
                  <a:pos x="155" y="392"/>
                </a:cxn>
                <a:cxn ang="0">
                  <a:pos x="175" y="358"/>
                </a:cxn>
                <a:cxn ang="0">
                  <a:pos x="193" y="323"/>
                </a:cxn>
                <a:cxn ang="0">
                  <a:pos x="210" y="280"/>
                </a:cxn>
                <a:cxn ang="0">
                  <a:pos x="225" y="230"/>
                </a:cxn>
                <a:cxn ang="0">
                  <a:pos x="236" y="177"/>
                </a:cxn>
                <a:cxn ang="0">
                  <a:pos x="246" y="124"/>
                </a:cxn>
                <a:cxn ang="0">
                  <a:pos x="253" y="75"/>
                </a:cxn>
                <a:cxn ang="0">
                  <a:pos x="257" y="36"/>
                </a:cxn>
                <a:cxn ang="0">
                  <a:pos x="260" y="10"/>
                </a:cxn>
                <a:cxn ang="0">
                  <a:pos x="261" y="0"/>
                </a:cxn>
                <a:cxn ang="0">
                  <a:pos x="260" y="10"/>
                </a:cxn>
                <a:cxn ang="0">
                  <a:pos x="256" y="36"/>
                </a:cxn>
                <a:cxn ang="0">
                  <a:pos x="249" y="74"/>
                </a:cxn>
                <a:cxn ang="0">
                  <a:pos x="239" y="121"/>
                </a:cxn>
                <a:cxn ang="0">
                  <a:pos x="228" y="174"/>
                </a:cxn>
                <a:cxn ang="0">
                  <a:pos x="214" y="226"/>
                </a:cxn>
                <a:cxn ang="0">
                  <a:pos x="198" y="276"/>
                </a:cxn>
                <a:cxn ang="0">
                  <a:pos x="180" y="318"/>
                </a:cxn>
              </a:cxnLst>
              <a:rect l="0" t="0" r="r" b="b"/>
              <a:pathLst>
                <a:path w="261" h="576">
                  <a:moveTo>
                    <a:pt x="180" y="318"/>
                  </a:moveTo>
                  <a:lnTo>
                    <a:pt x="162" y="353"/>
                  </a:lnTo>
                  <a:lnTo>
                    <a:pt x="143" y="386"/>
                  </a:lnTo>
                  <a:lnTo>
                    <a:pt x="122" y="418"/>
                  </a:lnTo>
                  <a:lnTo>
                    <a:pt x="99" y="450"/>
                  </a:lnTo>
                  <a:lnTo>
                    <a:pt x="77" y="481"/>
                  </a:lnTo>
                  <a:lnTo>
                    <a:pt x="52" y="512"/>
                  </a:lnTo>
                  <a:lnTo>
                    <a:pt x="28" y="541"/>
                  </a:lnTo>
                  <a:lnTo>
                    <a:pt x="2" y="569"/>
                  </a:lnTo>
                  <a:lnTo>
                    <a:pt x="0" y="572"/>
                  </a:lnTo>
                  <a:lnTo>
                    <a:pt x="2" y="574"/>
                  </a:lnTo>
                  <a:lnTo>
                    <a:pt x="3" y="576"/>
                  </a:lnTo>
                  <a:lnTo>
                    <a:pt x="6" y="574"/>
                  </a:lnTo>
                  <a:lnTo>
                    <a:pt x="34" y="547"/>
                  </a:lnTo>
                  <a:lnTo>
                    <a:pt x="60" y="517"/>
                  </a:lnTo>
                  <a:lnTo>
                    <a:pt x="86" y="487"/>
                  </a:lnTo>
                  <a:lnTo>
                    <a:pt x="111" y="456"/>
                  </a:lnTo>
                  <a:lnTo>
                    <a:pt x="133" y="425"/>
                  </a:lnTo>
                  <a:lnTo>
                    <a:pt x="155" y="392"/>
                  </a:lnTo>
                  <a:lnTo>
                    <a:pt x="175" y="358"/>
                  </a:lnTo>
                  <a:lnTo>
                    <a:pt x="193" y="323"/>
                  </a:lnTo>
                  <a:lnTo>
                    <a:pt x="210" y="280"/>
                  </a:lnTo>
                  <a:lnTo>
                    <a:pt x="225" y="230"/>
                  </a:lnTo>
                  <a:lnTo>
                    <a:pt x="236" y="177"/>
                  </a:lnTo>
                  <a:lnTo>
                    <a:pt x="246" y="124"/>
                  </a:lnTo>
                  <a:lnTo>
                    <a:pt x="253" y="75"/>
                  </a:lnTo>
                  <a:lnTo>
                    <a:pt x="257" y="36"/>
                  </a:lnTo>
                  <a:lnTo>
                    <a:pt x="260" y="10"/>
                  </a:lnTo>
                  <a:lnTo>
                    <a:pt x="261" y="0"/>
                  </a:lnTo>
                  <a:lnTo>
                    <a:pt x="260" y="10"/>
                  </a:lnTo>
                  <a:lnTo>
                    <a:pt x="256" y="36"/>
                  </a:lnTo>
                  <a:lnTo>
                    <a:pt x="249" y="74"/>
                  </a:lnTo>
                  <a:lnTo>
                    <a:pt x="239" y="121"/>
                  </a:lnTo>
                  <a:lnTo>
                    <a:pt x="228" y="174"/>
                  </a:lnTo>
                  <a:lnTo>
                    <a:pt x="214" y="226"/>
                  </a:lnTo>
                  <a:lnTo>
                    <a:pt x="198" y="276"/>
                  </a:lnTo>
                  <a:lnTo>
                    <a:pt x="180" y="318"/>
                  </a:lnTo>
                  <a:close/>
                </a:path>
              </a:pathLst>
            </a:custGeom>
            <a:solidFill>
              <a:srgbClr val="140000"/>
            </a:solidFill>
            <a:ln w="9525">
              <a:noFill/>
              <a:round/>
              <a:headEnd/>
              <a:tailEnd/>
            </a:ln>
          </p:spPr>
          <p:txBody>
            <a:bodyPr/>
            <a:lstStyle/>
            <a:p>
              <a:endParaRPr lang="zh-CN" altLang="en-US"/>
            </a:p>
          </p:txBody>
        </p:sp>
        <p:sp>
          <p:nvSpPr>
            <p:cNvPr id="91" name="Freeform 87"/>
            <p:cNvSpPr>
              <a:spLocks/>
            </p:cNvSpPr>
            <p:nvPr/>
          </p:nvSpPr>
          <p:spPr bwMode="auto">
            <a:xfrm>
              <a:off x="4631" y="2821"/>
              <a:ext cx="49" cy="293"/>
            </a:xfrm>
            <a:custGeom>
              <a:avLst/>
              <a:gdLst/>
              <a:ahLst/>
              <a:cxnLst>
                <a:cxn ang="0">
                  <a:pos x="49" y="0"/>
                </a:cxn>
                <a:cxn ang="0">
                  <a:pos x="55" y="26"/>
                </a:cxn>
                <a:cxn ang="0">
                  <a:pos x="61" y="51"/>
                </a:cxn>
                <a:cxn ang="0">
                  <a:pos x="68" y="74"/>
                </a:cxn>
                <a:cxn ang="0">
                  <a:pos x="77" y="98"/>
                </a:cxn>
                <a:cxn ang="0">
                  <a:pos x="85" y="123"/>
                </a:cxn>
                <a:cxn ang="0">
                  <a:pos x="92" y="147"/>
                </a:cxn>
                <a:cxn ang="0">
                  <a:pos x="99" y="172"/>
                </a:cxn>
                <a:cxn ang="0">
                  <a:pos x="105" y="197"/>
                </a:cxn>
                <a:cxn ang="0">
                  <a:pos x="114" y="256"/>
                </a:cxn>
                <a:cxn ang="0">
                  <a:pos x="121" y="316"/>
                </a:cxn>
                <a:cxn ang="0">
                  <a:pos x="126" y="377"/>
                </a:cxn>
                <a:cxn ang="0">
                  <a:pos x="126" y="438"/>
                </a:cxn>
                <a:cxn ang="0">
                  <a:pos x="121" y="496"/>
                </a:cxn>
                <a:cxn ang="0">
                  <a:pos x="114" y="551"/>
                </a:cxn>
                <a:cxn ang="0">
                  <a:pos x="103" y="607"/>
                </a:cxn>
                <a:cxn ang="0">
                  <a:pos x="89" y="662"/>
                </a:cxn>
                <a:cxn ang="0">
                  <a:pos x="71" y="715"/>
                </a:cxn>
                <a:cxn ang="0">
                  <a:pos x="50" y="768"/>
                </a:cxn>
                <a:cxn ang="0">
                  <a:pos x="27" y="819"/>
                </a:cxn>
                <a:cxn ang="0">
                  <a:pos x="2" y="871"/>
                </a:cxn>
                <a:cxn ang="0">
                  <a:pos x="0" y="876"/>
                </a:cxn>
                <a:cxn ang="0">
                  <a:pos x="3" y="879"/>
                </a:cxn>
                <a:cxn ang="0">
                  <a:pos x="8" y="878"/>
                </a:cxn>
                <a:cxn ang="0">
                  <a:pos x="13" y="875"/>
                </a:cxn>
                <a:cxn ang="0">
                  <a:pos x="27" y="850"/>
                </a:cxn>
                <a:cxn ang="0">
                  <a:pos x="41" y="826"/>
                </a:cxn>
                <a:cxn ang="0">
                  <a:pos x="55" y="801"/>
                </a:cxn>
                <a:cxn ang="0">
                  <a:pos x="67" y="775"/>
                </a:cxn>
                <a:cxn ang="0">
                  <a:pos x="80" y="750"/>
                </a:cxn>
                <a:cxn ang="0">
                  <a:pos x="91" y="723"/>
                </a:cxn>
                <a:cxn ang="0">
                  <a:pos x="102" y="697"/>
                </a:cxn>
                <a:cxn ang="0">
                  <a:pos x="112" y="670"/>
                </a:cxn>
                <a:cxn ang="0">
                  <a:pos x="128" y="614"/>
                </a:cxn>
                <a:cxn ang="0">
                  <a:pos x="138" y="558"/>
                </a:cxn>
                <a:cxn ang="0">
                  <a:pos x="145" y="501"/>
                </a:cxn>
                <a:cxn ang="0">
                  <a:pos x="147" y="443"/>
                </a:cxn>
                <a:cxn ang="0">
                  <a:pos x="145" y="384"/>
                </a:cxn>
                <a:cxn ang="0">
                  <a:pos x="140" y="325"/>
                </a:cxn>
                <a:cxn ang="0">
                  <a:pos x="131" y="268"/>
                </a:cxn>
                <a:cxn ang="0">
                  <a:pos x="120" y="211"/>
                </a:cxn>
                <a:cxn ang="0">
                  <a:pos x="113" y="185"/>
                </a:cxn>
                <a:cxn ang="0">
                  <a:pos x="105" y="158"/>
                </a:cxn>
                <a:cxn ang="0">
                  <a:pos x="95" y="132"/>
                </a:cxn>
                <a:cxn ang="0">
                  <a:pos x="85" y="105"/>
                </a:cxn>
                <a:cxn ang="0">
                  <a:pos x="75" y="80"/>
                </a:cxn>
                <a:cxn ang="0">
                  <a:pos x="67" y="53"/>
                </a:cxn>
                <a:cxn ang="0">
                  <a:pos x="57" y="27"/>
                </a:cxn>
                <a:cxn ang="0">
                  <a:pos x="50" y="0"/>
                </a:cxn>
                <a:cxn ang="0">
                  <a:pos x="50" y="0"/>
                </a:cxn>
                <a:cxn ang="0">
                  <a:pos x="50" y="0"/>
                </a:cxn>
                <a:cxn ang="0">
                  <a:pos x="49" y="0"/>
                </a:cxn>
                <a:cxn ang="0">
                  <a:pos x="49" y="0"/>
                </a:cxn>
                <a:cxn ang="0">
                  <a:pos x="49" y="0"/>
                </a:cxn>
              </a:cxnLst>
              <a:rect l="0" t="0" r="r" b="b"/>
              <a:pathLst>
                <a:path w="147" h="879">
                  <a:moveTo>
                    <a:pt x="49" y="0"/>
                  </a:moveTo>
                  <a:lnTo>
                    <a:pt x="55" y="26"/>
                  </a:lnTo>
                  <a:lnTo>
                    <a:pt x="61" y="51"/>
                  </a:lnTo>
                  <a:lnTo>
                    <a:pt x="68" y="74"/>
                  </a:lnTo>
                  <a:lnTo>
                    <a:pt x="77" y="98"/>
                  </a:lnTo>
                  <a:lnTo>
                    <a:pt x="85" y="123"/>
                  </a:lnTo>
                  <a:lnTo>
                    <a:pt x="92" y="147"/>
                  </a:lnTo>
                  <a:lnTo>
                    <a:pt x="99" y="172"/>
                  </a:lnTo>
                  <a:lnTo>
                    <a:pt x="105" y="197"/>
                  </a:lnTo>
                  <a:lnTo>
                    <a:pt x="114" y="256"/>
                  </a:lnTo>
                  <a:lnTo>
                    <a:pt x="121" y="316"/>
                  </a:lnTo>
                  <a:lnTo>
                    <a:pt x="126" y="377"/>
                  </a:lnTo>
                  <a:lnTo>
                    <a:pt x="126" y="438"/>
                  </a:lnTo>
                  <a:lnTo>
                    <a:pt x="121" y="496"/>
                  </a:lnTo>
                  <a:lnTo>
                    <a:pt x="114" y="551"/>
                  </a:lnTo>
                  <a:lnTo>
                    <a:pt x="103" y="607"/>
                  </a:lnTo>
                  <a:lnTo>
                    <a:pt x="89" y="662"/>
                  </a:lnTo>
                  <a:lnTo>
                    <a:pt x="71" y="715"/>
                  </a:lnTo>
                  <a:lnTo>
                    <a:pt x="50" y="768"/>
                  </a:lnTo>
                  <a:lnTo>
                    <a:pt x="27" y="819"/>
                  </a:lnTo>
                  <a:lnTo>
                    <a:pt x="2" y="871"/>
                  </a:lnTo>
                  <a:lnTo>
                    <a:pt x="0" y="876"/>
                  </a:lnTo>
                  <a:lnTo>
                    <a:pt x="3" y="879"/>
                  </a:lnTo>
                  <a:lnTo>
                    <a:pt x="8" y="878"/>
                  </a:lnTo>
                  <a:lnTo>
                    <a:pt x="13" y="875"/>
                  </a:lnTo>
                  <a:lnTo>
                    <a:pt x="27" y="850"/>
                  </a:lnTo>
                  <a:lnTo>
                    <a:pt x="41" y="826"/>
                  </a:lnTo>
                  <a:lnTo>
                    <a:pt x="55" y="801"/>
                  </a:lnTo>
                  <a:lnTo>
                    <a:pt x="67" y="775"/>
                  </a:lnTo>
                  <a:lnTo>
                    <a:pt x="80" y="750"/>
                  </a:lnTo>
                  <a:lnTo>
                    <a:pt x="91" y="723"/>
                  </a:lnTo>
                  <a:lnTo>
                    <a:pt x="102" y="697"/>
                  </a:lnTo>
                  <a:lnTo>
                    <a:pt x="112" y="670"/>
                  </a:lnTo>
                  <a:lnTo>
                    <a:pt x="128" y="614"/>
                  </a:lnTo>
                  <a:lnTo>
                    <a:pt x="138" y="558"/>
                  </a:lnTo>
                  <a:lnTo>
                    <a:pt x="145" y="501"/>
                  </a:lnTo>
                  <a:lnTo>
                    <a:pt x="147" y="443"/>
                  </a:lnTo>
                  <a:lnTo>
                    <a:pt x="145" y="384"/>
                  </a:lnTo>
                  <a:lnTo>
                    <a:pt x="140" y="325"/>
                  </a:lnTo>
                  <a:lnTo>
                    <a:pt x="131" y="268"/>
                  </a:lnTo>
                  <a:lnTo>
                    <a:pt x="120" y="211"/>
                  </a:lnTo>
                  <a:lnTo>
                    <a:pt x="113" y="185"/>
                  </a:lnTo>
                  <a:lnTo>
                    <a:pt x="105" y="158"/>
                  </a:lnTo>
                  <a:lnTo>
                    <a:pt x="95" y="132"/>
                  </a:lnTo>
                  <a:lnTo>
                    <a:pt x="85" y="105"/>
                  </a:lnTo>
                  <a:lnTo>
                    <a:pt x="75" y="80"/>
                  </a:lnTo>
                  <a:lnTo>
                    <a:pt x="67" y="53"/>
                  </a:lnTo>
                  <a:lnTo>
                    <a:pt x="57" y="27"/>
                  </a:lnTo>
                  <a:lnTo>
                    <a:pt x="50" y="0"/>
                  </a:lnTo>
                  <a:lnTo>
                    <a:pt x="50" y="0"/>
                  </a:lnTo>
                  <a:lnTo>
                    <a:pt x="50" y="0"/>
                  </a:lnTo>
                  <a:lnTo>
                    <a:pt x="49" y="0"/>
                  </a:lnTo>
                  <a:lnTo>
                    <a:pt x="49" y="0"/>
                  </a:lnTo>
                  <a:lnTo>
                    <a:pt x="49" y="0"/>
                  </a:lnTo>
                  <a:close/>
                </a:path>
              </a:pathLst>
            </a:custGeom>
            <a:solidFill>
              <a:srgbClr val="140000"/>
            </a:solidFill>
            <a:ln w="9525">
              <a:noFill/>
              <a:round/>
              <a:headEnd/>
              <a:tailEnd/>
            </a:ln>
          </p:spPr>
          <p:txBody>
            <a:bodyPr/>
            <a:lstStyle/>
            <a:p>
              <a:endParaRPr lang="zh-CN" altLang="en-US"/>
            </a:p>
          </p:txBody>
        </p:sp>
        <p:sp>
          <p:nvSpPr>
            <p:cNvPr id="92" name="Freeform 88"/>
            <p:cNvSpPr>
              <a:spLocks/>
            </p:cNvSpPr>
            <p:nvPr/>
          </p:nvSpPr>
          <p:spPr bwMode="auto">
            <a:xfrm>
              <a:off x="4895" y="3126"/>
              <a:ext cx="7" cy="98"/>
            </a:xfrm>
            <a:custGeom>
              <a:avLst/>
              <a:gdLst/>
              <a:ahLst/>
              <a:cxnLst>
                <a:cxn ang="0">
                  <a:pos x="8" y="139"/>
                </a:cxn>
                <a:cxn ang="0">
                  <a:pos x="10" y="177"/>
                </a:cxn>
                <a:cxn ang="0">
                  <a:pos x="11" y="214"/>
                </a:cxn>
                <a:cxn ang="0">
                  <a:pos x="11" y="252"/>
                </a:cxn>
                <a:cxn ang="0">
                  <a:pos x="13" y="290"/>
                </a:cxn>
                <a:cxn ang="0">
                  <a:pos x="14" y="292"/>
                </a:cxn>
                <a:cxn ang="0">
                  <a:pos x="17" y="292"/>
                </a:cxn>
                <a:cxn ang="0">
                  <a:pos x="18" y="291"/>
                </a:cxn>
                <a:cxn ang="0">
                  <a:pos x="20" y="288"/>
                </a:cxn>
                <a:cxn ang="0">
                  <a:pos x="21" y="248"/>
                </a:cxn>
                <a:cxn ang="0">
                  <a:pos x="22" y="206"/>
                </a:cxn>
                <a:cxn ang="0">
                  <a:pos x="21" y="165"/>
                </a:cxn>
                <a:cxn ang="0">
                  <a:pos x="20" y="125"/>
                </a:cxn>
                <a:cxn ang="0">
                  <a:pos x="15" y="87"/>
                </a:cxn>
                <a:cxn ang="0">
                  <a:pos x="8" y="47"/>
                </a:cxn>
                <a:cxn ang="0">
                  <a:pos x="3" y="13"/>
                </a:cxn>
                <a:cxn ang="0">
                  <a:pos x="0" y="0"/>
                </a:cxn>
                <a:cxn ang="0">
                  <a:pos x="1" y="15"/>
                </a:cxn>
                <a:cxn ang="0">
                  <a:pos x="4" y="53"/>
                </a:cxn>
                <a:cxn ang="0">
                  <a:pos x="7" y="97"/>
                </a:cxn>
                <a:cxn ang="0">
                  <a:pos x="8" y="139"/>
                </a:cxn>
              </a:cxnLst>
              <a:rect l="0" t="0" r="r" b="b"/>
              <a:pathLst>
                <a:path w="22" h="292">
                  <a:moveTo>
                    <a:pt x="8" y="139"/>
                  </a:moveTo>
                  <a:lnTo>
                    <a:pt x="10" y="177"/>
                  </a:lnTo>
                  <a:lnTo>
                    <a:pt x="11" y="214"/>
                  </a:lnTo>
                  <a:lnTo>
                    <a:pt x="11" y="252"/>
                  </a:lnTo>
                  <a:lnTo>
                    <a:pt x="13" y="290"/>
                  </a:lnTo>
                  <a:lnTo>
                    <a:pt x="14" y="292"/>
                  </a:lnTo>
                  <a:lnTo>
                    <a:pt x="17" y="292"/>
                  </a:lnTo>
                  <a:lnTo>
                    <a:pt x="18" y="291"/>
                  </a:lnTo>
                  <a:lnTo>
                    <a:pt x="20" y="288"/>
                  </a:lnTo>
                  <a:lnTo>
                    <a:pt x="21" y="248"/>
                  </a:lnTo>
                  <a:lnTo>
                    <a:pt x="22" y="206"/>
                  </a:lnTo>
                  <a:lnTo>
                    <a:pt x="21" y="165"/>
                  </a:lnTo>
                  <a:lnTo>
                    <a:pt x="20" y="125"/>
                  </a:lnTo>
                  <a:lnTo>
                    <a:pt x="15" y="87"/>
                  </a:lnTo>
                  <a:lnTo>
                    <a:pt x="8" y="47"/>
                  </a:lnTo>
                  <a:lnTo>
                    <a:pt x="3" y="13"/>
                  </a:lnTo>
                  <a:lnTo>
                    <a:pt x="0" y="0"/>
                  </a:lnTo>
                  <a:lnTo>
                    <a:pt x="1" y="15"/>
                  </a:lnTo>
                  <a:lnTo>
                    <a:pt x="4" y="53"/>
                  </a:lnTo>
                  <a:lnTo>
                    <a:pt x="7" y="97"/>
                  </a:lnTo>
                  <a:lnTo>
                    <a:pt x="8" y="139"/>
                  </a:lnTo>
                  <a:close/>
                </a:path>
              </a:pathLst>
            </a:custGeom>
            <a:solidFill>
              <a:srgbClr val="140000"/>
            </a:solidFill>
            <a:ln w="9525">
              <a:noFill/>
              <a:round/>
              <a:headEnd/>
              <a:tailEnd/>
            </a:ln>
          </p:spPr>
          <p:txBody>
            <a:bodyPr/>
            <a:lstStyle/>
            <a:p>
              <a:endParaRPr lang="zh-CN" altLang="en-US"/>
            </a:p>
          </p:txBody>
        </p:sp>
        <p:sp>
          <p:nvSpPr>
            <p:cNvPr id="93" name="Freeform 89"/>
            <p:cNvSpPr>
              <a:spLocks/>
            </p:cNvSpPr>
            <p:nvPr/>
          </p:nvSpPr>
          <p:spPr bwMode="auto">
            <a:xfrm>
              <a:off x="4897" y="3240"/>
              <a:ext cx="183" cy="25"/>
            </a:xfrm>
            <a:custGeom>
              <a:avLst/>
              <a:gdLst/>
              <a:ahLst/>
              <a:cxnLst>
                <a:cxn ang="0">
                  <a:pos x="8" y="4"/>
                </a:cxn>
                <a:cxn ang="0">
                  <a:pos x="37" y="10"/>
                </a:cxn>
                <a:cxn ang="0">
                  <a:pos x="75" y="16"/>
                </a:cxn>
                <a:cxn ang="0">
                  <a:pos x="107" y="20"/>
                </a:cxn>
                <a:cxn ang="0">
                  <a:pos x="136" y="24"/>
                </a:cxn>
                <a:cxn ang="0">
                  <a:pos x="171" y="30"/>
                </a:cxn>
                <a:cxn ang="0">
                  <a:pos x="207" y="34"/>
                </a:cxn>
                <a:cxn ang="0">
                  <a:pos x="242" y="39"/>
                </a:cxn>
                <a:cxn ang="0">
                  <a:pos x="279" y="45"/>
                </a:cxn>
                <a:cxn ang="0">
                  <a:pos x="313" y="50"/>
                </a:cxn>
                <a:cxn ang="0">
                  <a:pos x="350" y="55"/>
                </a:cxn>
                <a:cxn ang="0">
                  <a:pos x="385" y="60"/>
                </a:cxn>
                <a:cxn ang="0">
                  <a:pos x="421" y="64"/>
                </a:cxn>
                <a:cxn ang="0">
                  <a:pos x="456" y="67"/>
                </a:cxn>
                <a:cxn ang="0">
                  <a:pos x="492" y="70"/>
                </a:cxn>
                <a:cxn ang="0">
                  <a:pos x="527" y="73"/>
                </a:cxn>
                <a:cxn ang="0">
                  <a:pos x="548" y="74"/>
                </a:cxn>
                <a:cxn ang="0">
                  <a:pos x="549" y="69"/>
                </a:cxn>
                <a:cxn ang="0">
                  <a:pos x="530" y="64"/>
                </a:cxn>
                <a:cxn ang="0">
                  <a:pos x="496" y="60"/>
                </a:cxn>
                <a:cxn ang="0">
                  <a:pos x="461" y="56"/>
                </a:cxn>
                <a:cxn ang="0">
                  <a:pos x="428" y="50"/>
                </a:cxn>
                <a:cxn ang="0">
                  <a:pos x="394" y="45"/>
                </a:cxn>
                <a:cxn ang="0">
                  <a:pos x="361" y="39"/>
                </a:cxn>
                <a:cxn ang="0">
                  <a:pos x="326" y="34"/>
                </a:cxn>
                <a:cxn ang="0">
                  <a:pos x="292" y="30"/>
                </a:cxn>
                <a:cxn ang="0">
                  <a:pos x="266" y="25"/>
                </a:cxn>
                <a:cxn ang="0">
                  <a:pos x="235" y="23"/>
                </a:cxn>
                <a:cxn ang="0">
                  <a:pos x="196" y="20"/>
                </a:cxn>
                <a:cxn ang="0">
                  <a:pos x="152" y="16"/>
                </a:cxn>
                <a:cxn ang="0">
                  <a:pos x="107" y="13"/>
                </a:cxn>
                <a:cxn ang="0">
                  <a:pos x="65" y="9"/>
                </a:cxn>
                <a:cxn ang="0">
                  <a:pos x="29" y="4"/>
                </a:cxn>
                <a:cxn ang="0">
                  <a:pos x="7" y="2"/>
                </a:cxn>
                <a:cxn ang="0">
                  <a:pos x="0" y="0"/>
                </a:cxn>
                <a:cxn ang="0">
                  <a:pos x="0" y="2"/>
                </a:cxn>
                <a:cxn ang="0">
                  <a:pos x="0" y="2"/>
                </a:cxn>
              </a:cxnLst>
              <a:rect l="0" t="0" r="r" b="b"/>
              <a:pathLst>
                <a:path w="549" h="74">
                  <a:moveTo>
                    <a:pt x="0" y="2"/>
                  </a:moveTo>
                  <a:lnTo>
                    <a:pt x="8" y="4"/>
                  </a:lnTo>
                  <a:lnTo>
                    <a:pt x="22" y="7"/>
                  </a:lnTo>
                  <a:lnTo>
                    <a:pt x="37" y="10"/>
                  </a:lnTo>
                  <a:lnTo>
                    <a:pt x="55" y="13"/>
                  </a:lnTo>
                  <a:lnTo>
                    <a:pt x="75" y="16"/>
                  </a:lnTo>
                  <a:lnTo>
                    <a:pt x="92" y="18"/>
                  </a:lnTo>
                  <a:lnTo>
                    <a:pt x="107" y="20"/>
                  </a:lnTo>
                  <a:lnTo>
                    <a:pt x="118" y="21"/>
                  </a:lnTo>
                  <a:lnTo>
                    <a:pt x="136" y="24"/>
                  </a:lnTo>
                  <a:lnTo>
                    <a:pt x="154" y="27"/>
                  </a:lnTo>
                  <a:lnTo>
                    <a:pt x="171" y="30"/>
                  </a:lnTo>
                  <a:lnTo>
                    <a:pt x="189" y="31"/>
                  </a:lnTo>
                  <a:lnTo>
                    <a:pt x="207" y="34"/>
                  </a:lnTo>
                  <a:lnTo>
                    <a:pt x="226" y="37"/>
                  </a:lnTo>
                  <a:lnTo>
                    <a:pt x="242" y="39"/>
                  </a:lnTo>
                  <a:lnTo>
                    <a:pt x="260" y="42"/>
                  </a:lnTo>
                  <a:lnTo>
                    <a:pt x="279" y="45"/>
                  </a:lnTo>
                  <a:lnTo>
                    <a:pt x="297" y="48"/>
                  </a:lnTo>
                  <a:lnTo>
                    <a:pt x="313" y="50"/>
                  </a:lnTo>
                  <a:lnTo>
                    <a:pt x="332" y="53"/>
                  </a:lnTo>
                  <a:lnTo>
                    <a:pt x="350" y="55"/>
                  </a:lnTo>
                  <a:lnTo>
                    <a:pt x="368" y="57"/>
                  </a:lnTo>
                  <a:lnTo>
                    <a:pt x="385" y="60"/>
                  </a:lnTo>
                  <a:lnTo>
                    <a:pt x="403" y="62"/>
                  </a:lnTo>
                  <a:lnTo>
                    <a:pt x="421" y="64"/>
                  </a:lnTo>
                  <a:lnTo>
                    <a:pt x="439" y="66"/>
                  </a:lnTo>
                  <a:lnTo>
                    <a:pt x="456" y="67"/>
                  </a:lnTo>
                  <a:lnTo>
                    <a:pt x="474" y="69"/>
                  </a:lnTo>
                  <a:lnTo>
                    <a:pt x="492" y="70"/>
                  </a:lnTo>
                  <a:lnTo>
                    <a:pt x="510" y="71"/>
                  </a:lnTo>
                  <a:lnTo>
                    <a:pt x="527" y="73"/>
                  </a:lnTo>
                  <a:lnTo>
                    <a:pt x="545" y="74"/>
                  </a:lnTo>
                  <a:lnTo>
                    <a:pt x="548" y="74"/>
                  </a:lnTo>
                  <a:lnTo>
                    <a:pt x="549" y="71"/>
                  </a:lnTo>
                  <a:lnTo>
                    <a:pt x="549" y="69"/>
                  </a:lnTo>
                  <a:lnTo>
                    <a:pt x="546" y="67"/>
                  </a:lnTo>
                  <a:lnTo>
                    <a:pt x="530" y="64"/>
                  </a:lnTo>
                  <a:lnTo>
                    <a:pt x="513" y="63"/>
                  </a:lnTo>
                  <a:lnTo>
                    <a:pt x="496" y="60"/>
                  </a:lnTo>
                  <a:lnTo>
                    <a:pt x="478" y="57"/>
                  </a:lnTo>
                  <a:lnTo>
                    <a:pt x="461" y="56"/>
                  </a:lnTo>
                  <a:lnTo>
                    <a:pt x="444" y="53"/>
                  </a:lnTo>
                  <a:lnTo>
                    <a:pt x="428" y="50"/>
                  </a:lnTo>
                  <a:lnTo>
                    <a:pt x="411" y="48"/>
                  </a:lnTo>
                  <a:lnTo>
                    <a:pt x="394" y="45"/>
                  </a:lnTo>
                  <a:lnTo>
                    <a:pt x="378" y="42"/>
                  </a:lnTo>
                  <a:lnTo>
                    <a:pt x="361" y="39"/>
                  </a:lnTo>
                  <a:lnTo>
                    <a:pt x="344" y="37"/>
                  </a:lnTo>
                  <a:lnTo>
                    <a:pt x="326" y="34"/>
                  </a:lnTo>
                  <a:lnTo>
                    <a:pt x="309" y="32"/>
                  </a:lnTo>
                  <a:lnTo>
                    <a:pt x="292" y="30"/>
                  </a:lnTo>
                  <a:lnTo>
                    <a:pt x="276" y="27"/>
                  </a:lnTo>
                  <a:lnTo>
                    <a:pt x="266" y="25"/>
                  </a:lnTo>
                  <a:lnTo>
                    <a:pt x="252" y="24"/>
                  </a:lnTo>
                  <a:lnTo>
                    <a:pt x="235" y="23"/>
                  </a:lnTo>
                  <a:lnTo>
                    <a:pt x="217" y="21"/>
                  </a:lnTo>
                  <a:lnTo>
                    <a:pt x="196" y="20"/>
                  </a:lnTo>
                  <a:lnTo>
                    <a:pt x="175" y="18"/>
                  </a:lnTo>
                  <a:lnTo>
                    <a:pt x="152" y="16"/>
                  </a:lnTo>
                  <a:lnTo>
                    <a:pt x="129" y="14"/>
                  </a:lnTo>
                  <a:lnTo>
                    <a:pt x="107" y="13"/>
                  </a:lnTo>
                  <a:lnTo>
                    <a:pt x="85" y="10"/>
                  </a:lnTo>
                  <a:lnTo>
                    <a:pt x="65" y="9"/>
                  </a:lnTo>
                  <a:lnTo>
                    <a:pt x="46" y="7"/>
                  </a:lnTo>
                  <a:lnTo>
                    <a:pt x="29" y="4"/>
                  </a:lnTo>
                  <a:lnTo>
                    <a:pt x="16" y="3"/>
                  </a:lnTo>
                  <a:lnTo>
                    <a:pt x="7" y="2"/>
                  </a:lnTo>
                  <a:lnTo>
                    <a:pt x="0" y="0"/>
                  </a:lnTo>
                  <a:lnTo>
                    <a:pt x="0" y="0"/>
                  </a:lnTo>
                  <a:lnTo>
                    <a:pt x="0" y="0"/>
                  </a:lnTo>
                  <a:lnTo>
                    <a:pt x="0" y="2"/>
                  </a:lnTo>
                  <a:lnTo>
                    <a:pt x="0" y="2"/>
                  </a:lnTo>
                  <a:lnTo>
                    <a:pt x="0" y="2"/>
                  </a:lnTo>
                  <a:close/>
                </a:path>
              </a:pathLst>
            </a:custGeom>
            <a:solidFill>
              <a:srgbClr val="140000"/>
            </a:solidFill>
            <a:ln w="9525">
              <a:noFill/>
              <a:round/>
              <a:headEnd/>
              <a:tailEnd/>
            </a:ln>
          </p:spPr>
          <p:txBody>
            <a:bodyPr/>
            <a:lstStyle/>
            <a:p>
              <a:endParaRPr lang="zh-CN" altLang="en-US"/>
            </a:p>
          </p:txBody>
        </p:sp>
        <p:sp>
          <p:nvSpPr>
            <p:cNvPr id="94" name="Freeform 90"/>
            <p:cNvSpPr>
              <a:spLocks/>
            </p:cNvSpPr>
            <p:nvPr/>
          </p:nvSpPr>
          <p:spPr bwMode="auto">
            <a:xfrm>
              <a:off x="4881" y="3135"/>
              <a:ext cx="212" cy="30"/>
            </a:xfrm>
            <a:custGeom>
              <a:avLst/>
              <a:gdLst/>
              <a:ahLst/>
              <a:cxnLst>
                <a:cxn ang="0">
                  <a:pos x="326" y="47"/>
                </a:cxn>
                <a:cxn ang="0">
                  <a:pos x="367" y="52"/>
                </a:cxn>
                <a:cxn ang="0">
                  <a:pos x="407" y="57"/>
                </a:cxn>
                <a:cxn ang="0">
                  <a:pos x="447" y="61"/>
                </a:cxn>
                <a:cxn ang="0">
                  <a:pos x="489" y="67"/>
                </a:cxn>
                <a:cxn ang="0">
                  <a:pos x="530" y="74"/>
                </a:cxn>
                <a:cxn ang="0">
                  <a:pos x="570" y="80"/>
                </a:cxn>
                <a:cxn ang="0">
                  <a:pos x="611" y="86"/>
                </a:cxn>
                <a:cxn ang="0">
                  <a:pos x="634" y="89"/>
                </a:cxn>
                <a:cxn ang="0">
                  <a:pos x="637" y="84"/>
                </a:cxn>
                <a:cxn ang="0">
                  <a:pos x="615" y="77"/>
                </a:cxn>
                <a:cxn ang="0">
                  <a:pos x="574" y="68"/>
                </a:cxn>
                <a:cxn ang="0">
                  <a:pos x="534" y="60"/>
                </a:cxn>
                <a:cxn ang="0">
                  <a:pos x="493" y="53"/>
                </a:cxn>
                <a:cxn ang="0">
                  <a:pos x="453" y="47"/>
                </a:cxn>
                <a:cxn ang="0">
                  <a:pos x="413" y="40"/>
                </a:cxn>
                <a:cxn ang="0">
                  <a:pos x="372" y="35"/>
                </a:cxn>
                <a:cxn ang="0">
                  <a:pos x="332" y="29"/>
                </a:cxn>
                <a:cxn ang="0">
                  <a:pos x="289" y="24"/>
                </a:cxn>
                <a:cxn ang="0">
                  <a:pos x="240" y="18"/>
                </a:cxn>
                <a:cxn ang="0">
                  <a:pos x="188" y="14"/>
                </a:cxn>
                <a:cxn ang="0">
                  <a:pos x="137" y="10"/>
                </a:cxn>
                <a:cxn ang="0">
                  <a:pos x="89" y="6"/>
                </a:cxn>
                <a:cxn ang="0">
                  <a:pos x="49" y="3"/>
                </a:cxn>
                <a:cxn ang="0">
                  <a:pos x="19" y="1"/>
                </a:cxn>
                <a:cxn ang="0">
                  <a:pos x="3" y="0"/>
                </a:cxn>
                <a:cxn ang="0">
                  <a:pos x="3" y="0"/>
                </a:cxn>
                <a:cxn ang="0">
                  <a:pos x="19" y="3"/>
                </a:cxn>
                <a:cxn ang="0">
                  <a:pos x="50" y="8"/>
                </a:cxn>
                <a:cxn ang="0">
                  <a:pos x="91" y="14"/>
                </a:cxn>
                <a:cxn ang="0">
                  <a:pos x="139" y="21"/>
                </a:cxn>
                <a:cxn ang="0">
                  <a:pos x="190" y="29"/>
                </a:cxn>
                <a:cxn ang="0">
                  <a:pos x="240" y="36"/>
                </a:cxn>
                <a:cxn ang="0">
                  <a:pos x="286" y="42"/>
                </a:cxn>
              </a:cxnLst>
              <a:rect l="0" t="0" r="r" b="b"/>
              <a:pathLst>
                <a:path w="637" h="91">
                  <a:moveTo>
                    <a:pt x="305" y="45"/>
                  </a:moveTo>
                  <a:lnTo>
                    <a:pt x="326" y="47"/>
                  </a:lnTo>
                  <a:lnTo>
                    <a:pt x="346" y="49"/>
                  </a:lnTo>
                  <a:lnTo>
                    <a:pt x="367" y="52"/>
                  </a:lnTo>
                  <a:lnTo>
                    <a:pt x="388" y="54"/>
                  </a:lnTo>
                  <a:lnTo>
                    <a:pt x="407" y="57"/>
                  </a:lnTo>
                  <a:lnTo>
                    <a:pt x="428" y="59"/>
                  </a:lnTo>
                  <a:lnTo>
                    <a:pt x="447" y="61"/>
                  </a:lnTo>
                  <a:lnTo>
                    <a:pt x="468" y="64"/>
                  </a:lnTo>
                  <a:lnTo>
                    <a:pt x="489" y="67"/>
                  </a:lnTo>
                  <a:lnTo>
                    <a:pt x="509" y="70"/>
                  </a:lnTo>
                  <a:lnTo>
                    <a:pt x="530" y="74"/>
                  </a:lnTo>
                  <a:lnTo>
                    <a:pt x="551" y="77"/>
                  </a:lnTo>
                  <a:lnTo>
                    <a:pt x="570" y="80"/>
                  </a:lnTo>
                  <a:lnTo>
                    <a:pt x="591" y="84"/>
                  </a:lnTo>
                  <a:lnTo>
                    <a:pt x="611" y="86"/>
                  </a:lnTo>
                  <a:lnTo>
                    <a:pt x="632" y="91"/>
                  </a:lnTo>
                  <a:lnTo>
                    <a:pt x="634" y="89"/>
                  </a:lnTo>
                  <a:lnTo>
                    <a:pt x="637" y="86"/>
                  </a:lnTo>
                  <a:lnTo>
                    <a:pt x="637" y="84"/>
                  </a:lnTo>
                  <a:lnTo>
                    <a:pt x="634" y="81"/>
                  </a:lnTo>
                  <a:lnTo>
                    <a:pt x="615" y="77"/>
                  </a:lnTo>
                  <a:lnTo>
                    <a:pt x="594" y="73"/>
                  </a:lnTo>
                  <a:lnTo>
                    <a:pt x="574" y="68"/>
                  </a:lnTo>
                  <a:lnTo>
                    <a:pt x="553" y="64"/>
                  </a:lnTo>
                  <a:lnTo>
                    <a:pt x="534" y="60"/>
                  </a:lnTo>
                  <a:lnTo>
                    <a:pt x="513" y="57"/>
                  </a:lnTo>
                  <a:lnTo>
                    <a:pt x="493" y="53"/>
                  </a:lnTo>
                  <a:lnTo>
                    <a:pt x="473" y="50"/>
                  </a:lnTo>
                  <a:lnTo>
                    <a:pt x="453" y="47"/>
                  </a:lnTo>
                  <a:lnTo>
                    <a:pt x="432" y="43"/>
                  </a:lnTo>
                  <a:lnTo>
                    <a:pt x="413" y="40"/>
                  </a:lnTo>
                  <a:lnTo>
                    <a:pt x="392" y="38"/>
                  </a:lnTo>
                  <a:lnTo>
                    <a:pt x="372" y="35"/>
                  </a:lnTo>
                  <a:lnTo>
                    <a:pt x="351" y="32"/>
                  </a:lnTo>
                  <a:lnTo>
                    <a:pt x="332" y="29"/>
                  </a:lnTo>
                  <a:lnTo>
                    <a:pt x="311" y="27"/>
                  </a:lnTo>
                  <a:lnTo>
                    <a:pt x="289" y="24"/>
                  </a:lnTo>
                  <a:lnTo>
                    <a:pt x="265" y="21"/>
                  </a:lnTo>
                  <a:lnTo>
                    <a:pt x="240" y="18"/>
                  </a:lnTo>
                  <a:lnTo>
                    <a:pt x="215" y="15"/>
                  </a:lnTo>
                  <a:lnTo>
                    <a:pt x="188" y="14"/>
                  </a:lnTo>
                  <a:lnTo>
                    <a:pt x="162" y="11"/>
                  </a:lnTo>
                  <a:lnTo>
                    <a:pt x="137" y="10"/>
                  </a:lnTo>
                  <a:lnTo>
                    <a:pt x="113" y="7"/>
                  </a:lnTo>
                  <a:lnTo>
                    <a:pt x="89" y="6"/>
                  </a:lnTo>
                  <a:lnTo>
                    <a:pt x="68" y="4"/>
                  </a:lnTo>
                  <a:lnTo>
                    <a:pt x="49" y="3"/>
                  </a:lnTo>
                  <a:lnTo>
                    <a:pt x="32" y="1"/>
                  </a:lnTo>
                  <a:lnTo>
                    <a:pt x="19" y="1"/>
                  </a:lnTo>
                  <a:lnTo>
                    <a:pt x="8" y="0"/>
                  </a:lnTo>
                  <a:lnTo>
                    <a:pt x="3" y="0"/>
                  </a:lnTo>
                  <a:lnTo>
                    <a:pt x="0" y="0"/>
                  </a:lnTo>
                  <a:lnTo>
                    <a:pt x="3" y="0"/>
                  </a:lnTo>
                  <a:lnTo>
                    <a:pt x="8" y="1"/>
                  </a:lnTo>
                  <a:lnTo>
                    <a:pt x="19" y="3"/>
                  </a:lnTo>
                  <a:lnTo>
                    <a:pt x="33" y="6"/>
                  </a:lnTo>
                  <a:lnTo>
                    <a:pt x="50" y="8"/>
                  </a:lnTo>
                  <a:lnTo>
                    <a:pt x="70" y="11"/>
                  </a:lnTo>
                  <a:lnTo>
                    <a:pt x="91" y="14"/>
                  </a:lnTo>
                  <a:lnTo>
                    <a:pt x="114" y="18"/>
                  </a:lnTo>
                  <a:lnTo>
                    <a:pt x="139" y="21"/>
                  </a:lnTo>
                  <a:lnTo>
                    <a:pt x="164" y="25"/>
                  </a:lnTo>
                  <a:lnTo>
                    <a:pt x="190" y="29"/>
                  </a:lnTo>
                  <a:lnTo>
                    <a:pt x="215" y="32"/>
                  </a:lnTo>
                  <a:lnTo>
                    <a:pt x="240" y="36"/>
                  </a:lnTo>
                  <a:lnTo>
                    <a:pt x="263" y="39"/>
                  </a:lnTo>
                  <a:lnTo>
                    <a:pt x="286" y="42"/>
                  </a:lnTo>
                  <a:lnTo>
                    <a:pt x="305" y="45"/>
                  </a:lnTo>
                  <a:close/>
                </a:path>
              </a:pathLst>
            </a:custGeom>
            <a:solidFill>
              <a:srgbClr val="140000"/>
            </a:solidFill>
            <a:ln w="9525">
              <a:noFill/>
              <a:round/>
              <a:headEnd/>
              <a:tailEnd/>
            </a:ln>
          </p:spPr>
          <p:txBody>
            <a:bodyPr/>
            <a:lstStyle/>
            <a:p>
              <a:endParaRPr lang="zh-CN" altLang="en-US"/>
            </a:p>
          </p:txBody>
        </p:sp>
        <p:sp>
          <p:nvSpPr>
            <p:cNvPr id="95" name="Freeform 91"/>
            <p:cNvSpPr>
              <a:spLocks/>
            </p:cNvSpPr>
            <p:nvPr/>
          </p:nvSpPr>
          <p:spPr bwMode="auto">
            <a:xfrm>
              <a:off x="4981" y="3053"/>
              <a:ext cx="111" cy="63"/>
            </a:xfrm>
            <a:custGeom>
              <a:avLst/>
              <a:gdLst/>
              <a:ahLst/>
              <a:cxnLst>
                <a:cxn ang="0">
                  <a:pos x="332" y="188"/>
                </a:cxn>
                <a:cxn ang="0">
                  <a:pos x="333" y="188"/>
                </a:cxn>
                <a:cxn ang="0">
                  <a:pos x="334" y="186"/>
                </a:cxn>
                <a:cxn ang="0">
                  <a:pos x="334" y="185"/>
                </a:cxn>
                <a:cxn ang="0">
                  <a:pos x="333" y="184"/>
                </a:cxn>
                <a:cxn ang="0">
                  <a:pos x="308" y="178"/>
                </a:cxn>
                <a:cxn ang="0">
                  <a:pos x="281" y="168"/>
                </a:cxn>
                <a:cxn ang="0">
                  <a:pos x="255" y="157"/>
                </a:cxn>
                <a:cxn ang="0">
                  <a:pos x="227" y="145"/>
                </a:cxn>
                <a:cxn ang="0">
                  <a:pos x="199" y="131"/>
                </a:cxn>
                <a:cxn ang="0">
                  <a:pos x="171" y="114"/>
                </a:cxn>
                <a:cxn ang="0">
                  <a:pos x="145" y="99"/>
                </a:cxn>
                <a:cxn ang="0">
                  <a:pos x="118" y="82"/>
                </a:cxn>
                <a:cxn ang="0">
                  <a:pos x="93" y="66"/>
                </a:cxn>
                <a:cxn ang="0">
                  <a:pos x="71" y="51"/>
                </a:cxn>
                <a:cxn ang="0">
                  <a:pos x="51" y="37"/>
                </a:cxn>
                <a:cxn ang="0">
                  <a:pos x="33" y="25"/>
                </a:cxn>
                <a:cxn ang="0">
                  <a:pos x="19" y="13"/>
                </a:cxn>
                <a:cxn ang="0">
                  <a:pos x="8" y="6"/>
                </a:cxn>
                <a:cxn ang="0">
                  <a:pos x="2" y="1"/>
                </a:cxn>
                <a:cxn ang="0">
                  <a:pos x="0" y="0"/>
                </a:cxn>
                <a:cxn ang="0">
                  <a:pos x="1" y="1"/>
                </a:cxn>
                <a:cxn ang="0">
                  <a:pos x="4" y="6"/>
                </a:cxn>
                <a:cxn ang="0">
                  <a:pos x="9" y="15"/>
                </a:cxn>
                <a:cxn ang="0">
                  <a:pos x="16" y="26"/>
                </a:cxn>
                <a:cxn ang="0">
                  <a:pos x="28" y="39"/>
                </a:cxn>
                <a:cxn ang="0">
                  <a:pos x="40" y="54"/>
                </a:cxn>
                <a:cxn ang="0">
                  <a:pos x="55" y="69"/>
                </a:cxn>
                <a:cxn ang="0">
                  <a:pos x="74" y="86"/>
                </a:cxn>
                <a:cxn ang="0">
                  <a:pos x="94" y="103"/>
                </a:cxn>
                <a:cxn ang="0">
                  <a:pos x="118" y="119"/>
                </a:cxn>
                <a:cxn ang="0">
                  <a:pos x="146" y="135"/>
                </a:cxn>
                <a:cxn ang="0">
                  <a:pos x="177" y="150"/>
                </a:cxn>
                <a:cxn ang="0">
                  <a:pos x="210" y="163"/>
                </a:cxn>
                <a:cxn ang="0">
                  <a:pos x="246" y="174"/>
                </a:cxn>
                <a:cxn ang="0">
                  <a:pos x="287" y="182"/>
                </a:cxn>
                <a:cxn ang="0">
                  <a:pos x="332" y="188"/>
                </a:cxn>
              </a:cxnLst>
              <a:rect l="0" t="0" r="r" b="b"/>
              <a:pathLst>
                <a:path w="334" h="188">
                  <a:moveTo>
                    <a:pt x="332" y="188"/>
                  </a:moveTo>
                  <a:lnTo>
                    <a:pt x="333" y="188"/>
                  </a:lnTo>
                  <a:lnTo>
                    <a:pt x="334" y="186"/>
                  </a:lnTo>
                  <a:lnTo>
                    <a:pt x="334" y="185"/>
                  </a:lnTo>
                  <a:lnTo>
                    <a:pt x="333" y="184"/>
                  </a:lnTo>
                  <a:lnTo>
                    <a:pt x="308" y="178"/>
                  </a:lnTo>
                  <a:lnTo>
                    <a:pt x="281" y="168"/>
                  </a:lnTo>
                  <a:lnTo>
                    <a:pt x="255" y="157"/>
                  </a:lnTo>
                  <a:lnTo>
                    <a:pt x="227" y="145"/>
                  </a:lnTo>
                  <a:lnTo>
                    <a:pt x="199" y="131"/>
                  </a:lnTo>
                  <a:lnTo>
                    <a:pt x="171" y="114"/>
                  </a:lnTo>
                  <a:lnTo>
                    <a:pt x="145" y="99"/>
                  </a:lnTo>
                  <a:lnTo>
                    <a:pt x="118" y="82"/>
                  </a:lnTo>
                  <a:lnTo>
                    <a:pt x="93" y="66"/>
                  </a:lnTo>
                  <a:lnTo>
                    <a:pt x="71" y="51"/>
                  </a:lnTo>
                  <a:lnTo>
                    <a:pt x="51" y="37"/>
                  </a:lnTo>
                  <a:lnTo>
                    <a:pt x="33" y="25"/>
                  </a:lnTo>
                  <a:lnTo>
                    <a:pt x="19" y="13"/>
                  </a:lnTo>
                  <a:lnTo>
                    <a:pt x="8" y="6"/>
                  </a:lnTo>
                  <a:lnTo>
                    <a:pt x="2" y="1"/>
                  </a:lnTo>
                  <a:lnTo>
                    <a:pt x="0" y="0"/>
                  </a:lnTo>
                  <a:lnTo>
                    <a:pt x="1" y="1"/>
                  </a:lnTo>
                  <a:lnTo>
                    <a:pt x="4" y="6"/>
                  </a:lnTo>
                  <a:lnTo>
                    <a:pt x="9" y="15"/>
                  </a:lnTo>
                  <a:lnTo>
                    <a:pt x="16" y="26"/>
                  </a:lnTo>
                  <a:lnTo>
                    <a:pt x="28" y="39"/>
                  </a:lnTo>
                  <a:lnTo>
                    <a:pt x="40" y="54"/>
                  </a:lnTo>
                  <a:lnTo>
                    <a:pt x="55" y="69"/>
                  </a:lnTo>
                  <a:lnTo>
                    <a:pt x="74" y="86"/>
                  </a:lnTo>
                  <a:lnTo>
                    <a:pt x="94" y="103"/>
                  </a:lnTo>
                  <a:lnTo>
                    <a:pt x="118" y="119"/>
                  </a:lnTo>
                  <a:lnTo>
                    <a:pt x="146" y="135"/>
                  </a:lnTo>
                  <a:lnTo>
                    <a:pt x="177" y="150"/>
                  </a:lnTo>
                  <a:lnTo>
                    <a:pt x="210" y="163"/>
                  </a:lnTo>
                  <a:lnTo>
                    <a:pt x="246" y="174"/>
                  </a:lnTo>
                  <a:lnTo>
                    <a:pt x="287" y="182"/>
                  </a:lnTo>
                  <a:lnTo>
                    <a:pt x="332" y="188"/>
                  </a:lnTo>
                  <a:close/>
                </a:path>
              </a:pathLst>
            </a:custGeom>
            <a:solidFill>
              <a:srgbClr val="140000"/>
            </a:solidFill>
            <a:ln w="9525">
              <a:noFill/>
              <a:round/>
              <a:headEnd/>
              <a:tailEnd/>
            </a:ln>
          </p:spPr>
          <p:txBody>
            <a:bodyPr/>
            <a:lstStyle/>
            <a:p>
              <a:endParaRPr lang="zh-CN" altLang="en-US"/>
            </a:p>
          </p:txBody>
        </p:sp>
        <p:sp>
          <p:nvSpPr>
            <p:cNvPr id="96" name="Freeform 92"/>
            <p:cNvSpPr>
              <a:spLocks/>
            </p:cNvSpPr>
            <p:nvPr/>
          </p:nvSpPr>
          <p:spPr bwMode="auto">
            <a:xfrm>
              <a:off x="4900" y="3069"/>
              <a:ext cx="88" cy="31"/>
            </a:xfrm>
            <a:custGeom>
              <a:avLst/>
              <a:gdLst/>
              <a:ahLst/>
              <a:cxnLst>
                <a:cxn ang="0">
                  <a:pos x="2" y="93"/>
                </a:cxn>
                <a:cxn ang="0">
                  <a:pos x="17" y="86"/>
                </a:cxn>
                <a:cxn ang="0">
                  <a:pos x="33" y="79"/>
                </a:cxn>
                <a:cxn ang="0">
                  <a:pos x="48" y="73"/>
                </a:cxn>
                <a:cxn ang="0">
                  <a:pos x="65" y="66"/>
                </a:cxn>
                <a:cxn ang="0">
                  <a:pos x="80" y="61"/>
                </a:cxn>
                <a:cxn ang="0">
                  <a:pos x="95" y="55"/>
                </a:cxn>
                <a:cxn ang="0">
                  <a:pos x="111" y="51"/>
                </a:cxn>
                <a:cxn ang="0">
                  <a:pos x="127" y="46"/>
                </a:cxn>
                <a:cxn ang="0">
                  <a:pos x="144" y="41"/>
                </a:cxn>
                <a:cxn ang="0">
                  <a:pos x="159" y="37"/>
                </a:cxn>
                <a:cxn ang="0">
                  <a:pos x="176" y="33"/>
                </a:cxn>
                <a:cxn ang="0">
                  <a:pos x="193" y="29"/>
                </a:cxn>
                <a:cxn ang="0">
                  <a:pos x="208" y="25"/>
                </a:cxn>
                <a:cxn ang="0">
                  <a:pos x="225" y="20"/>
                </a:cxn>
                <a:cxn ang="0">
                  <a:pos x="242" y="18"/>
                </a:cxn>
                <a:cxn ang="0">
                  <a:pos x="258" y="13"/>
                </a:cxn>
                <a:cxn ang="0">
                  <a:pos x="263" y="11"/>
                </a:cxn>
                <a:cxn ang="0">
                  <a:pos x="265" y="5"/>
                </a:cxn>
                <a:cxn ang="0">
                  <a:pos x="264" y="1"/>
                </a:cxn>
                <a:cxn ang="0">
                  <a:pos x="258" y="0"/>
                </a:cxn>
                <a:cxn ang="0">
                  <a:pos x="242" y="2"/>
                </a:cxn>
                <a:cxn ang="0">
                  <a:pos x="225" y="4"/>
                </a:cxn>
                <a:cxn ang="0">
                  <a:pos x="208" y="7"/>
                </a:cxn>
                <a:cxn ang="0">
                  <a:pos x="190" y="9"/>
                </a:cxn>
                <a:cxn ang="0">
                  <a:pos x="172" y="12"/>
                </a:cxn>
                <a:cxn ang="0">
                  <a:pos x="155" y="15"/>
                </a:cxn>
                <a:cxn ang="0">
                  <a:pos x="137" y="19"/>
                </a:cxn>
                <a:cxn ang="0">
                  <a:pos x="119" y="23"/>
                </a:cxn>
                <a:cxn ang="0">
                  <a:pos x="102" y="29"/>
                </a:cxn>
                <a:cxn ang="0">
                  <a:pos x="85" y="34"/>
                </a:cxn>
                <a:cxn ang="0">
                  <a:pos x="69" y="41"/>
                </a:cxn>
                <a:cxn ang="0">
                  <a:pos x="53" y="48"/>
                </a:cxn>
                <a:cxn ang="0">
                  <a:pos x="39" y="58"/>
                </a:cxn>
                <a:cxn ang="0">
                  <a:pos x="26" y="68"/>
                </a:cxn>
                <a:cxn ang="0">
                  <a:pos x="12" y="79"/>
                </a:cxn>
                <a:cxn ang="0">
                  <a:pos x="0" y="92"/>
                </a:cxn>
                <a:cxn ang="0">
                  <a:pos x="0" y="92"/>
                </a:cxn>
                <a:cxn ang="0">
                  <a:pos x="0" y="92"/>
                </a:cxn>
                <a:cxn ang="0">
                  <a:pos x="0" y="93"/>
                </a:cxn>
                <a:cxn ang="0">
                  <a:pos x="2" y="93"/>
                </a:cxn>
                <a:cxn ang="0">
                  <a:pos x="2" y="93"/>
                </a:cxn>
              </a:cxnLst>
              <a:rect l="0" t="0" r="r" b="b"/>
              <a:pathLst>
                <a:path w="265" h="93">
                  <a:moveTo>
                    <a:pt x="2" y="93"/>
                  </a:moveTo>
                  <a:lnTo>
                    <a:pt x="17" y="86"/>
                  </a:lnTo>
                  <a:lnTo>
                    <a:pt x="33" y="79"/>
                  </a:lnTo>
                  <a:lnTo>
                    <a:pt x="48" y="73"/>
                  </a:lnTo>
                  <a:lnTo>
                    <a:pt x="65" y="66"/>
                  </a:lnTo>
                  <a:lnTo>
                    <a:pt x="80" y="61"/>
                  </a:lnTo>
                  <a:lnTo>
                    <a:pt x="95" y="55"/>
                  </a:lnTo>
                  <a:lnTo>
                    <a:pt x="111" y="51"/>
                  </a:lnTo>
                  <a:lnTo>
                    <a:pt x="127" y="46"/>
                  </a:lnTo>
                  <a:lnTo>
                    <a:pt x="144" y="41"/>
                  </a:lnTo>
                  <a:lnTo>
                    <a:pt x="159" y="37"/>
                  </a:lnTo>
                  <a:lnTo>
                    <a:pt x="176" y="33"/>
                  </a:lnTo>
                  <a:lnTo>
                    <a:pt x="193" y="29"/>
                  </a:lnTo>
                  <a:lnTo>
                    <a:pt x="208" y="25"/>
                  </a:lnTo>
                  <a:lnTo>
                    <a:pt x="225" y="20"/>
                  </a:lnTo>
                  <a:lnTo>
                    <a:pt x="242" y="18"/>
                  </a:lnTo>
                  <a:lnTo>
                    <a:pt x="258" y="13"/>
                  </a:lnTo>
                  <a:lnTo>
                    <a:pt x="263" y="11"/>
                  </a:lnTo>
                  <a:lnTo>
                    <a:pt x="265" y="5"/>
                  </a:lnTo>
                  <a:lnTo>
                    <a:pt x="264" y="1"/>
                  </a:lnTo>
                  <a:lnTo>
                    <a:pt x="258" y="0"/>
                  </a:lnTo>
                  <a:lnTo>
                    <a:pt x="242" y="2"/>
                  </a:lnTo>
                  <a:lnTo>
                    <a:pt x="225" y="4"/>
                  </a:lnTo>
                  <a:lnTo>
                    <a:pt x="208" y="7"/>
                  </a:lnTo>
                  <a:lnTo>
                    <a:pt x="190" y="9"/>
                  </a:lnTo>
                  <a:lnTo>
                    <a:pt x="172" y="12"/>
                  </a:lnTo>
                  <a:lnTo>
                    <a:pt x="155" y="15"/>
                  </a:lnTo>
                  <a:lnTo>
                    <a:pt x="137" y="19"/>
                  </a:lnTo>
                  <a:lnTo>
                    <a:pt x="119" y="23"/>
                  </a:lnTo>
                  <a:lnTo>
                    <a:pt x="102" y="29"/>
                  </a:lnTo>
                  <a:lnTo>
                    <a:pt x="85" y="34"/>
                  </a:lnTo>
                  <a:lnTo>
                    <a:pt x="69" y="41"/>
                  </a:lnTo>
                  <a:lnTo>
                    <a:pt x="53" y="48"/>
                  </a:lnTo>
                  <a:lnTo>
                    <a:pt x="39" y="58"/>
                  </a:lnTo>
                  <a:lnTo>
                    <a:pt x="26" y="68"/>
                  </a:lnTo>
                  <a:lnTo>
                    <a:pt x="12" y="79"/>
                  </a:lnTo>
                  <a:lnTo>
                    <a:pt x="0" y="92"/>
                  </a:lnTo>
                  <a:lnTo>
                    <a:pt x="0" y="92"/>
                  </a:lnTo>
                  <a:lnTo>
                    <a:pt x="0" y="92"/>
                  </a:lnTo>
                  <a:lnTo>
                    <a:pt x="0" y="93"/>
                  </a:lnTo>
                  <a:lnTo>
                    <a:pt x="2" y="93"/>
                  </a:lnTo>
                  <a:lnTo>
                    <a:pt x="2" y="93"/>
                  </a:lnTo>
                  <a:close/>
                </a:path>
              </a:pathLst>
            </a:custGeom>
            <a:solidFill>
              <a:srgbClr val="140000"/>
            </a:solidFill>
            <a:ln w="9525">
              <a:noFill/>
              <a:round/>
              <a:headEnd/>
              <a:tailEnd/>
            </a:ln>
          </p:spPr>
          <p:txBody>
            <a:bodyPr/>
            <a:lstStyle/>
            <a:p>
              <a:endParaRPr lang="zh-CN" altLang="en-US"/>
            </a:p>
          </p:txBody>
        </p:sp>
        <p:sp>
          <p:nvSpPr>
            <p:cNvPr id="97" name="Freeform 93"/>
            <p:cNvSpPr>
              <a:spLocks/>
            </p:cNvSpPr>
            <p:nvPr/>
          </p:nvSpPr>
          <p:spPr bwMode="auto">
            <a:xfrm>
              <a:off x="4666" y="3231"/>
              <a:ext cx="323" cy="92"/>
            </a:xfrm>
            <a:custGeom>
              <a:avLst/>
              <a:gdLst/>
              <a:ahLst/>
              <a:cxnLst>
                <a:cxn ang="0">
                  <a:pos x="173" y="64"/>
                </a:cxn>
                <a:cxn ang="0">
                  <a:pos x="148" y="75"/>
                </a:cxn>
                <a:cxn ang="0">
                  <a:pos x="128" y="83"/>
                </a:cxn>
                <a:cxn ang="0">
                  <a:pos x="107" y="92"/>
                </a:cxn>
                <a:cxn ang="0">
                  <a:pos x="81" y="103"/>
                </a:cxn>
                <a:cxn ang="0">
                  <a:pos x="50" y="117"/>
                </a:cxn>
                <a:cxn ang="0">
                  <a:pos x="25" y="136"/>
                </a:cxn>
                <a:cxn ang="0">
                  <a:pos x="1" y="180"/>
                </a:cxn>
                <a:cxn ang="0">
                  <a:pos x="8" y="209"/>
                </a:cxn>
                <a:cxn ang="0">
                  <a:pos x="31" y="220"/>
                </a:cxn>
                <a:cxn ang="0">
                  <a:pos x="52" y="226"/>
                </a:cxn>
                <a:cxn ang="0">
                  <a:pos x="124" y="231"/>
                </a:cxn>
                <a:cxn ang="0">
                  <a:pos x="198" y="216"/>
                </a:cxn>
                <a:cxn ang="0">
                  <a:pos x="268" y="192"/>
                </a:cxn>
                <a:cxn ang="0">
                  <a:pos x="339" y="166"/>
                </a:cxn>
                <a:cxn ang="0">
                  <a:pos x="411" y="148"/>
                </a:cxn>
                <a:cxn ang="0">
                  <a:pos x="459" y="145"/>
                </a:cxn>
                <a:cxn ang="0">
                  <a:pos x="491" y="150"/>
                </a:cxn>
                <a:cxn ang="0">
                  <a:pos x="522" y="163"/>
                </a:cxn>
                <a:cxn ang="0">
                  <a:pos x="555" y="187"/>
                </a:cxn>
                <a:cxn ang="0">
                  <a:pos x="584" y="216"/>
                </a:cxn>
                <a:cxn ang="0">
                  <a:pos x="625" y="247"/>
                </a:cxn>
                <a:cxn ang="0">
                  <a:pos x="685" y="270"/>
                </a:cxn>
                <a:cxn ang="0">
                  <a:pos x="749" y="275"/>
                </a:cxn>
                <a:cxn ang="0">
                  <a:pos x="812" y="261"/>
                </a:cxn>
                <a:cxn ang="0">
                  <a:pos x="869" y="230"/>
                </a:cxn>
                <a:cxn ang="0">
                  <a:pos x="916" y="185"/>
                </a:cxn>
                <a:cxn ang="0">
                  <a:pos x="938" y="155"/>
                </a:cxn>
                <a:cxn ang="0">
                  <a:pos x="957" y="120"/>
                </a:cxn>
                <a:cxn ang="0">
                  <a:pos x="968" y="95"/>
                </a:cxn>
                <a:cxn ang="0">
                  <a:pos x="961" y="96"/>
                </a:cxn>
                <a:cxn ang="0">
                  <a:pos x="922" y="156"/>
                </a:cxn>
                <a:cxn ang="0">
                  <a:pos x="874" y="208"/>
                </a:cxn>
                <a:cxn ang="0">
                  <a:pos x="810" y="245"/>
                </a:cxn>
                <a:cxn ang="0">
                  <a:pos x="729" y="256"/>
                </a:cxn>
                <a:cxn ang="0">
                  <a:pos x="648" y="237"/>
                </a:cxn>
                <a:cxn ang="0">
                  <a:pos x="605" y="209"/>
                </a:cxn>
                <a:cxn ang="0">
                  <a:pos x="579" y="184"/>
                </a:cxn>
                <a:cxn ang="0">
                  <a:pos x="551" y="159"/>
                </a:cxn>
                <a:cxn ang="0">
                  <a:pos x="524" y="143"/>
                </a:cxn>
                <a:cxn ang="0">
                  <a:pos x="496" y="134"/>
                </a:cxn>
                <a:cxn ang="0">
                  <a:pos x="455" y="128"/>
                </a:cxn>
                <a:cxn ang="0">
                  <a:pos x="389" y="135"/>
                </a:cxn>
                <a:cxn ang="0">
                  <a:pos x="325" y="153"/>
                </a:cxn>
                <a:cxn ang="0">
                  <a:pos x="252" y="180"/>
                </a:cxn>
                <a:cxn ang="0">
                  <a:pos x="176" y="203"/>
                </a:cxn>
                <a:cxn ang="0">
                  <a:pos x="94" y="213"/>
                </a:cxn>
                <a:cxn ang="0">
                  <a:pos x="74" y="213"/>
                </a:cxn>
                <a:cxn ang="0">
                  <a:pos x="54" y="209"/>
                </a:cxn>
                <a:cxn ang="0">
                  <a:pos x="28" y="201"/>
                </a:cxn>
                <a:cxn ang="0">
                  <a:pos x="22" y="162"/>
                </a:cxn>
                <a:cxn ang="0">
                  <a:pos x="49" y="132"/>
                </a:cxn>
                <a:cxn ang="0">
                  <a:pos x="82" y="114"/>
                </a:cxn>
                <a:cxn ang="0">
                  <a:pos x="117" y="97"/>
                </a:cxn>
                <a:cxn ang="0">
                  <a:pos x="158" y="81"/>
                </a:cxn>
                <a:cxn ang="0">
                  <a:pos x="193" y="57"/>
                </a:cxn>
                <a:cxn ang="0">
                  <a:pos x="190" y="26"/>
                </a:cxn>
                <a:cxn ang="0">
                  <a:pos x="131" y="7"/>
                </a:cxn>
                <a:cxn ang="0">
                  <a:pos x="81" y="0"/>
                </a:cxn>
                <a:cxn ang="0">
                  <a:pos x="81" y="1"/>
                </a:cxn>
                <a:cxn ang="0">
                  <a:pos x="100" y="7"/>
                </a:cxn>
                <a:cxn ang="0">
                  <a:pos x="163" y="29"/>
                </a:cxn>
                <a:cxn ang="0">
                  <a:pos x="190" y="53"/>
                </a:cxn>
              </a:cxnLst>
              <a:rect l="0" t="0" r="r" b="b"/>
              <a:pathLst>
                <a:path w="968" h="276">
                  <a:moveTo>
                    <a:pt x="190" y="53"/>
                  </a:moveTo>
                  <a:lnTo>
                    <a:pt x="181" y="58"/>
                  </a:lnTo>
                  <a:lnTo>
                    <a:pt x="173" y="64"/>
                  </a:lnTo>
                  <a:lnTo>
                    <a:pt x="163" y="68"/>
                  </a:lnTo>
                  <a:lnTo>
                    <a:pt x="155" y="72"/>
                  </a:lnTo>
                  <a:lnTo>
                    <a:pt x="148" y="75"/>
                  </a:lnTo>
                  <a:lnTo>
                    <a:pt x="141" y="78"/>
                  </a:lnTo>
                  <a:lnTo>
                    <a:pt x="134" y="81"/>
                  </a:lnTo>
                  <a:lnTo>
                    <a:pt x="128" y="83"/>
                  </a:lnTo>
                  <a:lnTo>
                    <a:pt x="121" y="86"/>
                  </a:lnTo>
                  <a:lnTo>
                    <a:pt x="114" y="89"/>
                  </a:lnTo>
                  <a:lnTo>
                    <a:pt x="107" y="92"/>
                  </a:lnTo>
                  <a:lnTo>
                    <a:pt x="100" y="95"/>
                  </a:lnTo>
                  <a:lnTo>
                    <a:pt x="92" y="99"/>
                  </a:lnTo>
                  <a:lnTo>
                    <a:pt x="81" y="103"/>
                  </a:lnTo>
                  <a:lnTo>
                    <a:pt x="71" y="107"/>
                  </a:lnTo>
                  <a:lnTo>
                    <a:pt x="60" y="111"/>
                  </a:lnTo>
                  <a:lnTo>
                    <a:pt x="50" y="117"/>
                  </a:lnTo>
                  <a:lnTo>
                    <a:pt x="41" y="122"/>
                  </a:lnTo>
                  <a:lnTo>
                    <a:pt x="32" y="128"/>
                  </a:lnTo>
                  <a:lnTo>
                    <a:pt x="25" y="136"/>
                  </a:lnTo>
                  <a:lnTo>
                    <a:pt x="15" y="150"/>
                  </a:lnTo>
                  <a:lnTo>
                    <a:pt x="7" y="164"/>
                  </a:lnTo>
                  <a:lnTo>
                    <a:pt x="1" y="180"/>
                  </a:lnTo>
                  <a:lnTo>
                    <a:pt x="0" y="196"/>
                  </a:lnTo>
                  <a:lnTo>
                    <a:pt x="3" y="203"/>
                  </a:lnTo>
                  <a:lnTo>
                    <a:pt x="8" y="209"/>
                  </a:lnTo>
                  <a:lnTo>
                    <a:pt x="14" y="213"/>
                  </a:lnTo>
                  <a:lnTo>
                    <a:pt x="22" y="217"/>
                  </a:lnTo>
                  <a:lnTo>
                    <a:pt x="31" y="220"/>
                  </a:lnTo>
                  <a:lnTo>
                    <a:pt x="38" y="223"/>
                  </a:lnTo>
                  <a:lnTo>
                    <a:pt x="46" y="224"/>
                  </a:lnTo>
                  <a:lnTo>
                    <a:pt x="52" y="226"/>
                  </a:lnTo>
                  <a:lnTo>
                    <a:pt x="75" y="231"/>
                  </a:lnTo>
                  <a:lnTo>
                    <a:pt x="99" y="233"/>
                  </a:lnTo>
                  <a:lnTo>
                    <a:pt x="124" y="231"/>
                  </a:lnTo>
                  <a:lnTo>
                    <a:pt x="149" y="227"/>
                  </a:lnTo>
                  <a:lnTo>
                    <a:pt x="173" y="222"/>
                  </a:lnTo>
                  <a:lnTo>
                    <a:pt x="198" y="216"/>
                  </a:lnTo>
                  <a:lnTo>
                    <a:pt x="222" y="208"/>
                  </a:lnTo>
                  <a:lnTo>
                    <a:pt x="244" y="201"/>
                  </a:lnTo>
                  <a:lnTo>
                    <a:pt x="268" y="192"/>
                  </a:lnTo>
                  <a:lnTo>
                    <a:pt x="292" y="182"/>
                  </a:lnTo>
                  <a:lnTo>
                    <a:pt x="315" y="174"/>
                  </a:lnTo>
                  <a:lnTo>
                    <a:pt x="339" y="166"/>
                  </a:lnTo>
                  <a:lnTo>
                    <a:pt x="363" y="157"/>
                  </a:lnTo>
                  <a:lnTo>
                    <a:pt x="388" y="152"/>
                  </a:lnTo>
                  <a:lnTo>
                    <a:pt x="411" y="148"/>
                  </a:lnTo>
                  <a:lnTo>
                    <a:pt x="437" y="145"/>
                  </a:lnTo>
                  <a:lnTo>
                    <a:pt x="448" y="145"/>
                  </a:lnTo>
                  <a:lnTo>
                    <a:pt x="459" y="145"/>
                  </a:lnTo>
                  <a:lnTo>
                    <a:pt x="470" y="146"/>
                  </a:lnTo>
                  <a:lnTo>
                    <a:pt x="480" y="148"/>
                  </a:lnTo>
                  <a:lnTo>
                    <a:pt x="491" y="150"/>
                  </a:lnTo>
                  <a:lnTo>
                    <a:pt x="501" y="155"/>
                  </a:lnTo>
                  <a:lnTo>
                    <a:pt x="512" y="159"/>
                  </a:lnTo>
                  <a:lnTo>
                    <a:pt x="522" y="163"/>
                  </a:lnTo>
                  <a:lnTo>
                    <a:pt x="534" y="170"/>
                  </a:lnTo>
                  <a:lnTo>
                    <a:pt x="545" y="178"/>
                  </a:lnTo>
                  <a:lnTo>
                    <a:pt x="555" y="187"/>
                  </a:lnTo>
                  <a:lnTo>
                    <a:pt x="565" y="196"/>
                  </a:lnTo>
                  <a:lnTo>
                    <a:pt x="575" y="206"/>
                  </a:lnTo>
                  <a:lnTo>
                    <a:pt x="584" y="216"/>
                  </a:lnTo>
                  <a:lnTo>
                    <a:pt x="594" y="226"/>
                  </a:lnTo>
                  <a:lnTo>
                    <a:pt x="605" y="234"/>
                  </a:lnTo>
                  <a:lnTo>
                    <a:pt x="625" y="247"/>
                  </a:lnTo>
                  <a:lnTo>
                    <a:pt x="644" y="256"/>
                  </a:lnTo>
                  <a:lnTo>
                    <a:pt x="664" y="265"/>
                  </a:lnTo>
                  <a:lnTo>
                    <a:pt x="685" y="270"/>
                  </a:lnTo>
                  <a:lnTo>
                    <a:pt x="707" y="275"/>
                  </a:lnTo>
                  <a:lnTo>
                    <a:pt x="728" y="276"/>
                  </a:lnTo>
                  <a:lnTo>
                    <a:pt x="749" y="275"/>
                  </a:lnTo>
                  <a:lnTo>
                    <a:pt x="770" y="272"/>
                  </a:lnTo>
                  <a:lnTo>
                    <a:pt x="791" y="268"/>
                  </a:lnTo>
                  <a:lnTo>
                    <a:pt x="812" y="261"/>
                  </a:lnTo>
                  <a:lnTo>
                    <a:pt x="831" y="252"/>
                  </a:lnTo>
                  <a:lnTo>
                    <a:pt x="851" y="242"/>
                  </a:lnTo>
                  <a:lnTo>
                    <a:pt x="869" y="230"/>
                  </a:lnTo>
                  <a:lnTo>
                    <a:pt x="885" y="217"/>
                  </a:lnTo>
                  <a:lnTo>
                    <a:pt x="902" y="202"/>
                  </a:lnTo>
                  <a:lnTo>
                    <a:pt x="916" y="185"/>
                  </a:lnTo>
                  <a:lnTo>
                    <a:pt x="923" y="175"/>
                  </a:lnTo>
                  <a:lnTo>
                    <a:pt x="932" y="164"/>
                  </a:lnTo>
                  <a:lnTo>
                    <a:pt x="938" y="155"/>
                  </a:lnTo>
                  <a:lnTo>
                    <a:pt x="944" y="143"/>
                  </a:lnTo>
                  <a:lnTo>
                    <a:pt x="951" y="132"/>
                  </a:lnTo>
                  <a:lnTo>
                    <a:pt x="957" y="120"/>
                  </a:lnTo>
                  <a:lnTo>
                    <a:pt x="962" y="109"/>
                  </a:lnTo>
                  <a:lnTo>
                    <a:pt x="968" y="97"/>
                  </a:lnTo>
                  <a:lnTo>
                    <a:pt x="968" y="95"/>
                  </a:lnTo>
                  <a:lnTo>
                    <a:pt x="966" y="93"/>
                  </a:lnTo>
                  <a:lnTo>
                    <a:pt x="964" y="93"/>
                  </a:lnTo>
                  <a:lnTo>
                    <a:pt x="961" y="96"/>
                  </a:lnTo>
                  <a:lnTo>
                    <a:pt x="948" y="117"/>
                  </a:lnTo>
                  <a:lnTo>
                    <a:pt x="936" y="136"/>
                  </a:lnTo>
                  <a:lnTo>
                    <a:pt x="922" y="156"/>
                  </a:lnTo>
                  <a:lnTo>
                    <a:pt x="908" y="174"/>
                  </a:lnTo>
                  <a:lnTo>
                    <a:pt x="891" y="191"/>
                  </a:lnTo>
                  <a:lnTo>
                    <a:pt x="874" y="208"/>
                  </a:lnTo>
                  <a:lnTo>
                    <a:pt x="856" y="222"/>
                  </a:lnTo>
                  <a:lnTo>
                    <a:pt x="835" y="234"/>
                  </a:lnTo>
                  <a:lnTo>
                    <a:pt x="810" y="245"/>
                  </a:lnTo>
                  <a:lnTo>
                    <a:pt x="784" y="252"/>
                  </a:lnTo>
                  <a:lnTo>
                    <a:pt x="756" y="256"/>
                  </a:lnTo>
                  <a:lnTo>
                    <a:pt x="729" y="256"/>
                  </a:lnTo>
                  <a:lnTo>
                    <a:pt x="701" y="254"/>
                  </a:lnTo>
                  <a:lnTo>
                    <a:pt x="675" y="247"/>
                  </a:lnTo>
                  <a:lnTo>
                    <a:pt x="648" y="237"/>
                  </a:lnTo>
                  <a:lnTo>
                    <a:pt x="625" y="224"/>
                  </a:lnTo>
                  <a:lnTo>
                    <a:pt x="615" y="217"/>
                  </a:lnTo>
                  <a:lnTo>
                    <a:pt x="605" y="209"/>
                  </a:lnTo>
                  <a:lnTo>
                    <a:pt x="595" y="201"/>
                  </a:lnTo>
                  <a:lnTo>
                    <a:pt x="587" y="192"/>
                  </a:lnTo>
                  <a:lnTo>
                    <a:pt x="579" y="184"/>
                  </a:lnTo>
                  <a:lnTo>
                    <a:pt x="569" y="175"/>
                  </a:lnTo>
                  <a:lnTo>
                    <a:pt x="561" y="167"/>
                  </a:lnTo>
                  <a:lnTo>
                    <a:pt x="551" y="159"/>
                  </a:lnTo>
                  <a:lnTo>
                    <a:pt x="542" y="153"/>
                  </a:lnTo>
                  <a:lnTo>
                    <a:pt x="534" y="148"/>
                  </a:lnTo>
                  <a:lnTo>
                    <a:pt x="524" y="143"/>
                  </a:lnTo>
                  <a:lnTo>
                    <a:pt x="516" y="139"/>
                  </a:lnTo>
                  <a:lnTo>
                    <a:pt x="506" y="136"/>
                  </a:lnTo>
                  <a:lnTo>
                    <a:pt x="496" y="134"/>
                  </a:lnTo>
                  <a:lnTo>
                    <a:pt x="485" y="131"/>
                  </a:lnTo>
                  <a:lnTo>
                    <a:pt x="476" y="129"/>
                  </a:lnTo>
                  <a:lnTo>
                    <a:pt x="455" y="128"/>
                  </a:lnTo>
                  <a:lnTo>
                    <a:pt x="432" y="128"/>
                  </a:lnTo>
                  <a:lnTo>
                    <a:pt x="410" y="131"/>
                  </a:lnTo>
                  <a:lnTo>
                    <a:pt x="389" y="135"/>
                  </a:lnTo>
                  <a:lnTo>
                    <a:pt x="367" y="141"/>
                  </a:lnTo>
                  <a:lnTo>
                    <a:pt x="346" y="146"/>
                  </a:lnTo>
                  <a:lnTo>
                    <a:pt x="325" y="153"/>
                  </a:lnTo>
                  <a:lnTo>
                    <a:pt x="305" y="160"/>
                  </a:lnTo>
                  <a:lnTo>
                    <a:pt x="279" y="170"/>
                  </a:lnTo>
                  <a:lnTo>
                    <a:pt x="252" y="180"/>
                  </a:lnTo>
                  <a:lnTo>
                    <a:pt x="227" y="188"/>
                  </a:lnTo>
                  <a:lnTo>
                    <a:pt x="202" y="196"/>
                  </a:lnTo>
                  <a:lnTo>
                    <a:pt x="176" y="203"/>
                  </a:lnTo>
                  <a:lnTo>
                    <a:pt x="149" y="209"/>
                  </a:lnTo>
                  <a:lnTo>
                    <a:pt x="121" y="212"/>
                  </a:lnTo>
                  <a:lnTo>
                    <a:pt x="94" y="213"/>
                  </a:lnTo>
                  <a:lnTo>
                    <a:pt x="87" y="213"/>
                  </a:lnTo>
                  <a:lnTo>
                    <a:pt x="80" y="213"/>
                  </a:lnTo>
                  <a:lnTo>
                    <a:pt x="74" y="213"/>
                  </a:lnTo>
                  <a:lnTo>
                    <a:pt x="67" y="212"/>
                  </a:lnTo>
                  <a:lnTo>
                    <a:pt x="61" y="210"/>
                  </a:lnTo>
                  <a:lnTo>
                    <a:pt x="54" y="209"/>
                  </a:lnTo>
                  <a:lnTo>
                    <a:pt x="49" y="208"/>
                  </a:lnTo>
                  <a:lnTo>
                    <a:pt x="42" y="206"/>
                  </a:lnTo>
                  <a:lnTo>
                    <a:pt x="28" y="201"/>
                  </a:lnTo>
                  <a:lnTo>
                    <a:pt x="18" y="192"/>
                  </a:lnTo>
                  <a:lnTo>
                    <a:pt x="15" y="180"/>
                  </a:lnTo>
                  <a:lnTo>
                    <a:pt x="22" y="162"/>
                  </a:lnTo>
                  <a:lnTo>
                    <a:pt x="29" y="150"/>
                  </a:lnTo>
                  <a:lnTo>
                    <a:pt x="39" y="141"/>
                  </a:lnTo>
                  <a:lnTo>
                    <a:pt x="49" y="132"/>
                  </a:lnTo>
                  <a:lnTo>
                    <a:pt x="59" y="125"/>
                  </a:lnTo>
                  <a:lnTo>
                    <a:pt x="70" y="120"/>
                  </a:lnTo>
                  <a:lnTo>
                    <a:pt x="82" y="114"/>
                  </a:lnTo>
                  <a:lnTo>
                    <a:pt x="94" y="109"/>
                  </a:lnTo>
                  <a:lnTo>
                    <a:pt x="106" y="103"/>
                  </a:lnTo>
                  <a:lnTo>
                    <a:pt x="117" y="97"/>
                  </a:lnTo>
                  <a:lnTo>
                    <a:pt x="130" y="92"/>
                  </a:lnTo>
                  <a:lnTo>
                    <a:pt x="144" y="86"/>
                  </a:lnTo>
                  <a:lnTo>
                    <a:pt x="158" y="81"/>
                  </a:lnTo>
                  <a:lnTo>
                    <a:pt x="170" y="74"/>
                  </a:lnTo>
                  <a:lnTo>
                    <a:pt x="183" y="67"/>
                  </a:lnTo>
                  <a:lnTo>
                    <a:pt x="193" y="57"/>
                  </a:lnTo>
                  <a:lnTo>
                    <a:pt x="199" y="47"/>
                  </a:lnTo>
                  <a:lnTo>
                    <a:pt x="199" y="36"/>
                  </a:lnTo>
                  <a:lnTo>
                    <a:pt x="190" y="26"/>
                  </a:lnTo>
                  <a:lnTo>
                    <a:pt x="174" y="19"/>
                  </a:lnTo>
                  <a:lnTo>
                    <a:pt x="153" y="12"/>
                  </a:lnTo>
                  <a:lnTo>
                    <a:pt x="131" y="7"/>
                  </a:lnTo>
                  <a:lnTo>
                    <a:pt x="110" y="3"/>
                  </a:lnTo>
                  <a:lnTo>
                    <a:pt x="92" y="1"/>
                  </a:lnTo>
                  <a:lnTo>
                    <a:pt x="81" y="0"/>
                  </a:lnTo>
                  <a:lnTo>
                    <a:pt x="81" y="0"/>
                  </a:lnTo>
                  <a:lnTo>
                    <a:pt x="81" y="0"/>
                  </a:lnTo>
                  <a:lnTo>
                    <a:pt x="81" y="1"/>
                  </a:lnTo>
                  <a:lnTo>
                    <a:pt x="81" y="1"/>
                  </a:lnTo>
                  <a:lnTo>
                    <a:pt x="87" y="3"/>
                  </a:lnTo>
                  <a:lnTo>
                    <a:pt x="100" y="7"/>
                  </a:lnTo>
                  <a:lnTo>
                    <a:pt x="120" y="14"/>
                  </a:lnTo>
                  <a:lnTo>
                    <a:pt x="142" y="21"/>
                  </a:lnTo>
                  <a:lnTo>
                    <a:pt x="163" y="29"/>
                  </a:lnTo>
                  <a:lnTo>
                    <a:pt x="181" y="37"/>
                  </a:lnTo>
                  <a:lnTo>
                    <a:pt x="191" y="46"/>
                  </a:lnTo>
                  <a:lnTo>
                    <a:pt x="190" y="53"/>
                  </a:lnTo>
                  <a:close/>
                </a:path>
              </a:pathLst>
            </a:custGeom>
            <a:solidFill>
              <a:srgbClr val="140000"/>
            </a:solidFill>
            <a:ln w="9525">
              <a:noFill/>
              <a:round/>
              <a:headEnd/>
              <a:tailEnd/>
            </a:ln>
          </p:spPr>
          <p:txBody>
            <a:bodyPr/>
            <a:lstStyle/>
            <a:p>
              <a:endParaRPr lang="zh-CN" altLang="en-US"/>
            </a:p>
          </p:txBody>
        </p:sp>
        <p:sp>
          <p:nvSpPr>
            <p:cNvPr id="98" name="Freeform 94"/>
            <p:cNvSpPr>
              <a:spLocks/>
            </p:cNvSpPr>
            <p:nvPr/>
          </p:nvSpPr>
          <p:spPr bwMode="auto">
            <a:xfrm>
              <a:off x="4838" y="3203"/>
              <a:ext cx="8" cy="37"/>
            </a:xfrm>
            <a:custGeom>
              <a:avLst/>
              <a:gdLst/>
              <a:ahLst/>
              <a:cxnLst>
                <a:cxn ang="0">
                  <a:pos x="2" y="0"/>
                </a:cxn>
                <a:cxn ang="0">
                  <a:pos x="4" y="7"/>
                </a:cxn>
                <a:cxn ang="0">
                  <a:pos x="8" y="25"/>
                </a:cxn>
                <a:cxn ang="0">
                  <a:pos x="9" y="51"/>
                </a:cxn>
                <a:cxn ang="0">
                  <a:pos x="5" y="81"/>
                </a:cxn>
                <a:cxn ang="0">
                  <a:pos x="0" y="103"/>
                </a:cxn>
                <a:cxn ang="0">
                  <a:pos x="1" y="110"/>
                </a:cxn>
                <a:cxn ang="0">
                  <a:pos x="7" y="107"/>
                </a:cxn>
                <a:cxn ang="0">
                  <a:pos x="14" y="97"/>
                </a:cxn>
                <a:cxn ang="0">
                  <a:pos x="21" y="78"/>
                </a:cxn>
                <a:cxn ang="0">
                  <a:pos x="23" y="50"/>
                </a:cxn>
                <a:cxn ang="0">
                  <a:pos x="18" y="21"/>
                </a:cxn>
                <a:cxn ang="0">
                  <a:pos x="2" y="0"/>
                </a:cxn>
              </a:cxnLst>
              <a:rect l="0" t="0" r="r" b="b"/>
              <a:pathLst>
                <a:path w="23" h="110">
                  <a:moveTo>
                    <a:pt x="2" y="0"/>
                  </a:moveTo>
                  <a:lnTo>
                    <a:pt x="4" y="7"/>
                  </a:lnTo>
                  <a:lnTo>
                    <a:pt x="8" y="25"/>
                  </a:lnTo>
                  <a:lnTo>
                    <a:pt x="9" y="51"/>
                  </a:lnTo>
                  <a:lnTo>
                    <a:pt x="5" y="81"/>
                  </a:lnTo>
                  <a:lnTo>
                    <a:pt x="0" y="103"/>
                  </a:lnTo>
                  <a:lnTo>
                    <a:pt x="1" y="110"/>
                  </a:lnTo>
                  <a:lnTo>
                    <a:pt x="7" y="107"/>
                  </a:lnTo>
                  <a:lnTo>
                    <a:pt x="14" y="97"/>
                  </a:lnTo>
                  <a:lnTo>
                    <a:pt x="21" y="78"/>
                  </a:lnTo>
                  <a:lnTo>
                    <a:pt x="23" y="50"/>
                  </a:lnTo>
                  <a:lnTo>
                    <a:pt x="18" y="21"/>
                  </a:lnTo>
                  <a:lnTo>
                    <a:pt x="2" y="0"/>
                  </a:lnTo>
                  <a:close/>
                </a:path>
              </a:pathLst>
            </a:custGeom>
            <a:solidFill>
              <a:srgbClr val="140000"/>
            </a:solidFill>
            <a:ln w="9525">
              <a:noFill/>
              <a:round/>
              <a:headEnd/>
              <a:tailEnd/>
            </a:ln>
          </p:spPr>
          <p:txBody>
            <a:bodyPr/>
            <a:lstStyle/>
            <a:p>
              <a:endParaRPr lang="zh-CN" altLang="en-US"/>
            </a:p>
          </p:txBody>
        </p:sp>
        <p:sp>
          <p:nvSpPr>
            <p:cNvPr id="99" name="Freeform 95"/>
            <p:cNvSpPr>
              <a:spLocks/>
            </p:cNvSpPr>
            <p:nvPr/>
          </p:nvSpPr>
          <p:spPr bwMode="auto">
            <a:xfrm>
              <a:off x="4738" y="3099"/>
              <a:ext cx="32" cy="93"/>
            </a:xfrm>
            <a:custGeom>
              <a:avLst/>
              <a:gdLst/>
              <a:ahLst/>
              <a:cxnLst>
                <a:cxn ang="0">
                  <a:pos x="18" y="0"/>
                </a:cxn>
                <a:cxn ang="0">
                  <a:pos x="17" y="9"/>
                </a:cxn>
                <a:cxn ang="0">
                  <a:pos x="18" y="28"/>
                </a:cxn>
                <a:cxn ang="0">
                  <a:pos x="25" y="57"/>
                </a:cxn>
                <a:cxn ang="0">
                  <a:pos x="44" y="89"/>
                </a:cxn>
                <a:cxn ang="0">
                  <a:pos x="57" y="105"/>
                </a:cxn>
                <a:cxn ang="0">
                  <a:pos x="68" y="120"/>
                </a:cxn>
                <a:cxn ang="0">
                  <a:pos x="78" y="136"/>
                </a:cxn>
                <a:cxn ang="0">
                  <a:pos x="83" y="151"/>
                </a:cxn>
                <a:cxn ang="0">
                  <a:pos x="86" y="165"/>
                </a:cxn>
                <a:cxn ang="0">
                  <a:pos x="86" y="179"/>
                </a:cxn>
                <a:cxn ang="0">
                  <a:pos x="82" y="191"/>
                </a:cxn>
                <a:cxn ang="0">
                  <a:pos x="74" y="202"/>
                </a:cxn>
                <a:cxn ang="0">
                  <a:pos x="64" y="214"/>
                </a:cxn>
                <a:cxn ang="0">
                  <a:pos x="53" y="225"/>
                </a:cxn>
                <a:cxn ang="0">
                  <a:pos x="42" y="235"/>
                </a:cxn>
                <a:cxn ang="0">
                  <a:pos x="32" y="244"/>
                </a:cxn>
                <a:cxn ang="0">
                  <a:pos x="22" y="254"/>
                </a:cxn>
                <a:cxn ang="0">
                  <a:pos x="12" y="264"/>
                </a:cxn>
                <a:cxn ang="0">
                  <a:pos x="5" y="272"/>
                </a:cxn>
                <a:cxn ang="0">
                  <a:pos x="0" y="279"/>
                </a:cxn>
                <a:cxn ang="0">
                  <a:pos x="3" y="278"/>
                </a:cxn>
                <a:cxn ang="0">
                  <a:pos x="10" y="271"/>
                </a:cxn>
                <a:cxn ang="0">
                  <a:pos x="19" y="264"/>
                </a:cxn>
                <a:cxn ang="0">
                  <a:pos x="32" y="253"/>
                </a:cxn>
                <a:cxn ang="0">
                  <a:pos x="44" y="243"/>
                </a:cxn>
                <a:cxn ang="0">
                  <a:pos x="57" y="232"/>
                </a:cxn>
                <a:cxn ang="0">
                  <a:pos x="68" y="222"/>
                </a:cxn>
                <a:cxn ang="0">
                  <a:pos x="77" y="215"/>
                </a:cxn>
                <a:cxn ang="0">
                  <a:pos x="88" y="197"/>
                </a:cxn>
                <a:cxn ang="0">
                  <a:pos x="95" y="170"/>
                </a:cxn>
                <a:cxn ang="0">
                  <a:pos x="96" y="142"/>
                </a:cxn>
                <a:cxn ang="0">
                  <a:pos x="86" y="116"/>
                </a:cxn>
                <a:cxn ang="0">
                  <a:pos x="78" y="105"/>
                </a:cxn>
                <a:cxn ang="0">
                  <a:pos x="68" y="92"/>
                </a:cxn>
                <a:cxn ang="0">
                  <a:pos x="58" y="81"/>
                </a:cxn>
                <a:cxn ang="0">
                  <a:pos x="49" y="69"/>
                </a:cxn>
                <a:cxn ang="0">
                  <a:pos x="39" y="55"/>
                </a:cxn>
                <a:cxn ang="0">
                  <a:pos x="30" y="38"/>
                </a:cxn>
                <a:cxn ang="0">
                  <a:pos x="24" y="21"/>
                </a:cxn>
                <a:cxn ang="0">
                  <a:pos x="18" y="0"/>
                </a:cxn>
              </a:cxnLst>
              <a:rect l="0" t="0" r="r" b="b"/>
              <a:pathLst>
                <a:path w="96" h="279">
                  <a:moveTo>
                    <a:pt x="18" y="0"/>
                  </a:moveTo>
                  <a:lnTo>
                    <a:pt x="17" y="9"/>
                  </a:lnTo>
                  <a:lnTo>
                    <a:pt x="18" y="28"/>
                  </a:lnTo>
                  <a:lnTo>
                    <a:pt x="25" y="57"/>
                  </a:lnTo>
                  <a:lnTo>
                    <a:pt x="44" y="89"/>
                  </a:lnTo>
                  <a:lnTo>
                    <a:pt x="57" y="105"/>
                  </a:lnTo>
                  <a:lnTo>
                    <a:pt x="68" y="120"/>
                  </a:lnTo>
                  <a:lnTo>
                    <a:pt x="78" y="136"/>
                  </a:lnTo>
                  <a:lnTo>
                    <a:pt x="83" y="151"/>
                  </a:lnTo>
                  <a:lnTo>
                    <a:pt x="86" y="165"/>
                  </a:lnTo>
                  <a:lnTo>
                    <a:pt x="86" y="179"/>
                  </a:lnTo>
                  <a:lnTo>
                    <a:pt x="82" y="191"/>
                  </a:lnTo>
                  <a:lnTo>
                    <a:pt x="74" y="202"/>
                  </a:lnTo>
                  <a:lnTo>
                    <a:pt x="64" y="214"/>
                  </a:lnTo>
                  <a:lnTo>
                    <a:pt x="53" y="225"/>
                  </a:lnTo>
                  <a:lnTo>
                    <a:pt x="42" y="235"/>
                  </a:lnTo>
                  <a:lnTo>
                    <a:pt x="32" y="244"/>
                  </a:lnTo>
                  <a:lnTo>
                    <a:pt x="22" y="254"/>
                  </a:lnTo>
                  <a:lnTo>
                    <a:pt x="12" y="264"/>
                  </a:lnTo>
                  <a:lnTo>
                    <a:pt x="5" y="272"/>
                  </a:lnTo>
                  <a:lnTo>
                    <a:pt x="0" y="279"/>
                  </a:lnTo>
                  <a:lnTo>
                    <a:pt x="3" y="278"/>
                  </a:lnTo>
                  <a:lnTo>
                    <a:pt x="10" y="271"/>
                  </a:lnTo>
                  <a:lnTo>
                    <a:pt x="19" y="264"/>
                  </a:lnTo>
                  <a:lnTo>
                    <a:pt x="32" y="253"/>
                  </a:lnTo>
                  <a:lnTo>
                    <a:pt x="44" y="243"/>
                  </a:lnTo>
                  <a:lnTo>
                    <a:pt x="57" y="232"/>
                  </a:lnTo>
                  <a:lnTo>
                    <a:pt x="68" y="222"/>
                  </a:lnTo>
                  <a:lnTo>
                    <a:pt x="77" y="215"/>
                  </a:lnTo>
                  <a:lnTo>
                    <a:pt x="88" y="197"/>
                  </a:lnTo>
                  <a:lnTo>
                    <a:pt x="95" y="170"/>
                  </a:lnTo>
                  <a:lnTo>
                    <a:pt x="96" y="142"/>
                  </a:lnTo>
                  <a:lnTo>
                    <a:pt x="86" y="116"/>
                  </a:lnTo>
                  <a:lnTo>
                    <a:pt x="78" y="105"/>
                  </a:lnTo>
                  <a:lnTo>
                    <a:pt x="68" y="92"/>
                  </a:lnTo>
                  <a:lnTo>
                    <a:pt x="58" y="81"/>
                  </a:lnTo>
                  <a:lnTo>
                    <a:pt x="49" y="69"/>
                  </a:lnTo>
                  <a:lnTo>
                    <a:pt x="39" y="55"/>
                  </a:lnTo>
                  <a:lnTo>
                    <a:pt x="30" y="38"/>
                  </a:lnTo>
                  <a:lnTo>
                    <a:pt x="24" y="21"/>
                  </a:lnTo>
                  <a:lnTo>
                    <a:pt x="18" y="0"/>
                  </a:lnTo>
                  <a:close/>
                </a:path>
              </a:pathLst>
            </a:custGeom>
            <a:solidFill>
              <a:srgbClr val="140000"/>
            </a:solidFill>
            <a:ln w="9525">
              <a:noFill/>
              <a:round/>
              <a:headEnd/>
              <a:tailEnd/>
            </a:ln>
          </p:spPr>
          <p:txBody>
            <a:bodyPr/>
            <a:lstStyle/>
            <a:p>
              <a:endParaRPr lang="zh-CN" altLang="en-US"/>
            </a:p>
          </p:txBody>
        </p:sp>
        <p:sp>
          <p:nvSpPr>
            <p:cNvPr id="100" name="Freeform 96"/>
            <p:cNvSpPr>
              <a:spLocks/>
            </p:cNvSpPr>
            <p:nvPr/>
          </p:nvSpPr>
          <p:spPr bwMode="auto">
            <a:xfrm>
              <a:off x="4739" y="3100"/>
              <a:ext cx="88" cy="74"/>
            </a:xfrm>
            <a:custGeom>
              <a:avLst/>
              <a:gdLst/>
              <a:ahLst/>
              <a:cxnLst>
                <a:cxn ang="0">
                  <a:pos x="5" y="10"/>
                </a:cxn>
                <a:cxn ang="0">
                  <a:pos x="9" y="11"/>
                </a:cxn>
                <a:cxn ang="0">
                  <a:pos x="21" y="17"/>
                </a:cxn>
                <a:cxn ang="0">
                  <a:pos x="36" y="25"/>
                </a:cxn>
                <a:cxn ang="0">
                  <a:pos x="57" y="35"/>
                </a:cxn>
                <a:cxn ang="0">
                  <a:pos x="79" y="47"/>
                </a:cxn>
                <a:cxn ang="0">
                  <a:pos x="103" y="61"/>
                </a:cxn>
                <a:cxn ang="0">
                  <a:pos x="125" y="77"/>
                </a:cxn>
                <a:cxn ang="0">
                  <a:pos x="145" y="93"/>
                </a:cxn>
                <a:cxn ang="0">
                  <a:pos x="161" y="112"/>
                </a:cxn>
                <a:cxn ang="0">
                  <a:pos x="174" y="130"/>
                </a:cxn>
                <a:cxn ang="0">
                  <a:pos x="185" y="149"/>
                </a:cxn>
                <a:cxn ang="0">
                  <a:pos x="196" y="169"/>
                </a:cxn>
                <a:cxn ang="0">
                  <a:pos x="207" y="186"/>
                </a:cxn>
                <a:cxn ang="0">
                  <a:pos x="221" y="201"/>
                </a:cxn>
                <a:cxn ang="0">
                  <a:pos x="239" y="213"/>
                </a:cxn>
                <a:cxn ang="0">
                  <a:pos x="263" y="222"/>
                </a:cxn>
                <a:cxn ang="0">
                  <a:pos x="262" y="220"/>
                </a:cxn>
                <a:cxn ang="0">
                  <a:pos x="258" y="216"/>
                </a:cxn>
                <a:cxn ang="0">
                  <a:pos x="252" y="209"/>
                </a:cxn>
                <a:cxn ang="0">
                  <a:pos x="244" y="201"/>
                </a:cxn>
                <a:cxn ang="0">
                  <a:pos x="235" y="188"/>
                </a:cxn>
                <a:cxn ang="0">
                  <a:pos x="225" y="174"/>
                </a:cxn>
                <a:cxn ang="0">
                  <a:pos x="217" y="158"/>
                </a:cxn>
                <a:cxn ang="0">
                  <a:pos x="207" y="139"/>
                </a:cxn>
                <a:cxn ang="0">
                  <a:pos x="198" y="121"/>
                </a:cxn>
                <a:cxn ang="0">
                  <a:pos x="188" y="105"/>
                </a:cxn>
                <a:cxn ang="0">
                  <a:pos x="178" y="89"/>
                </a:cxn>
                <a:cxn ang="0">
                  <a:pos x="168" y="75"/>
                </a:cxn>
                <a:cxn ang="0">
                  <a:pos x="159" y="63"/>
                </a:cxn>
                <a:cxn ang="0">
                  <a:pos x="147" y="53"/>
                </a:cxn>
                <a:cxn ang="0">
                  <a:pos x="135" y="43"/>
                </a:cxn>
                <a:cxn ang="0">
                  <a:pos x="122" y="36"/>
                </a:cxn>
                <a:cxn ang="0">
                  <a:pos x="107" y="29"/>
                </a:cxn>
                <a:cxn ang="0">
                  <a:pos x="86" y="21"/>
                </a:cxn>
                <a:cxn ang="0">
                  <a:pos x="62" y="13"/>
                </a:cxn>
                <a:cxn ang="0">
                  <a:pos x="39" y="6"/>
                </a:cxn>
                <a:cxn ang="0">
                  <a:pos x="19" y="1"/>
                </a:cxn>
                <a:cxn ang="0">
                  <a:pos x="5" y="0"/>
                </a:cxn>
                <a:cxn ang="0">
                  <a:pos x="0" y="3"/>
                </a:cxn>
                <a:cxn ang="0">
                  <a:pos x="5" y="10"/>
                </a:cxn>
              </a:cxnLst>
              <a:rect l="0" t="0" r="r" b="b"/>
              <a:pathLst>
                <a:path w="263" h="222">
                  <a:moveTo>
                    <a:pt x="5" y="10"/>
                  </a:moveTo>
                  <a:lnTo>
                    <a:pt x="9" y="11"/>
                  </a:lnTo>
                  <a:lnTo>
                    <a:pt x="21" y="17"/>
                  </a:lnTo>
                  <a:lnTo>
                    <a:pt x="36" y="25"/>
                  </a:lnTo>
                  <a:lnTo>
                    <a:pt x="57" y="35"/>
                  </a:lnTo>
                  <a:lnTo>
                    <a:pt x="79" y="47"/>
                  </a:lnTo>
                  <a:lnTo>
                    <a:pt x="103" y="61"/>
                  </a:lnTo>
                  <a:lnTo>
                    <a:pt x="125" y="77"/>
                  </a:lnTo>
                  <a:lnTo>
                    <a:pt x="145" y="93"/>
                  </a:lnTo>
                  <a:lnTo>
                    <a:pt x="161" y="112"/>
                  </a:lnTo>
                  <a:lnTo>
                    <a:pt x="174" y="130"/>
                  </a:lnTo>
                  <a:lnTo>
                    <a:pt x="185" y="149"/>
                  </a:lnTo>
                  <a:lnTo>
                    <a:pt x="196" y="169"/>
                  </a:lnTo>
                  <a:lnTo>
                    <a:pt x="207" y="186"/>
                  </a:lnTo>
                  <a:lnTo>
                    <a:pt x="221" y="201"/>
                  </a:lnTo>
                  <a:lnTo>
                    <a:pt x="239" y="213"/>
                  </a:lnTo>
                  <a:lnTo>
                    <a:pt x="263" y="222"/>
                  </a:lnTo>
                  <a:lnTo>
                    <a:pt x="262" y="220"/>
                  </a:lnTo>
                  <a:lnTo>
                    <a:pt x="258" y="216"/>
                  </a:lnTo>
                  <a:lnTo>
                    <a:pt x="252" y="209"/>
                  </a:lnTo>
                  <a:lnTo>
                    <a:pt x="244" y="201"/>
                  </a:lnTo>
                  <a:lnTo>
                    <a:pt x="235" y="188"/>
                  </a:lnTo>
                  <a:lnTo>
                    <a:pt x="225" y="174"/>
                  </a:lnTo>
                  <a:lnTo>
                    <a:pt x="217" y="158"/>
                  </a:lnTo>
                  <a:lnTo>
                    <a:pt x="207" y="139"/>
                  </a:lnTo>
                  <a:lnTo>
                    <a:pt x="198" y="121"/>
                  </a:lnTo>
                  <a:lnTo>
                    <a:pt x="188" y="105"/>
                  </a:lnTo>
                  <a:lnTo>
                    <a:pt x="178" y="89"/>
                  </a:lnTo>
                  <a:lnTo>
                    <a:pt x="168" y="75"/>
                  </a:lnTo>
                  <a:lnTo>
                    <a:pt x="159" y="63"/>
                  </a:lnTo>
                  <a:lnTo>
                    <a:pt x="147" y="53"/>
                  </a:lnTo>
                  <a:lnTo>
                    <a:pt x="135" y="43"/>
                  </a:lnTo>
                  <a:lnTo>
                    <a:pt x="122" y="36"/>
                  </a:lnTo>
                  <a:lnTo>
                    <a:pt x="107" y="29"/>
                  </a:lnTo>
                  <a:lnTo>
                    <a:pt x="86" y="21"/>
                  </a:lnTo>
                  <a:lnTo>
                    <a:pt x="62" y="13"/>
                  </a:lnTo>
                  <a:lnTo>
                    <a:pt x="39" y="6"/>
                  </a:lnTo>
                  <a:lnTo>
                    <a:pt x="19" y="1"/>
                  </a:lnTo>
                  <a:lnTo>
                    <a:pt x="5" y="0"/>
                  </a:lnTo>
                  <a:lnTo>
                    <a:pt x="0" y="3"/>
                  </a:lnTo>
                  <a:lnTo>
                    <a:pt x="5" y="10"/>
                  </a:lnTo>
                  <a:close/>
                </a:path>
              </a:pathLst>
            </a:custGeom>
            <a:solidFill>
              <a:srgbClr val="140000"/>
            </a:solidFill>
            <a:ln w="9525">
              <a:noFill/>
              <a:round/>
              <a:headEnd/>
              <a:tailEnd/>
            </a:ln>
          </p:spPr>
          <p:txBody>
            <a:bodyPr/>
            <a:lstStyle/>
            <a:p>
              <a:endParaRPr lang="zh-CN" altLang="en-US"/>
            </a:p>
          </p:txBody>
        </p:sp>
        <p:sp>
          <p:nvSpPr>
            <p:cNvPr id="101" name="Freeform 97"/>
            <p:cNvSpPr>
              <a:spLocks/>
            </p:cNvSpPr>
            <p:nvPr/>
          </p:nvSpPr>
          <p:spPr bwMode="auto">
            <a:xfrm>
              <a:off x="4804" y="3108"/>
              <a:ext cx="28" cy="55"/>
            </a:xfrm>
            <a:custGeom>
              <a:avLst/>
              <a:gdLst/>
              <a:ahLst/>
              <a:cxnLst>
                <a:cxn ang="0">
                  <a:pos x="0" y="8"/>
                </a:cxn>
                <a:cxn ang="0">
                  <a:pos x="3" y="8"/>
                </a:cxn>
                <a:cxn ang="0">
                  <a:pos x="10" y="9"/>
                </a:cxn>
                <a:cxn ang="0">
                  <a:pos x="18" y="18"/>
                </a:cxn>
                <a:cxn ang="0">
                  <a:pos x="25" y="40"/>
                </a:cxn>
                <a:cxn ang="0">
                  <a:pos x="29" y="57"/>
                </a:cxn>
                <a:cxn ang="0">
                  <a:pos x="38" y="76"/>
                </a:cxn>
                <a:cxn ang="0">
                  <a:pos x="46" y="97"/>
                </a:cxn>
                <a:cxn ang="0">
                  <a:pos x="56" y="117"/>
                </a:cxn>
                <a:cxn ang="0">
                  <a:pos x="66" y="136"/>
                </a:cxn>
                <a:cxn ang="0">
                  <a:pos x="74" y="152"/>
                </a:cxn>
                <a:cxn ang="0">
                  <a:pos x="80" y="162"/>
                </a:cxn>
                <a:cxn ang="0">
                  <a:pos x="82" y="166"/>
                </a:cxn>
                <a:cxn ang="0">
                  <a:pos x="77" y="150"/>
                </a:cxn>
                <a:cxn ang="0">
                  <a:pos x="66" y="117"/>
                </a:cxn>
                <a:cxn ang="0">
                  <a:pos x="52" y="78"/>
                </a:cxn>
                <a:cxn ang="0">
                  <a:pos x="42" y="51"/>
                </a:cxn>
                <a:cxn ang="0">
                  <a:pos x="39" y="43"/>
                </a:cxn>
                <a:cxn ang="0">
                  <a:pos x="35" y="32"/>
                </a:cxn>
                <a:cxn ang="0">
                  <a:pos x="31" y="22"/>
                </a:cxn>
                <a:cxn ang="0">
                  <a:pos x="27" y="12"/>
                </a:cxn>
                <a:cxn ang="0">
                  <a:pos x="21" y="4"/>
                </a:cxn>
                <a:cxn ang="0">
                  <a:pos x="14" y="0"/>
                </a:cxn>
                <a:cxn ang="0">
                  <a:pos x="7" y="1"/>
                </a:cxn>
                <a:cxn ang="0">
                  <a:pos x="0" y="8"/>
                </a:cxn>
              </a:cxnLst>
              <a:rect l="0" t="0" r="r" b="b"/>
              <a:pathLst>
                <a:path w="82" h="166">
                  <a:moveTo>
                    <a:pt x="0" y="8"/>
                  </a:moveTo>
                  <a:lnTo>
                    <a:pt x="3" y="8"/>
                  </a:lnTo>
                  <a:lnTo>
                    <a:pt x="10" y="9"/>
                  </a:lnTo>
                  <a:lnTo>
                    <a:pt x="18" y="18"/>
                  </a:lnTo>
                  <a:lnTo>
                    <a:pt x="25" y="40"/>
                  </a:lnTo>
                  <a:lnTo>
                    <a:pt x="29" y="57"/>
                  </a:lnTo>
                  <a:lnTo>
                    <a:pt x="38" y="76"/>
                  </a:lnTo>
                  <a:lnTo>
                    <a:pt x="46" y="97"/>
                  </a:lnTo>
                  <a:lnTo>
                    <a:pt x="56" y="117"/>
                  </a:lnTo>
                  <a:lnTo>
                    <a:pt x="66" y="136"/>
                  </a:lnTo>
                  <a:lnTo>
                    <a:pt x="74" y="152"/>
                  </a:lnTo>
                  <a:lnTo>
                    <a:pt x="80" y="162"/>
                  </a:lnTo>
                  <a:lnTo>
                    <a:pt x="82" y="166"/>
                  </a:lnTo>
                  <a:lnTo>
                    <a:pt x="77" y="150"/>
                  </a:lnTo>
                  <a:lnTo>
                    <a:pt x="66" y="117"/>
                  </a:lnTo>
                  <a:lnTo>
                    <a:pt x="52" y="78"/>
                  </a:lnTo>
                  <a:lnTo>
                    <a:pt x="42" y="51"/>
                  </a:lnTo>
                  <a:lnTo>
                    <a:pt x="39" y="43"/>
                  </a:lnTo>
                  <a:lnTo>
                    <a:pt x="35" y="32"/>
                  </a:lnTo>
                  <a:lnTo>
                    <a:pt x="31" y="22"/>
                  </a:lnTo>
                  <a:lnTo>
                    <a:pt x="27" y="12"/>
                  </a:lnTo>
                  <a:lnTo>
                    <a:pt x="21" y="4"/>
                  </a:lnTo>
                  <a:lnTo>
                    <a:pt x="14" y="0"/>
                  </a:lnTo>
                  <a:lnTo>
                    <a:pt x="7" y="1"/>
                  </a:lnTo>
                  <a:lnTo>
                    <a:pt x="0" y="8"/>
                  </a:lnTo>
                  <a:close/>
                </a:path>
              </a:pathLst>
            </a:custGeom>
            <a:solidFill>
              <a:srgbClr val="140000"/>
            </a:solidFill>
            <a:ln w="9525">
              <a:noFill/>
              <a:round/>
              <a:headEnd/>
              <a:tailEnd/>
            </a:ln>
          </p:spPr>
          <p:txBody>
            <a:bodyPr/>
            <a:lstStyle/>
            <a:p>
              <a:endParaRPr lang="zh-CN" altLang="en-US"/>
            </a:p>
          </p:txBody>
        </p:sp>
        <p:sp>
          <p:nvSpPr>
            <p:cNvPr id="102" name="Freeform 98"/>
            <p:cNvSpPr>
              <a:spLocks/>
            </p:cNvSpPr>
            <p:nvPr/>
          </p:nvSpPr>
          <p:spPr bwMode="auto">
            <a:xfrm>
              <a:off x="4853" y="2689"/>
              <a:ext cx="120" cy="23"/>
            </a:xfrm>
            <a:custGeom>
              <a:avLst/>
              <a:gdLst/>
              <a:ahLst/>
              <a:cxnLst>
                <a:cxn ang="0">
                  <a:pos x="0" y="1"/>
                </a:cxn>
                <a:cxn ang="0">
                  <a:pos x="3" y="1"/>
                </a:cxn>
                <a:cxn ang="0">
                  <a:pos x="11" y="3"/>
                </a:cxn>
                <a:cxn ang="0">
                  <a:pos x="24" y="4"/>
                </a:cxn>
                <a:cxn ang="0">
                  <a:pos x="41" y="7"/>
                </a:cxn>
                <a:cxn ang="0">
                  <a:pos x="60" y="10"/>
                </a:cxn>
                <a:cxn ang="0">
                  <a:pos x="82" y="14"/>
                </a:cxn>
                <a:cxn ang="0">
                  <a:pos x="108" y="18"/>
                </a:cxn>
                <a:cxn ang="0">
                  <a:pos x="134" y="22"/>
                </a:cxn>
                <a:cxn ang="0">
                  <a:pos x="162" y="28"/>
                </a:cxn>
                <a:cxn ang="0">
                  <a:pos x="190" y="33"/>
                </a:cxn>
                <a:cxn ang="0">
                  <a:pos x="218" y="39"/>
                </a:cxn>
                <a:cxn ang="0">
                  <a:pos x="246" y="45"/>
                </a:cxn>
                <a:cxn ang="0">
                  <a:pos x="272" y="52"/>
                </a:cxn>
                <a:cxn ang="0">
                  <a:pos x="296" y="57"/>
                </a:cxn>
                <a:cxn ang="0">
                  <a:pos x="318" y="64"/>
                </a:cxn>
                <a:cxn ang="0">
                  <a:pos x="336" y="71"/>
                </a:cxn>
                <a:cxn ang="0">
                  <a:pos x="339" y="71"/>
                </a:cxn>
                <a:cxn ang="0">
                  <a:pos x="343" y="71"/>
                </a:cxn>
                <a:cxn ang="0">
                  <a:pos x="350" y="71"/>
                </a:cxn>
                <a:cxn ang="0">
                  <a:pos x="357" y="71"/>
                </a:cxn>
                <a:cxn ang="0">
                  <a:pos x="360" y="70"/>
                </a:cxn>
                <a:cxn ang="0">
                  <a:pos x="359" y="67"/>
                </a:cxn>
                <a:cxn ang="0">
                  <a:pos x="352" y="61"/>
                </a:cxn>
                <a:cxn ang="0">
                  <a:pos x="336" y="54"/>
                </a:cxn>
                <a:cxn ang="0">
                  <a:pos x="325" y="50"/>
                </a:cxn>
                <a:cxn ang="0">
                  <a:pos x="311" y="46"/>
                </a:cxn>
                <a:cxn ang="0">
                  <a:pos x="297" y="40"/>
                </a:cxn>
                <a:cxn ang="0">
                  <a:pos x="280" y="36"/>
                </a:cxn>
                <a:cxn ang="0">
                  <a:pos x="262" y="31"/>
                </a:cxn>
                <a:cxn ang="0">
                  <a:pos x="243" y="26"/>
                </a:cxn>
                <a:cxn ang="0">
                  <a:pos x="222" y="21"/>
                </a:cxn>
                <a:cxn ang="0">
                  <a:pos x="201" y="17"/>
                </a:cxn>
                <a:cxn ang="0">
                  <a:pos x="177" y="13"/>
                </a:cxn>
                <a:cxn ang="0">
                  <a:pos x="155" y="10"/>
                </a:cxn>
                <a:cxn ang="0">
                  <a:pos x="130" y="6"/>
                </a:cxn>
                <a:cxn ang="0">
                  <a:pos x="105" y="4"/>
                </a:cxn>
                <a:cxn ang="0">
                  <a:pos x="80" y="1"/>
                </a:cxn>
                <a:cxn ang="0">
                  <a:pos x="53" y="1"/>
                </a:cxn>
                <a:cxn ang="0">
                  <a:pos x="27" y="0"/>
                </a:cxn>
                <a:cxn ang="0">
                  <a:pos x="0" y="1"/>
                </a:cxn>
              </a:cxnLst>
              <a:rect l="0" t="0" r="r" b="b"/>
              <a:pathLst>
                <a:path w="360" h="71">
                  <a:moveTo>
                    <a:pt x="0" y="1"/>
                  </a:moveTo>
                  <a:lnTo>
                    <a:pt x="3" y="1"/>
                  </a:lnTo>
                  <a:lnTo>
                    <a:pt x="11" y="3"/>
                  </a:lnTo>
                  <a:lnTo>
                    <a:pt x="24" y="4"/>
                  </a:lnTo>
                  <a:lnTo>
                    <a:pt x="41" y="7"/>
                  </a:lnTo>
                  <a:lnTo>
                    <a:pt x="60" y="10"/>
                  </a:lnTo>
                  <a:lnTo>
                    <a:pt x="82" y="14"/>
                  </a:lnTo>
                  <a:lnTo>
                    <a:pt x="108" y="18"/>
                  </a:lnTo>
                  <a:lnTo>
                    <a:pt x="134" y="22"/>
                  </a:lnTo>
                  <a:lnTo>
                    <a:pt x="162" y="28"/>
                  </a:lnTo>
                  <a:lnTo>
                    <a:pt x="190" y="33"/>
                  </a:lnTo>
                  <a:lnTo>
                    <a:pt x="218" y="39"/>
                  </a:lnTo>
                  <a:lnTo>
                    <a:pt x="246" y="45"/>
                  </a:lnTo>
                  <a:lnTo>
                    <a:pt x="272" y="52"/>
                  </a:lnTo>
                  <a:lnTo>
                    <a:pt x="296" y="57"/>
                  </a:lnTo>
                  <a:lnTo>
                    <a:pt x="318" y="64"/>
                  </a:lnTo>
                  <a:lnTo>
                    <a:pt x="336" y="71"/>
                  </a:lnTo>
                  <a:lnTo>
                    <a:pt x="339" y="71"/>
                  </a:lnTo>
                  <a:lnTo>
                    <a:pt x="343" y="71"/>
                  </a:lnTo>
                  <a:lnTo>
                    <a:pt x="350" y="71"/>
                  </a:lnTo>
                  <a:lnTo>
                    <a:pt x="357" y="71"/>
                  </a:lnTo>
                  <a:lnTo>
                    <a:pt x="360" y="70"/>
                  </a:lnTo>
                  <a:lnTo>
                    <a:pt x="359" y="67"/>
                  </a:lnTo>
                  <a:lnTo>
                    <a:pt x="352" y="61"/>
                  </a:lnTo>
                  <a:lnTo>
                    <a:pt x="336" y="54"/>
                  </a:lnTo>
                  <a:lnTo>
                    <a:pt x="325" y="50"/>
                  </a:lnTo>
                  <a:lnTo>
                    <a:pt x="311" y="46"/>
                  </a:lnTo>
                  <a:lnTo>
                    <a:pt x="297" y="40"/>
                  </a:lnTo>
                  <a:lnTo>
                    <a:pt x="280" y="36"/>
                  </a:lnTo>
                  <a:lnTo>
                    <a:pt x="262" y="31"/>
                  </a:lnTo>
                  <a:lnTo>
                    <a:pt x="243" y="26"/>
                  </a:lnTo>
                  <a:lnTo>
                    <a:pt x="222" y="21"/>
                  </a:lnTo>
                  <a:lnTo>
                    <a:pt x="201" y="17"/>
                  </a:lnTo>
                  <a:lnTo>
                    <a:pt x="177" y="13"/>
                  </a:lnTo>
                  <a:lnTo>
                    <a:pt x="155" y="10"/>
                  </a:lnTo>
                  <a:lnTo>
                    <a:pt x="130" y="6"/>
                  </a:lnTo>
                  <a:lnTo>
                    <a:pt x="105" y="4"/>
                  </a:lnTo>
                  <a:lnTo>
                    <a:pt x="80" y="1"/>
                  </a:lnTo>
                  <a:lnTo>
                    <a:pt x="53" y="1"/>
                  </a:lnTo>
                  <a:lnTo>
                    <a:pt x="27" y="0"/>
                  </a:lnTo>
                  <a:lnTo>
                    <a:pt x="0" y="1"/>
                  </a:lnTo>
                  <a:close/>
                </a:path>
              </a:pathLst>
            </a:custGeom>
            <a:solidFill>
              <a:srgbClr val="140000"/>
            </a:solidFill>
            <a:ln w="9525">
              <a:noFill/>
              <a:round/>
              <a:headEnd/>
              <a:tailEnd/>
            </a:ln>
          </p:spPr>
          <p:txBody>
            <a:bodyPr/>
            <a:lstStyle/>
            <a:p>
              <a:endParaRPr lang="zh-CN" altLang="en-US"/>
            </a:p>
          </p:txBody>
        </p:sp>
        <p:sp>
          <p:nvSpPr>
            <p:cNvPr id="103" name="Freeform 99"/>
            <p:cNvSpPr>
              <a:spLocks/>
            </p:cNvSpPr>
            <p:nvPr/>
          </p:nvSpPr>
          <p:spPr bwMode="auto">
            <a:xfrm>
              <a:off x="4368" y="3214"/>
              <a:ext cx="228" cy="19"/>
            </a:xfrm>
            <a:custGeom>
              <a:avLst/>
              <a:gdLst/>
              <a:ahLst/>
              <a:cxnLst>
                <a:cxn ang="0">
                  <a:pos x="0" y="3"/>
                </a:cxn>
                <a:cxn ang="0">
                  <a:pos x="6" y="3"/>
                </a:cxn>
                <a:cxn ang="0">
                  <a:pos x="20" y="5"/>
                </a:cxn>
                <a:cxn ang="0">
                  <a:pos x="42" y="8"/>
                </a:cxn>
                <a:cxn ang="0">
                  <a:pos x="71" y="11"/>
                </a:cxn>
                <a:cxn ang="0">
                  <a:pos x="108" y="15"/>
                </a:cxn>
                <a:cxn ang="0">
                  <a:pos x="150" y="19"/>
                </a:cxn>
                <a:cxn ang="0">
                  <a:pos x="196" y="22"/>
                </a:cxn>
                <a:cxn ang="0">
                  <a:pos x="244" y="25"/>
                </a:cxn>
                <a:cxn ang="0">
                  <a:pos x="296" y="28"/>
                </a:cxn>
                <a:cxn ang="0">
                  <a:pos x="349" y="29"/>
                </a:cxn>
                <a:cxn ang="0">
                  <a:pos x="403" y="29"/>
                </a:cxn>
                <a:cxn ang="0">
                  <a:pos x="456" y="28"/>
                </a:cxn>
                <a:cxn ang="0">
                  <a:pos x="508" y="25"/>
                </a:cxn>
                <a:cxn ang="0">
                  <a:pos x="557" y="19"/>
                </a:cxn>
                <a:cxn ang="0">
                  <a:pos x="603" y="11"/>
                </a:cxn>
                <a:cxn ang="0">
                  <a:pos x="645" y="1"/>
                </a:cxn>
                <a:cxn ang="0">
                  <a:pos x="647" y="1"/>
                </a:cxn>
                <a:cxn ang="0">
                  <a:pos x="654" y="0"/>
                </a:cxn>
                <a:cxn ang="0">
                  <a:pos x="664" y="0"/>
                </a:cxn>
                <a:cxn ang="0">
                  <a:pos x="672" y="0"/>
                </a:cxn>
                <a:cxn ang="0">
                  <a:pos x="679" y="1"/>
                </a:cxn>
                <a:cxn ang="0">
                  <a:pos x="682" y="5"/>
                </a:cxn>
                <a:cxn ang="0">
                  <a:pos x="678" y="12"/>
                </a:cxn>
                <a:cxn ang="0">
                  <a:pos x="665" y="23"/>
                </a:cxn>
                <a:cxn ang="0">
                  <a:pos x="654" y="29"/>
                </a:cxn>
                <a:cxn ang="0">
                  <a:pos x="640" y="36"/>
                </a:cxn>
                <a:cxn ang="0">
                  <a:pos x="621" y="42"/>
                </a:cxn>
                <a:cxn ang="0">
                  <a:pos x="598" y="46"/>
                </a:cxn>
                <a:cxn ang="0">
                  <a:pos x="572" y="50"/>
                </a:cxn>
                <a:cxn ang="0">
                  <a:pos x="540" y="54"/>
                </a:cxn>
                <a:cxn ang="0">
                  <a:pos x="505" y="57"/>
                </a:cxn>
                <a:cxn ang="0">
                  <a:pos x="466" y="58"/>
                </a:cxn>
                <a:cxn ang="0">
                  <a:pos x="423" y="58"/>
                </a:cxn>
                <a:cxn ang="0">
                  <a:pos x="375" y="56"/>
                </a:cxn>
                <a:cxn ang="0">
                  <a:pos x="324" y="53"/>
                </a:cxn>
                <a:cxn ang="0">
                  <a:pos x="268" y="47"/>
                </a:cxn>
                <a:cxn ang="0">
                  <a:pos x="207" y="40"/>
                </a:cxn>
                <a:cxn ang="0">
                  <a:pos x="143" y="30"/>
                </a:cxn>
                <a:cxn ang="0">
                  <a:pos x="74" y="18"/>
                </a:cxn>
                <a:cxn ang="0">
                  <a:pos x="0" y="3"/>
                </a:cxn>
              </a:cxnLst>
              <a:rect l="0" t="0" r="r" b="b"/>
              <a:pathLst>
                <a:path w="682" h="58">
                  <a:moveTo>
                    <a:pt x="0" y="3"/>
                  </a:moveTo>
                  <a:lnTo>
                    <a:pt x="6" y="3"/>
                  </a:lnTo>
                  <a:lnTo>
                    <a:pt x="20" y="5"/>
                  </a:lnTo>
                  <a:lnTo>
                    <a:pt x="42" y="8"/>
                  </a:lnTo>
                  <a:lnTo>
                    <a:pt x="71" y="11"/>
                  </a:lnTo>
                  <a:lnTo>
                    <a:pt x="108" y="15"/>
                  </a:lnTo>
                  <a:lnTo>
                    <a:pt x="150" y="19"/>
                  </a:lnTo>
                  <a:lnTo>
                    <a:pt x="196" y="22"/>
                  </a:lnTo>
                  <a:lnTo>
                    <a:pt x="244" y="25"/>
                  </a:lnTo>
                  <a:lnTo>
                    <a:pt x="296" y="28"/>
                  </a:lnTo>
                  <a:lnTo>
                    <a:pt x="349" y="29"/>
                  </a:lnTo>
                  <a:lnTo>
                    <a:pt x="403" y="29"/>
                  </a:lnTo>
                  <a:lnTo>
                    <a:pt x="456" y="28"/>
                  </a:lnTo>
                  <a:lnTo>
                    <a:pt x="508" y="25"/>
                  </a:lnTo>
                  <a:lnTo>
                    <a:pt x="557" y="19"/>
                  </a:lnTo>
                  <a:lnTo>
                    <a:pt x="603" y="11"/>
                  </a:lnTo>
                  <a:lnTo>
                    <a:pt x="645" y="1"/>
                  </a:lnTo>
                  <a:lnTo>
                    <a:pt x="647" y="1"/>
                  </a:lnTo>
                  <a:lnTo>
                    <a:pt x="654" y="0"/>
                  </a:lnTo>
                  <a:lnTo>
                    <a:pt x="664" y="0"/>
                  </a:lnTo>
                  <a:lnTo>
                    <a:pt x="672" y="0"/>
                  </a:lnTo>
                  <a:lnTo>
                    <a:pt x="679" y="1"/>
                  </a:lnTo>
                  <a:lnTo>
                    <a:pt x="682" y="5"/>
                  </a:lnTo>
                  <a:lnTo>
                    <a:pt x="678" y="12"/>
                  </a:lnTo>
                  <a:lnTo>
                    <a:pt x="665" y="23"/>
                  </a:lnTo>
                  <a:lnTo>
                    <a:pt x="654" y="29"/>
                  </a:lnTo>
                  <a:lnTo>
                    <a:pt x="640" y="36"/>
                  </a:lnTo>
                  <a:lnTo>
                    <a:pt x="621" y="42"/>
                  </a:lnTo>
                  <a:lnTo>
                    <a:pt x="598" y="46"/>
                  </a:lnTo>
                  <a:lnTo>
                    <a:pt x="572" y="50"/>
                  </a:lnTo>
                  <a:lnTo>
                    <a:pt x="540" y="54"/>
                  </a:lnTo>
                  <a:lnTo>
                    <a:pt x="505" y="57"/>
                  </a:lnTo>
                  <a:lnTo>
                    <a:pt x="466" y="58"/>
                  </a:lnTo>
                  <a:lnTo>
                    <a:pt x="423" y="58"/>
                  </a:lnTo>
                  <a:lnTo>
                    <a:pt x="375" y="56"/>
                  </a:lnTo>
                  <a:lnTo>
                    <a:pt x="324" y="53"/>
                  </a:lnTo>
                  <a:lnTo>
                    <a:pt x="268" y="47"/>
                  </a:lnTo>
                  <a:lnTo>
                    <a:pt x="207" y="40"/>
                  </a:lnTo>
                  <a:lnTo>
                    <a:pt x="143" y="30"/>
                  </a:lnTo>
                  <a:lnTo>
                    <a:pt x="74" y="18"/>
                  </a:lnTo>
                  <a:lnTo>
                    <a:pt x="0" y="3"/>
                  </a:lnTo>
                  <a:close/>
                </a:path>
              </a:pathLst>
            </a:custGeom>
            <a:solidFill>
              <a:srgbClr val="140000"/>
            </a:solidFill>
            <a:ln w="9525">
              <a:noFill/>
              <a:round/>
              <a:headEnd/>
              <a:tailEnd/>
            </a:ln>
          </p:spPr>
          <p:txBody>
            <a:bodyPr/>
            <a:lstStyle/>
            <a:p>
              <a:endParaRPr lang="zh-CN" altLang="en-US"/>
            </a:p>
          </p:txBody>
        </p:sp>
        <p:sp>
          <p:nvSpPr>
            <p:cNvPr id="104" name="Freeform 100"/>
            <p:cNvSpPr>
              <a:spLocks/>
            </p:cNvSpPr>
            <p:nvPr/>
          </p:nvSpPr>
          <p:spPr bwMode="auto">
            <a:xfrm>
              <a:off x="4668" y="3199"/>
              <a:ext cx="163" cy="13"/>
            </a:xfrm>
            <a:custGeom>
              <a:avLst/>
              <a:gdLst/>
              <a:ahLst/>
              <a:cxnLst>
                <a:cxn ang="0">
                  <a:pos x="0" y="39"/>
                </a:cxn>
                <a:cxn ang="0">
                  <a:pos x="4" y="39"/>
                </a:cxn>
                <a:cxn ang="0">
                  <a:pos x="18" y="38"/>
                </a:cxn>
                <a:cxn ang="0">
                  <a:pos x="39" y="36"/>
                </a:cxn>
                <a:cxn ang="0">
                  <a:pos x="67" y="34"/>
                </a:cxn>
                <a:cxn ang="0">
                  <a:pos x="100" y="32"/>
                </a:cxn>
                <a:cxn ang="0">
                  <a:pos x="136" y="29"/>
                </a:cxn>
                <a:cxn ang="0">
                  <a:pos x="175" y="25"/>
                </a:cxn>
                <a:cxn ang="0">
                  <a:pos x="216" y="22"/>
                </a:cxn>
                <a:cxn ang="0">
                  <a:pos x="256" y="20"/>
                </a:cxn>
                <a:cxn ang="0">
                  <a:pos x="297" y="15"/>
                </a:cxn>
                <a:cxn ang="0">
                  <a:pos x="334" y="13"/>
                </a:cxn>
                <a:cxn ang="0">
                  <a:pos x="368" y="10"/>
                </a:cxn>
                <a:cxn ang="0">
                  <a:pos x="397" y="7"/>
                </a:cxn>
                <a:cxn ang="0">
                  <a:pos x="421" y="4"/>
                </a:cxn>
                <a:cxn ang="0">
                  <a:pos x="436" y="3"/>
                </a:cxn>
                <a:cxn ang="0">
                  <a:pos x="444" y="1"/>
                </a:cxn>
                <a:cxn ang="0">
                  <a:pos x="453" y="0"/>
                </a:cxn>
                <a:cxn ang="0">
                  <a:pos x="463" y="1"/>
                </a:cxn>
                <a:cxn ang="0">
                  <a:pos x="474" y="3"/>
                </a:cxn>
                <a:cxn ang="0">
                  <a:pos x="482" y="6"/>
                </a:cxn>
                <a:cxn ang="0">
                  <a:pos x="489" y="10"/>
                </a:cxn>
                <a:cxn ang="0">
                  <a:pos x="489" y="14"/>
                </a:cxn>
                <a:cxn ang="0">
                  <a:pos x="485" y="18"/>
                </a:cxn>
                <a:cxn ang="0">
                  <a:pos x="471" y="22"/>
                </a:cxn>
                <a:cxn ang="0">
                  <a:pos x="457" y="24"/>
                </a:cxn>
                <a:cxn ang="0">
                  <a:pos x="436" y="27"/>
                </a:cxn>
                <a:cxn ang="0">
                  <a:pos x="410" y="28"/>
                </a:cxn>
                <a:cxn ang="0">
                  <a:pos x="376" y="29"/>
                </a:cxn>
                <a:cxn ang="0">
                  <a:pos x="340" y="31"/>
                </a:cxn>
                <a:cxn ang="0">
                  <a:pos x="301" y="32"/>
                </a:cxn>
                <a:cxn ang="0">
                  <a:pos x="259" y="34"/>
                </a:cxn>
                <a:cxn ang="0">
                  <a:pos x="217" y="35"/>
                </a:cxn>
                <a:cxn ang="0">
                  <a:pos x="175" y="36"/>
                </a:cxn>
                <a:cxn ang="0">
                  <a:pos x="136" y="36"/>
                </a:cxn>
                <a:cxn ang="0">
                  <a:pos x="99" y="38"/>
                </a:cxn>
                <a:cxn ang="0">
                  <a:pos x="67" y="38"/>
                </a:cxn>
                <a:cxn ang="0">
                  <a:pos x="39" y="39"/>
                </a:cxn>
                <a:cxn ang="0">
                  <a:pos x="18" y="39"/>
                </a:cxn>
                <a:cxn ang="0">
                  <a:pos x="4" y="39"/>
                </a:cxn>
                <a:cxn ang="0">
                  <a:pos x="0" y="39"/>
                </a:cxn>
              </a:cxnLst>
              <a:rect l="0" t="0" r="r" b="b"/>
              <a:pathLst>
                <a:path w="489" h="39">
                  <a:moveTo>
                    <a:pt x="0" y="39"/>
                  </a:moveTo>
                  <a:lnTo>
                    <a:pt x="4" y="39"/>
                  </a:lnTo>
                  <a:lnTo>
                    <a:pt x="18" y="38"/>
                  </a:lnTo>
                  <a:lnTo>
                    <a:pt x="39" y="36"/>
                  </a:lnTo>
                  <a:lnTo>
                    <a:pt x="67" y="34"/>
                  </a:lnTo>
                  <a:lnTo>
                    <a:pt x="100" y="32"/>
                  </a:lnTo>
                  <a:lnTo>
                    <a:pt x="136" y="29"/>
                  </a:lnTo>
                  <a:lnTo>
                    <a:pt x="175" y="25"/>
                  </a:lnTo>
                  <a:lnTo>
                    <a:pt x="216" y="22"/>
                  </a:lnTo>
                  <a:lnTo>
                    <a:pt x="256" y="20"/>
                  </a:lnTo>
                  <a:lnTo>
                    <a:pt x="297" y="15"/>
                  </a:lnTo>
                  <a:lnTo>
                    <a:pt x="334" y="13"/>
                  </a:lnTo>
                  <a:lnTo>
                    <a:pt x="368" y="10"/>
                  </a:lnTo>
                  <a:lnTo>
                    <a:pt x="397" y="7"/>
                  </a:lnTo>
                  <a:lnTo>
                    <a:pt x="421" y="4"/>
                  </a:lnTo>
                  <a:lnTo>
                    <a:pt x="436" y="3"/>
                  </a:lnTo>
                  <a:lnTo>
                    <a:pt x="444" y="1"/>
                  </a:lnTo>
                  <a:lnTo>
                    <a:pt x="453" y="0"/>
                  </a:lnTo>
                  <a:lnTo>
                    <a:pt x="463" y="1"/>
                  </a:lnTo>
                  <a:lnTo>
                    <a:pt x="474" y="3"/>
                  </a:lnTo>
                  <a:lnTo>
                    <a:pt x="482" y="6"/>
                  </a:lnTo>
                  <a:lnTo>
                    <a:pt x="489" y="10"/>
                  </a:lnTo>
                  <a:lnTo>
                    <a:pt x="489" y="14"/>
                  </a:lnTo>
                  <a:lnTo>
                    <a:pt x="485" y="18"/>
                  </a:lnTo>
                  <a:lnTo>
                    <a:pt x="471" y="22"/>
                  </a:lnTo>
                  <a:lnTo>
                    <a:pt x="457" y="24"/>
                  </a:lnTo>
                  <a:lnTo>
                    <a:pt x="436" y="27"/>
                  </a:lnTo>
                  <a:lnTo>
                    <a:pt x="410" y="28"/>
                  </a:lnTo>
                  <a:lnTo>
                    <a:pt x="376" y="29"/>
                  </a:lnTo>
                  <a:lnTo>
                    <a:pt x="340" y="31"/>
                  </a:lnTo>
                  <a:lnTo>
                    <a:pt x="301" y="32"/>
                  </a:lnTo>
                  <a:lnTo>
                    <a:pt x="259" y="34"/>
                  </a:lnTo>
                  <a:lnTo>
                    <a:pt x="217" y="35"/>
                  </a:lnTo>
                  <a:lnTo>
                    <a:pt x="175" y="36"/>
                  </a:lnTo>
                  <a:lnTo>
                    <a:pt x="136" y="36"/>
                  </a:lnTo>
                  <a:lnTo>
                    <a:pt x="99" y="38"/>
                  </a:lnTo>
                  <a:lnTo>
                    <a:pt x="67" y="38"/>
                  </a:lnTo>
                  <a:lnTo>
                    <a:pt x="39" y="39"/>
                  </a:lnTo>
                  <a:lnTo>
                    <a:pt x="18" y="39"/>
                  </a:lnTo>
                  <a:lnTo>
                    <a:pt x="4" y="39"/>
                  </a:lnTo>
                  <a:lnTo>
                    <a:pt x="0" y="39"/>
                  </a:lnTo>
                  <a:close/>
                </a:path>
              </a:pathLst>
            </a:custGeom>
            <a:solidFill>
              <a:srgbClr val="140000"/>
            </a:solidFill>
            <a:ln w="9525">
              <a:noFill/>
              <a:round/>
              <a:headEnd/>
              <a:tailEnd/>
            </a:ln>
          </p:spPr>
          <p:txBody>
            <a:bodyPr/>
            <a:lstStyle/>
            <a:p>
              <a:endParaRPr lang="zh-CN" altLang="en-US"/>
            </a:p>
          </p:txBody>
        </p:sp>
        <p:sp>
          <p:nvSpPr>
            <p:cNvPr id="105" name="Freeform 101"/>
            <p:cNvSpPr>
              <a:spLocks/>
            </p:cNvSpPr>
            <p:nvPr/>
          </p:nvSpPr>
          <p:spPr bwMode="auto">
            <a:xfrm>
              <a:off x="4843" y="3177"/>
              <a:ext cx="57" cy="26"/>
            </a:xfrm>
            <a:custGeom>
              <a:avLst/>
              <a:gdLst/>
              <a:ahLst/>
              <a:cxnLst>
                <a:cxn ang="0">
                  <a:pos x="0" y="78"/>
                </a:cxn>
                <a:cxn ang="0">
                  <a:pos x="9" y="72"/>
                </a:cxn>
                <a:cxn ang="0">
                  <a:pos x="30" y="60"/>
                </a:cxn>
                <a:cxn ang="0">
                  <a:pos x="58" y="43"/>
                </a:cxn>
                <a:cxn ang="0">
                  <a:pos x="91" y="25"/>
                </a:cxn>
                <a:cxn ang="0">
                  <a:pos x="123" y="9"/>
                </a:cxn>
                <a:cxn ang="0">
                  <a:pos x="150" y="0"/>
                </a:cxn>
                <a:cxn ang="0">
                  <a:pos x="166" y="0"/>
                </a:cxn>
                <a:cxn ang="0">
                  <a:pos x="169" y="12"/>
                </a:cxn>
                <a:cxn ang="0">
                  <a:pos x="156" y="30"/>
                </a:cxn>
                <a:cxn ang="0">
                  <a:pos x="136" y="46"/>
                </a:cxn>
                <a:cxn ang="0">
                  <a:pos x="108" y="57"/>
                </a:cxn>
                <a:cxn ang="0">
                  <a:pos x="78" y="65"/>
                </a:cxn>
                <a:cxn ang="0">
                  <a:pos x="49" y="71"/>
                </a:cxn>
                <a:cxn ang="0">
                  <a:pos x="24" y="75"/>
                </a:cxn>
                <a:cxn ang="0">
                  <a:pos x="7" y="78"/>
                </a:cxn>
                <a:cxn ang="0">
                  <a:pos x="0" y="78"/>
                </a:cxn>
              </a:cxnLst>
              <a:rect l="0" t="0" r="r" b="b"/>
              <a:pathLst>
                <a:path w="169" h="78">
                  <a:moveTo>
                    <a:pt x="0" y="78"/>
                  </a:moveTo>
                  <a:lnTo>
                    <a:pt x="9" y="72"/>
                  </a:lnTo>
                  <a:lnTo>
                    <a:pt x="30" y="60"/>
                  </a:lnTo>
                  <a:lnTo>
                    <a:pt x="58" y="43"/>
                  </a:lnTo>
                  <a:lnTo>
                    <a:pt x="91" y="25"/>
                  </a:lnTo>
                  <a:lnTo>
                    <a:pt x="123" y="9"/>
                  </a:lnTo>
                  <a:lnTo>
                    <a:pt x="150" y="0"/>
                  </a:lnTo>
                  <a:lnTo>
                    <a:pt x="166" y="0"/>
                  </a:lnTo>
                  <a:lnTo>
                    <a:pt x="169" y="12"/>
                  </a:lnTo>
                  <a:lnTo>
                    <a:pt x="156" y="30"/>
                  </a:lnTo>
                  <a:lnTo>
                    <a:pt x="136" y="46"/>
                  </a:lnTo>
                  <a:lnTo>
                    <a:pt x="108" y="57"/>
                  </a:lnTo>
                  <a:lnTo>
                    <a:pt x="78" y="65"/>
                  </a:lnTo>
                  <a:lnTo>
                    <a:pt x="49" y="71"/>
                  </a:lnTo>
                  <a:lnTo>
                    <a:pt x="24" y="75"/>
                  </a:lnTo>
                  <a:lnTo>
                    <a:pt x="7" y="78"/>
                  </a:lnTo>
                  <a:lnTo>
                    <a:pt x="0" y="78"/>
                  </a:lnTo>
                  <a:close/>
                </a:path>
              </a:pathLst>
            </a:custGeom>
            <a:solidFill>
              <a:srgbClr val="140000"/>
            </a:solidFill>
            <a:ln w="9525">
              <a:noFill/>
              <a:round/>
              <a:headEnd/>
              <a:tailEnd/>
            </a:ln>
          </p:spPr>
          <p:txBody>
            <a:bodyPr/>
            <a:lstStyle/>
            <a:p>
              <a:endParaRPr lang="zh-CN" altLang="en-US"/>
            </a:p>
          </p:txBody>
        </p:sp>
        <p:sp>
          <p:nvSpPr>
            <p:cNvPr id="106" name="Freeform 102"/>
            <p:cNvSpPr>
              <a:spLocks/>
            </p:cNvSpPr>
            <p:nvPr/>
          </p:nvSpPr>
          <p:spPr bwMode="auto">
            <a:xfrm>
              <a:off x="4836" y="3152"/>
              <a:ext cx="71" cy="36"/>
            </a:xfrm>
            <a:custGeom>
              <a:avLst/>
              <a:gdLst/>
              <a:ahLst/>
              <a:cxnLst>
                <a:cxn ang="0">
                  <a:pos x="0" y="109"/>
                </a:cxn>
                <a:cxn ang="0">
                  <a:pos x="212" y="0"/>
                </a:cxn>
                <a:cxn ang="0">
                  <a:pos x="208" y="4"/>
                </a:cxn>
                <a:cxn ang="0">
                  <a:pos x="194" y="14"/>
                </a:cxn>
                <a:cxn ang="0">
                  <a:pos x="172" y="30"/>
                </a:cxn>
                <a:cxn ang="0">
                  <a:pos x="145" y="46"/>
                </a:cxn>
                <a:cxn ang="0">
                  <a:pos x="113" y="66"/>
                </a:cxn>
                <a:cxn ang="0">
                  <a:pos x="77" y="83"/>
                </a:cxn>
                <a:cxn ang="0">
                  <a:pos x="39" y="98"/>
                </a:cxn>
                <a:cxn ang="0">
                  <a:pos x="0" y="109"/>
                </a:cxn>
              </a:cxnLst>
              <a:rect l="0" t="0" r="r" b="b"/>
              <a:pathLst>
                <a:path w="212" h="109">
                  <a:moveTo>
                    <a:pt x="0" y="109"/>
                  </a:moveTo>
                  <a:lnTo>
                    <a:pt x="212" y="0"/>
                  </a:lnTo>
                  <a:lnTo>
                    <a:pt x="208" y="4"/>
                  </a:lnTo>
                  <a:lnTo>
                    <a:pt x="194" y="14"/>
                  </a:lnTo>
                  <a:lnTo>
                    <a:pt x="172" y="30"/>
                  </a:lnTo>
                  <a:lnTo>
                    <a:pt x="145" y="46"/>
                  </a:lnTo>
                  <a:lnTo>
                    <a:pt x="113" y="66"/>
                  </a:lnTo>
                  <a:lnTo>
                    <a:pt x="77" y="83"/>
                  </a:lnTo>
                  <a:lnTo>
                    <a:pt x="39" y="98"/>
                  </a:lnTo>
                  <a:lnTo>
                    <a:pt x="0" y="109"/>
                  </a:lnTo>
                  <a:close/>
                </a:path>
              </a:pathLst>
            </a:custGeom>
            <a:solidFill>
              <a:srgbClr val="140000"/>
            </a:solidFill>
            <a:ln w="9525">
              <a:noFill/>
              <a:round/>
              <a:headEnd/>
              <a:tailEnd/>
            </a:ln>
          </p:spPr>
          <p:txBody>
            <a:bodyPr/>
            <a:lstStyle/>
            <a:p>
              <a:endParaRPr lang="zh-CN" altLang="en-US"/>
            </a:p>
          </p:txBody>
        </p:sp>
        <p:sp>
          <p:nvSpPr>
            <p:cNvPr id="107" name="Freeform 103"/>
            <p:cNvSpPr>
              <a:spLocks/>
            </p:cNvSpPr>
            <p:nvPr/>
          </p:nvSpPr>
          <p:spPr bwMode="auto">
            <a:xfrm>
              <a:off x="4547" y="2732"/>
              <a:ext cx="110" cy="67"/>
            </a:xfrm>
            <a:custGeom>
              <a:avLst/>
              <a:gdLst/>
              <a:ahLst/>
              <a:cxnLst>
                <a:cxn ang="0">
                  <a:pos x="0" y="0"/>
                </a:cxn>
                <a:cxn ang="0">
                  <a:pos x="1" y="1"/>
                </a:cxn>
                <a:cxn ang="0">
                  <a:pos x="4" y="6"/>
                </a:cxn>
                <a:cxn ang="0">
                  <a:pos x="11" y="14"/>
                </a:cxn>
                <a:cxn ang="0">
                  <a:pos x="19" y="22"/>
                </a:cxn>
                <a:cxn ang="0">
                  <a:pos x="30" y="35"/>
                </a:cxn>
                <a:cxn ang="0">
                  <a:pos x="43" y="47"/>
                </a:cxn>
                <a:cxn ang="0">
                  <a:pos x="60" y="63"/>
                </a:cxn>
                <a:cxn ang="0">
                  <a:pos x="78" y="78"/>
                </a:cxn>
                <a:cxn ang="0">
                  <a:pos x="99" y="95"/>
                </a:cxn>
                <a:cxn ang="0">
                  <a:pos x="122" y="112"/>
                </a:cxn>
                <a:cxn ang="0">
                  <a:pos x="148" y="128"/>
                </a:cxn>
                <a:cxn ang="0">
                  <a:pos x="177" y="144"/>
                </a:cxn>
                <a:cxn ang="0">
                  <a:pos x="208" y="160"/>
                </a:cxn>
                <a:cxn ang="0">
                  <a:pos x="241" y="174"/>
                </a:cxn>
                <a:cxn ang="0">
                  <a:pos x="276" y="188"/>
                </a:cxn>
                <a:cxn ang="0">
                  <a:pos x="315" y="201"/>
                </a:cxn>
                <a:cxn ang="0">
                  <a:pos x="316" y="201"/>
                </a:cxn>
                <a:cxn ang="0">
                  <a:pos x="320" y="200"/>
                </a:cxn>
                <a:cxn ang="0">
                  <a:pos x="325" y="197"/>
                </a:cxn>
                <a:cxn ang="0">
                  <a:pos x="329" y="193"/>
                </a:cxn>
                <a:cxn ang="0">
                  <a:pos x="330" y="190"/>
                </a:cxn>
                <a:cxn ang="0">
                  <a:pos x="327" y="184"/>
                </a:cxn>
                <a:cxn ang="0">
                  <a:pos x="319" y="179"/>
                </a:cxn>
                <a:cxn ang="0">
                  <a:pos x="305" y="173"/>
                </a:cxn>
                <a:cxn ang="0">
                  <a:pos x="295" y="170"/>
                </a:cxn>
                <a:cxn ang="0">
                  <a:pos x="286" y="167"/>
                </a:cxn>
                <a:cxn ang="0">
                  <a:pos x="273" y="163"/>
                </a:cxn>
                <a:cxn ang="0">
                  <a:pos x="260" y="159"/>
                </a:cxn>
                <a:cxn ang="0">
                  <a:pos x="247" y="155"/>
                </a:cxn>
                <a:cxn ang="0">
                  <a:pos x="231" y="149"/>
                </a:cxn>
                <a:cxn ang="0">
                  <a:pos x="214" y="142"/>
                </a:cxn>
                <a:cxn ang="0">
                  <a:pos x="198" y="134"/>
                </a:cxn>
                <a:cxn ang="0">
                  <a:pos x="178" y="124"/>
                </a:cxn>
                <a:cxn ang="0">
                  <a:pos x="157" y="113"/>
                </a:cxn>
                <a:cxn ang="0">
                  <a:pos x="135" y="99"/>
                </a:cxn>
                <a:cxn ang="0">
                  <a:pos x="111" y="84"/>
                </a:cxn>
                <a:cxn ang="0">
                  <a:pos x="86" y="67"/>
                </a:cxn>
                <a:cxn ang="0">
                  <a:pos x="60" y="47"/>
                </a:cxn>
                <a:cxn ang="0">
                  <a:pos x="30" y="25"/>
                </a:cxn>
                <a:cxn ang="0">
                  <a:pos x="0" y="0"/>
                </a:cxn>
              </a:cxnLst>
              <a:rect l="0" t="0" r="r" b="b"/>
              <a:pathLst>
                <a:path w="330" h="201">
                  <a:moveTo>
                    <a:pt x="0" y="0"/>
                  </a:moveTo>
                  <a:lnTo>
                    <a:pt x="1" y="1"/>
                  </a:lnTo>
                  <a:lnTo>
                    <a:pt x="4" y="6"/>
                  </a:lnTo>
                  <a:lnTo>
                    <a:pt x="11" y="14"/>
                  </a:lnTo>
                  <a:lnTo>
                    <a:pt x="19" y="22"/>
                  </a:lnTo>
                  <a:lnTo>
                    <a:pt x="30" y="35"/>
                  </a:lnTo>
                  <a:lnTo>
                    <a:pt x="43" y="47"/>
                  </a:lnTo>
                  <a:lnTo>
                    <a:pt x="60" y="63"/>
                  </a:lnTo>
                  <a:lnTo>
                    <a:pt x="78" y="78"/>
                  </a:lnTo>
                  <a:lnTo>
                    <a:pt x="99" y="95"/>
                  </a:lnTo>
                  <a:lnTo>
                    <a:pt x="122" y="112"/>
                  </a:lnTo>
                  <a:lnTo>
                    <a:pt x="148" y="128"/>
                  </a:lnTo>
                  <a:lnTo>
                    <a:pt x="177" y="144"/>
                  </a:lnTo>
                  <a:lnTo>
                    <a:pt x="208" y="160"/>
                  </a:lnTo>
                  <a:lnTo>
                    <a:pt x="241" y="174"/>
                  </a:lnTo>
                  <a:lnTo>
                    <a:pt x="276" y="188"/>
                  </a:lnTo>
                  <a:lnTo>
                    <a:pt x="315" y="201"/>
                  </a:lnTo>
                  <a:lnTo>
                    <a:pt x="316" y="201"/>
                  </a:lnTo>
                  <a:lnTo>
                    <a:pt x="320" y="200"/>
                  </a:lnTo>
                  <a:lnTo>
                    <a:pt x="325" y="197"/>
                  </a:lnTo>
                  <a:lnTo>
                    <a:pt x="329" y="193"/>
                  </a:lnTo>
                  <a:lnTo>
                    <a:pt x="330" y="190"/>
                  </a:lnTo>
                  <a:lnTo>
                    <a:pt x="327" y="184"/>
                  </a:lnTo>
                  <a:lnTo>
                    <a:pt x="319" y="179"/>
                  </a:lnTo>
                  <a:lnTo>
                    <a:pt x="305" y="173"/>
                  </a:lnTo>
                  <a:lnTo>
                    <a:pt x="295" y="170"/>
                  </a:lnTo>
                  <a:lnTo>
                    <a:pt x="286" y="167"/>
                  </a:lnTo>
                  <a:lnTo>
                    <a:pt x="273" y="163"/>
                  </a:lnTo>
                  <a:lnTo>
                    <a:pt x="260" y="159"/>
                  </a:lnTo>
                  <a:lnTo>
                    <a:pt x="247" y="155"/>
                  </a:lnTo>
                  <a:lnTo>
                    <a:pt x="231" y="149"/>
                  </a:lnTo>
                  <a:lnTo>
                    <a:pt x="214" y="142"/>
                  </a:lnTo>
                  <a:lnTo>
                    <a:pt x="198" y="134"/>
                  </a:lnTo>
                  <a:lnTo>
                    <a:pt x="178" y="124"/>
                  </a:lnTo>
                  <a:lnTo>
                    <a:pt x="157" y="113"/>
                  </a:lnTo>
                  <a:lnTo>
                    <a:pt x="135" y="99"/>
                  </a:lnTo>
                  <a:lnTo>
                    <a:pt x="111" y="84"/>
                  </a:lnTo>
                  <a:lnTo>
                    <a:pt x="86" y="67"/>
                  </a:lnTo>
                  <a:lnTo>
                    <a:pt x="60" y="47"/>
                  </a:lnTo>
                  <a:lnTo>
                    <a:pt x="30" y="25"/>
                  </a:lnTo>
                  <a:lnTo>
                    <a:pt x="0" y="0"/>
                  </a:lnTo>
                  <a:close/>
                </a:path>
              </a:pathLst>
            </a:custGeom>
            <a:solidFill>
              <a:srgbClr val="140000"/>
            </a:solidFill>
            <a:ln w="9525">
              <a:noFill/>
              <a:round/>
              <a:headEnd/>
              <a:tailEnd/>
            </a:ln>
          </p:spPr>
          <p:txBody>
            <a:bodyPr/>
            <a:lstStyle/>
            <a:p>
              <a:endParaRPr lang="zh-CN" altLang="en-US"/>
            </a:p>
          </p:txBody>
        </p:sp>
        <p:sp>
          <p:nvSpPr>
            <p:cNvPr id="108" name="Freeform 104"/>
            <p:cNvSpPr>
              <a:spLocks/>
            </p:cNvSpPr>
            <p:nvPr/>
          </p:nvSpPr>
          <p:spPr bwMode="auto">
            <a:xfrm>
              <a:off x="4552" y="2755"/>
              <a:ext cx="43" cy="344"/>
            </a:xfrm>
            <a:custGeom>
              <a:avLst/>
              <a:gdLst/>
              <a:ahLst/>
              <a:cxnLst>
                <a:cxn ang="0">
                  <a:pos x="6" y="7"/>
                </a:cxn>
                <a:cxn ang="0">
                  <a:pos x="9" y="14"/>
                </a:cxn>
                <a:cxn ang="0">
                  <a:pos x="16" y="32"/>
                </a:cxn>
                <a:cxn ang="0">
                  <a:pos x="26" y="62"/>
                </a:cxn>
                <a:cxn ang="0">
                  <a:pos x="38" y="102"/>
                </a:cxn>
                <a:cxn ang="0">
                  <a:pos x="52" y="151"/>
                </a:cxn>
                <a:cxn ang="0">
                  <a:pos x="66" y="208"/>
                </a:cxn>
                <a:cxn ang="0">
                  <a:pos x="80" y="274"/>
                </a:cxn>
                <a:cxn ang="0">
                  <a:pos x="91" y="345"/>
                </a:cxn>
                <a:cxn ang="0">
                  <a:pos x="99" y="422"/>
                </a:cxn>
                <a:cxn ang="0">
                  <a:pos x="105" y="504"/>
                </a:cxn>
                <a:cxn ang="0">
                  <a:pos x="105" y="589"/>
                </a:cxn>
                <a:cxn ang="0">
                  <a:pos x="101" y="676"/>
                </a:cxn>
                <a:cxn ang="0">
                  <a:pos x="88" y="765"/>
                </a:cxn>
                <a:cxn ang="0">
                  <a:pos x="67" y="855"/>
                </a:cxn>
                <a:cxn ang="0">
                  <a:pos x="40" y="945"/>
                </a:cxn>
                <a:cxn ang="0">
                  <a:pos x="0" y="1033"/>
                </a:cxn>
                <a:cxn ang="0">
                  <a:pos x="3" y="1028"/>
                </a:cxn>
                <a:cxn ang="0">
                  <a:pos x="12" y="1014"/>
                </a:cxn>
                <a:cxn ang="0">
                  <a:pos x="24" y="992"/>
                </a:cxn>
                <a:cxn ang="0">
                  <a:pos x="38" y="963"/>
                </a:cxn>
                <a:cxn ang="0">
                  <a:pos x="55" y="924"/>
                </a:cxn>
                <a:cxn ang="0">
                  <a:pos x="73" y="878"/>
                </a:cxn>
                <a:cxn ang="0">
                  <a:pos x="90" y="823"/>
                </a:cxn>
                <a:cxn ang="0">
                  <a:pos x="105" y="763"/>
                </a:cxn>
                <a:cxn ang="0">
                  <a:pos x="118" y="695"/>
                </a:cxn>
                <a:cxn ang="0">
                  <a:pos x="126" y="620"/>
                </a:cxn>
                <a:cxn ang="0">
                  <a:pos x="129" y="539"/>
                </a:cxn>
                <a:cxn ang="0">
                  <a:pos x="127" y="452"/>
                </a:cxn>
                <a:cxn ang="0">
                  <a:pos x="118" y="359"/>
                </a:cxn>
                <a:cxn ang="0">
                  <a:pos x="99" y="260"/>
                </a:cxn>
                <a:cxn ang="0">
                  <a:pos x="72" y="155"/>
                </a:cxn>
                <a:cxn ang="0">
                  <a:pos x="34" y="46"/>
                </a:cxn>
                <a:cxn ang="0">
                  <a:pos x="33" y="35"/>
                </a:cxn>
                <a:cxn ang="0">
                  <a:pos x="27" y="14"/>
                </a:cxn>
                <a:cxn ang="0">
                  <a:pos x="17" y="0"/>
                </a:cxn>
                <a:cxn ang="0">
                  <a:pos x="6" y="7"/>
                </a:cxn>
              </a:cxnLst>
              <a:rect l="0" t="0" r="r" b="b"/>
              <a:pathLst>
                <a:path w="129" h="1033">
                  <a:moveTo>
                    <a:pt x="6" y="7"/>
                  </a:moveTo>
                  <a:lnTo>
                    <a:pt x="9" y="14"/>
                  </a:lnTo>
                  <a:lnTo>
                    <a:pt x="16" y="32"/>
                  </a:lnTo>
                  <a:lnTo>
                    <a:pt x="26" y="62"/>
                  </a:lnTo>
                  <a:lnTo>
                    <a:pt x="38" y="102"/>
                  </a:lnTo>
                  <a:lnTo>
                    <a:pt x="52" y="151"/>
                  </a:lnTo>
                  <a:lnTo>
                    <a:pt x="66" y="208"/>
                  </a:lnTo>
                  <a:lnTo>
                    <a:pt x="80" y="274"/>
                  </a:lnTo>
                  <a:lnTo>
                    <a:pt x="91" y="345"/>
                  </a:lnTo>
                  <a:lnTo>
                    <a:pt x="99" y="422"/>
                  </a:lnTo>
                  <a:lnTo>
                    <a:pt x="105" y="504"/>
                  </a:lnTo>
                  <a:lnTo>
                    <a:pt x="105" y="589"/>
                  </a:lnTo>
                  <a:lnTo>
                    <a:pt x="101" y="676"/>
                  </a:lnTo>
                  <a:lnTo>
                    <a:pt x="88" y="765"/>
                  </a:lnTo>
                  <a:lnTo>
                    <a:pt x="67" y="855"/>
                  </a:lnTo>
                  <a:lnTo>
                    <a:pt x="40" y="945"/>
                  </a:lnTo>
                  <a:lnTo>
                    <a:pt x="0" y="1033"/>
                  </a:lnTo>
                  <a:lnTo>
                    <a:pt x="3" y="1028"/>
                  </a:lnTo>
                  <a:lnTo>
                    <a:pt x="12" y="1014"/>
                  </a:lnTo>
                  <a:lnTo>
                    <a:pt x="24" y="992"/>
                  </a:lnTo>
                  <a:lnTo>
                    <a:pt x="38" y="963"/>
                  </a:lnTo>
                  <a:lnTo>
                    <a:pt x="55" y="924"/>
                  </a:lnTo>
                  <a:lnTo>
                    <a:pt x="73" y="878"/>
                  </a:lnTo>
                  <a:lnTo>
                    <a:pt x="90" y="823"/>
                  </a:lnTo>
                  <a:lnTo>
                    <a:pt x="105" y="763"/>
                  </a:lnTo>
                  <a:lnTo>
                    <a:pt x="118" y="695"/>
                  </a:lnTo>
                  <a:lnTo>
                    <a:pt x="126" y="620"/>
                  </a:lnTo>
                  <a:lnTo>
                    <a:pt x="129" y="539"/>
                  </a:lnTo>
                  <a:lnTo>
                    <a:pt x="127" y="452"/>
                  </a:lnTo>
                  <a:lnTo>
                    <a:pt x="118" y="359"/>
                  </a:lnTo>
                  <a:lnTo>
                    <a:pt x="99" y="260"/>
                  </a:lnTo>
                  <a:lnTo>
                    <a:pt x="72" y="155"/>
                  </a:lnTo>
                  <a:lnTo>
                    <a:pt x="34" y="46"/>
                  </a:lnTo>
                  <a:lnTo>
                    <a:pt x="33" y="35"/>
                  </a:lnTo>
                  <a:lnTo>
                    <a:pt x="27" y="14"/>
                  </a:lnTo>
                  <a:lnTo>
                    <a:pt x="17" y="0"/>
                  </a:lnTo>
                  <a:lnTo>
                    <a:pt x="6" y="7"/>
                  </a:lnTo>
                  <a:close/>
                </a:path>
              </a:pathLst>
            </a:custGeom>
            <a:solidFill>
              <a:srgbClr val="140000"/>
            </a:solidFill>
            <a:ln w="9525">
              <a:noFill/>
              <a:round/>
              <a:headEnd/>
              <a:tailEnd/>
            </a:ln>
          </p:spPr>
          <p:txBody>
            <a:bodyPr/>
            <a:lstStyle/>
            <a:p>
              <a:endParaRPr lang="zh-CN" altLang="en-US"/>
            </a:p>
          </p:txBody>
        </p:sp>
        <p:sp>
          <p:nvSpPr>
            <p:cNvPr id="109" name="Freeform 105"/>
            <p:cNvSpPr>
              <a:spLocks/>
            </p:cNvSpPr>
            <p:nvPr/>
          </p:nvSpPr>
          <p:spPr bwMode="auto">
            <a:xfrm>
              <a:off x="4514" y="2482"/>
              <a:ext cx="69" cy="45"/>
            </a:xfrm>
            <a:custGeom>
              <a:avLst/>
              <a:gdLst/>
              <a:ahLst/>
              <a:cxnLst>
                <a:cxn ang="0">
                  <a:pos x="0" y="0"/>
                </a:cxn>
                <a:cxn ang="0">
                  <a:pos x="1" y="3"/>
                </a:cxn>
                <a:cxn ang="0">
                  <a:pos x="7" y="9"/>
                </a:cxn>
                <a:cxn ang="0">
                  <a:pos x="16" y="17"/>
                </a:cxn>
                <a:cxn ang="0">
                  <a:pos x="28" y="27"/>
                </a:cxn>
                <a:cxn ang="0">
                  <a:pos x="42" y="39"/>
                </a:cxn>
                <a:cxn ang="0">
                  <a:pos x="57" y="49"/>
                </a:cxn>
                <a:cxn ang="0">
                  <a:pos x="75" y="59"/>
                </a:cxn>
                <a:cxn ang="0">
                  <a:pos x="93" y="67"/>
                </a:cxn>
                <a:cxn ang="0">
                  <a:pos x="113" y="73"/>
                </a:cxn>
                <a:cxn ang="0">
                  <a:pos x="131" y="78"/>
                </a:cxn>
                <a:cxn ang="0">
                  <a:pos x="148" y="83"/>
                </a:cxn>
                <a:cxn ang="0">
                  <a:pos x="163" y="88"/>
                </a:cxn>
                <a:cxn ang="0">
                  <a:pos x="177" y="95"/>
                </a:cxn>
                <a:cxn ang="0">
                  <a:pos x="189" y="105"/>
                </a:cxn>
                <a:cxn ang="0">
                  <a:pos x="199" y="119"/>
                </a:cxn>
                <a:cxn ang="0">
                  <a:pos x="206" y="136"/>
                </a:cxn>
                <a:cxn ang="0">
                  <a:pos x="206" y="134"/>
                </a:cxn>
                <a:cxn ang="0">
                  <a:pos x="206" y="129"/>
                </a:cxn>
                <a:cxn ang="0">
                  <a:pos x="205" y="120"/>
                </a:cxn>
                <a:cxn ang="0">
                  <a:pos x="199" y="109"/>
                </a:cxn>
                <a:cxn ang="0">
                  <a:pos x="187" y="98"/>
                </a:cxn>
                <a:cxn ang="0">
                  <a:pos x="168" y="85"/>
                </a:cxn>
                <a:cxn ang="0">
                  <a:pos x="141" y="73"/>
                </a:cxn>
                <a:cxn ang="0">
                  <a:pos x="103" y="62"/>
                </a:cxn>
                <a:cxn ang="0">
                  <a:pos x="102" y="62"/>
                </a:cxn>
                <a:cxn ang="0">
                  <a:pos x="95" y="59"/>
                </a:cxn>
                <a:cxn ang="0">
                  <a:pos x="86" y="56"/>
                </a:cxn>
                <a:cxn ang="0">
                  <a:pos x="74" y="50"/>
                </a:cxn>
                <a:cxn ang="0">
                  <a:pos x="58" y="43"/>
                </a:cxn>
                <a:cxn ang="0">
                  <a:pos x="42" y="32"/>
                </a:cxn>
                <a:cxn ang="0">
                  <a:pos x="22" y="18"/>
                </a:cxn>
                <a:cxn ang="0">
                  <a:pos x="0" y="0"/>
                </a:cxn>
              </a:cxnLst>
              <a:rect l="0" t="0" r="r" b="b"/>
              <a:pathLst>
                <a:path w="206" h="136">
                  <a:moveTo>
                    <a:pt x="0" y="0"/>
                  </a:moveTo>
                  <a:lnTo>
                    <a:pt x="1" y="3"/>
                  </a:lnTo>
                  <a:lnTo>
                    <a:pt x="7" y="9"/>
                  </a:lnTo>
                  <a:lnTo>
                    <a:pt x="16" y="17"/>
                  </a:lnTo>
                  <a:lnTo>
                    <a:pt x="28" y="27"/>
                  </a:lnTo>
                  <a:lnTo>
                    <a:pt x="42" y="39"/>
                  </a:lnTo>
                  <a:lnTo>
                    <a:pt x="57" y="49"/>
                  </a:lnTo>
                  <a:lnTo>
                    <a:pt x="75" y="59"/>
                  </a:lnTo>
                  <a:lnTo>
                    <a:pt x="93" y="67"/>
                  </a:lnTo>
                  <a:lnTo>
                    <a:pt x="113" y="73"/>
                  </a:lnTo>
                  <a:lnTo>
                    <a:pt x="131" y="78"/>
                  </a:lnTo>
                  <a:lnTo>
                    <a:pt x="148" y="83"/>
                  </a:lnTo>
                  <a:lnTo>
                    <a:pt x="163" y="88"/>
                  </a:lnTo>
                  <a:lnTo>
                    <a:pt x="177" y="95"/>
                  </a:lnTo>
                  <a:lnTo>
                    <a:pt x="189" y="105"/>
                  </a:lnTo>
                  <a:lnTo>
                    <a:pt x="199" y="119"/>
                  </a:lnTo>
                  <a:lnTo>
                    <a:pt x="206" y="136"/>
                  </a:lnTo>
                  <a:lnTo>
                    <a:pt x="206" y="134"/>
                  </a:lnTo>
                  <a:lnTo>
                    <a:pt x="206" y="129"/>
                  </a:lnTo>
                  <a:lnTo>
                    <a:pt x="205" y="120"/>
                  </a:lnTo>
                  <a:lnTo>
                    <a:pt x="199" y="109"/>
                  </a:lnTo>
                  <a:lnTo>
                    <a:pt x="187" y="98"/>
                  </a:lnTo>
                  <a:lnTo>
                    <a:pt x="168" y="85"/>
                  </a:lnTo>
                  <a:lnTo>
                    <a:pt x="141" y="73"/>
                  </a:lnTo>
                  <a:lnTo>
                    <a:pt x="103" y="62"/>
                  </a:lnTo>
                  <a:lnTo>
                    <a:pt x="102" y="62"/>
                  </a:lnTo>
                  <a:lnTo>
                    <a:pt x="95" y="59"/>
                  </a:lnTo>
                  <a:lnTo>
                    <a:pt x="86" y="56"/>
                  </a:lnTo>
                  <a:lnTo>
                    <a:pt x="74" y="50"/>
                  </a:lnTo>
                  <a:lnTo>
                    <a:pt x="58" y="43"/>
                  </a:lnTo>
                  <a:lnTo>
                    <a:pt x="42" y="32"/>
                  </a:lnTo>
                  <a:lnTo>
                    <a:pt x="22" y="18"/>
                  </a:lnTo>
                  <a:lnTo>
                    <a:pt x="0" y="0"/>
                  </a:lnTo>
                  <a:close/>
                </a:path>
              </a:pathLst>
            </a:custGeom>
            <a:solidFill>
              <a:srgbClr val="140000"/>
            </a:solidFill>
            <a:ln w="9525">
              <a:noFill/>
              <a:round/>
              <a:headEnd/>
              <a:tailEnd/>
            </a:ln>
          </p:spPr>
          <p:txBody>
            <a:bodyPr/>
            <a:lstStyle/>
            <a:p>
              <a:endParaRPr lang="zh-CN" altLang="en-US"/>
            </a:p>
          </p:txBody>
        </p:sp>
      </p:grpSp>
      <p:sp>
        <p:nvSpPr>
          <p:cNvPr id="110" name="AutoShape 106"/>
          <p:cNvSpPr>
            <a:spLocks noChangeArrowheads="1"/>
          </p:cNvSpPr>
          <p:nvPr/>
        </p:nvSpPr>
        <p:spPr bwMode="auto">
          <a:xfrm>
            <a:off x="2514600" y="2057400"/>
            <a:ext cx="4800600" cy="228600"/>
          </a:xfrm>
          <a:prstGeom prst="rightArrow">
            <a:avLst>
              <a:gd name="adj1" fmla="val 50000"/>
              <a:gd name="adj2" fmla="val 42536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1" name="Text Box 107"/>
          <p:cNvSpPr txBox="1">
            <a:spLocks noChangeArrowheads="1"/>
          </p:cNvSpPr>
          <p:nvPr/>
        </p:nvSpPr>
        <p:spPr bwMode="auto">
          <a:xfrm>
            <a:off x="3276600" y="1676400"/>
            <a:ext cx="15843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   C=E(K,M)</a:t>
            </a:r>
          </a:p>
        </p:txBody>
      </p:sp>
      <p:sp>
        <p:nvSpPr>
          <p:cNvPr id="112" name="AutoShape 108"/>
          <p:cNvSpPr>
            <a:spLocks noChangeArrowheads="1"/>
          </p:cNvSpPr>
          <p:nvPr/>
        </p:nvSpPr>
        <p:spPr bwMode="auto">
          <a:xfrm>
            <a:off x="3733800" y="2209801"/>
            <a:ext cx="228600" cy="685800"/>
          </a:xfrm>
          <a:prstGeom prst="downArrow">
            <a:avLst>
              <a:gd name="adj1" fmla="val 50000"/>
              <a:gd name="adj2" fmla="val 18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3" name="Text Box 109"/>
          <p:cNvSpPr txBox="1">
            <a:spLocks noChangeArrowheads="1"/>
          </p:cNvSpPr>
          <p:nvPr/>
        </p:nvSpPr>
        <p:spPr bwMode="auto">
          <a:xfrm>
            <a:off x="914400" y="1371600"/>
            <a:ext cx="2016125"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Alice (</a:t>
            </a:r>
            <a:r>
              <a:rPr lang="en-US" altLang="zh-CN" dirty="0" err="1">
                <a:latin typeface="Times New Roman" pitchFamily="18" charset="0"/>
              </a:rPr>
              <a:t>Encrypter</a:t>
            </a:r>
            <a:r>
              <a:rPr lang="en-US" altLang="zh-CN" dirty="0">
                <a:latin typeface="Times New Roman" pitchFamily="18" charset="0"/>
              </a:rPr>
              <a:t>)</a:t>
            </a:r>
          </a:p>
        </p:txBody>
      </p:sp>
      <p:sp>
        <p:nvSpPr>
          <p:cNvPr id="114" name="Text Box 110"/>
          <p:cNvSpPr txBox="1">
            <a:spLocks noChangeArrowheads="1"/>
          </p:cNvSpPr>
          <p:nvPr/>
        </p:nvSpPr>
        <p:spPr bwMode="auto">
          <a:xfrm>
            <a:off x="6629400" y="1524000"/>
            <a:ext cx="2016125" cy="366713"/>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Bob(</a:t>
            </a:r>
            <a:r>
              <a:rPr lang="en-US" altLang="zh-CN" dirty="0" err="1">
                <a:latin typeface="Times New Roman" pitchFamily="18" charset="0"/>
              </a:rPr>
              <a:t>Decrypter</a:t>
            </a:r>
            <a:r>
              <a:rPr lang="en-US" altLang="zh-CN" dirty="0"/>
              <a:t>)</a:t>
            </a:r>
          </a:p>
        </p:txBody>
      </p:sp>
      <p:sp>
        <p:nvSpPr>
          <p:cNvPr id="115" name="Text Box 111"/>
          <p:cNvSpPr txBox="1">
            <a:spLocks noChangeArrowheads="1"/>
          </p:cNvSpPr>
          <p:nvPr/>
        </p:nvSpPr>
        <p:spPr bwMode="auto">
          <a:xfrm>
            <a:off x="1676400" y="3124200"/>
            <a:ext cx="2016125" cy="307777"/>
          </a:xfrm>
          <a:prstGeom prst="rect">
            <a:avLst/>
          </a:prstGeom>
          <a:noFill/>
          <a:ln w="9525">
            <a:noFill/>
            <a:miter lim="800000"/>
            <a:headEnd/>
            <a:tailEnd/>
          </a:ln>
          <a:effectLst/>
        </p:spPr>
        <p:txBody>
          <a:bodyPr>
            <a:spAutoFit/>
          </a:bodyPr>
          <a:lstStyle/>
          <a:p>
            <a:pPr>
              <a:spcBef>
                <a:spcPct val="50000"/>
              </a:spcBef>
            </a:pPr>
            <a:r>
              <a:rPr lang="en-US" altLang="zh-CN" dirty="0" smtClean="0">
                <a:latin typeface="Times New Roman" pitchFamily="18" charset="0"/>
              </a:rPr>
              <a:t>Hacker </a:t>
            </a:r>
            <a:r>
              <a:rPr lang="en-US" altLang="zh-CN" dirty="0">
                <a:latin typeface="Times New Roman" pitchFamily="18" charset="0"/>
              </a:rPr>
              <a:t>(Attacker)</a:t>
            </a:r>
          </a:p>
        </p:txBody>
      </p:sp>
      <p:sp>
        <p:nvSpPr>
          <p:cNvPr id="116" name="Text Box 112"/>
          <p:cNvSpPr txBox="1">
            <a:spLocks noChangeArrowheads="1"/>
          </p:cNvSpPr>
          <p:nvPr/>
        </p:nvSpPr>
        <p:spPr bwMode="auto">
          <a:xfrm>
            <a:off x="3962400" y="2362200"/>
            <a:ext cx="431800" cy="366712"/>
          </a:xfrm>
          <a:prstGeom prst="rect">
            <a:avLst/>
          </a:prstGeom>
          <a:noFill/>
          <a:ln w="9525">
            <a:noFill/>
            <a:miter lim="800000"/>
            <a:headEnd/>
            <a:tailEnd/>
          </a:ln>
          <a:effectLst/>
        </p:spPr>
        <p:txBody>
          <a:bodyPr>
            <a:spAutoFit/>
          </a:bodyPr>
          <a:lstStyle/>
          <a:p>
            <a:pPr>
              <a:spcBef>
                <a:spcPct val="50000"/>
              </a:spcBef>
            </a:pPr>
            <a:r>
              <a:rPr lang="en-US" altLang="zh-CN" dirty="0">
                <a:latin typeface="Times New Roman" pitchFamily="18" charset="0"/>
              </a:rPr>
              <a:t>C</a:t>
            </a:r>
          </a:p>
        </p:txBody>
      </p:sp>
      <p:sp>
        <p:nvSpPr>
          <p:cNvPr id="117" name="AutoShape 121"/>
          <p:cNvSpPr>
            <a:spLocks noChangeArrowheads="1"/>
          </p:cNvSpPr>
          <p:nvPr/>
        </p:nvSpPr>
        <p:spPr bwMode="auto">
          <a:xfrm rot="21082302">
            <a:off x="4109368" y="2681858"/>
            <a:ext cx="3258661" cy="173409"/>
          </a:xfrm>
          <a:prstGeom prst="rightArrow">
            <a:avLst>
              <a:gd name="adj1" fmla="val 50000"/>
              <a:gd name="adj2" fmla="val 2334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8" name="Text Box 124"/>
          <p:cNvSpPr txBox="1">
            <a:spLocks noChangeArrowheads="1"/>
          </p:cNvSpPr>
          <p:nvPr/>
        </p:nvSpPr>
        <p:spPr bwMode="auto">
          <a:xfrm rot="20998731">
            <a:off x="4447632" y="2938706"/>
            <a:ext cx="2292919" cy="523220"/>
          </a:xfrm>
          <a:prstGeom prst="rect">
            <a:avLst/>
          </a:prstGeom>
          <a:noFill/>
          <a:ln w="9525">
            <a:noFill/>
            <a:miter lim="800000"/>
            <a:headEnd/>
            <a:tailEnd/>
          </a:ln>
          <a:effectLst/>
        </p:spPr>
        <p:txBody>
          <a:bodyPr wrap="square">
            <a:spAutoFit/>
          </a:bodyPr>
          <a:lstStyle/>
          <a:p>
            <a:pPr>
              <a:spcBef>
                <a:spcPct val="50000"/>
              </a:spcBef>
            </a:pPr>
            <a:r>
              <a:rPr lang="en-US" altLang="zh-CN" dirty="0">
                <a:latin typeface="Times New Roman" pitchFamily="18" charset="0"/>
              </a:rPr>
              <a:t>I am Bob, please send the </a:t>
            </a:r>
            <a:r>
              <a:rPr lang="en-US" altLang="zh-CN" dirty="0" smtClean="0">
                <a:latin typeface="Times New Roman" pitchFamily="18" charset="0"/>
              </a:rPr>
              <a:t>Plaintext M of </a:t>
            </a:r>
            <a:r>
              <a:rPr lang="en-US" altLang="zh-CN" dirty="0" err="1" smtClean="0">
                <a:latin typeface="Times New Roman" pitchFamily="18" charset="0"/>
              </a:rPr>
              <a:t>ciphertext</a:t>
            </a:r>
            <a:r>
              <a:rPr lang="en-US" altLang="zh-CN" dirty="0" smtClean="0">
                <a:latin typeface="Times New Roman" pitchFamily="18" charset="0"/>
              </a:rPr>
              <a:t> C</a:t>
            </a:r>
            <a:endParaRPr lang="en-US" altLang="zh-CN" dirty="0">
              <a:latin typeface="Times New Roman" pitchFamily="18" charset="0"/>
            </a:endParaRPr>
          </a:p>
        </p:txBody>
      </p:sp>
    </p:spTree>
    <p:extLst>
      <p:ext uri="{BB962C8B-B14F-4D97-AF65-F5344CB8AC3E}">
        <p14:creationId xmlns:p14="http://schemas.microsoft.com/office/powerpoint/2010/main" val="1344776249"/>
      </p:ext>
    </p:extLst>
  </p:cSld>
  <p:clrMapOvr>
    <a:masterClrMapping/>
  </p:clrMapOvr>
  <p:transition>
    <p:pull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一些注解</a:t>
            </a:r>
            <a:endParaRPr lang="zh-CN" altLang="en-US" dirty="0">
              <a:solidFill>
                <a:srgbClr val="FF0000"/>
              </a:solidFill>
            </a:endParaRPr>
          </a:p>
        </p:txBody>
      </p:sp>
      <p:sp>
        <p:nvSpPr>
          <p:cNvPr id="3" name="内容占位符 2"/>
          <p:cNvSpPr>
            <a:spLocks noGrp="1"/>
          </p:cNvSpPr>
          <p:nvPr>
            <p:ph sz="half" idx="1"/>
          </p:nvPr>
        </p:nvSpPr>
        <p:spPr>
          <a:xfrm>
            <a:off x="76200" y="1790700"/>
            <a:ext cx="4267200" cy="4495800"/>
          </a:xfrm>
        </p:spPr>
        <p:txBody>
          <a:bodyPr/>
          <a:lstStyle/>
          <a:p>
            <a:pPr>
              <a:spcAft>
                <a:spcPts val="600"/>
              </a:spcAft>
            </a:pPr>
            <a:r>
              <a:rPr lang="zh-CN" altLang="en-US" u="sng" dirty="0">
                <a:solidFill>
                  <a:srgbClr val="FF0000"/>
                </a:solidFill>
              </a:rPr>
              <a:t>一次一</a:t>
            </a:r>
            <a:r>
              <a:rPr lang="zh-CN" altLang="en-US" u="sng" dirty="0" smtClean="0">
                <a:solidFill>
                  <a:srgbClr val="FF0000"/>
                </a:solidFill>
              </a:rPr>
              <a:t>密：</a:t>
            </a:r>
            <a:r>
              <a:rPr lang="zh-CN" altLang="en-US" dirty="0" smtClean="0"/>
              <a:t>每</a:t>
            </a:r>
            <a:r>
              <a:rPr lang="zh-CN" altLang="en-US" dirty="0"/>
              <a:t>一次加密</a:t>
            </a:r>
            <a:r>
              <a:rPr lang="en-US" altLang="zh-CN" dirty="0"/>
              <a:t>/</a:t>
            </a:r>
            <a:r>
              <a:rPr lang="zh-CN" altLang="en-US" dirty="0"/>
              <a:t>解密过程，都要选择一次加解密密钥（</a:t>
            </a:r>
            <a:r>
              <a:rPr lang="en-US" altLang="zh-CN" i="1" dirty="0"/>
              <a:t>z</a:t>
            </a:r>
            <a:r>
              <a:rPr lang="zh-CN" altLang="en-US" dirty="0"/>
              <a:t>，</a:t>
            </a:r>
            <a:r>
              <a:rPr lang="en-US" altLang="zh-CN" i="1" dirty="0"/>
              <a:t>k</a:t>
            </a:r>
            <a:r>
              <a:rPr lang="zh-CN" altLang="en-US" dirty="0" smtClean="0"/>
              <a:t>）</a:t>
            </a:r>
            <a:endParaRPr lang="zh-CN" altLang="en-US" dirty="0"/>
          </a:p>
          <a:p>
            <a:pPr lvl="1">
              <a:spcAft>
                <a:spcPts val="600"/>
              </a:spcAft>
            </a:pPr>
            <a:r>
              <a:rPr lang="zh-CN" altLang="en-US" dirty="0" smtClean="0"/>
              <a:t>通</a:t>
            </a:r>
            <a:r>
              <a:rPr lang="zh-CN" altLang="en-US" dirty="0"/>
              <a:t>常具有很好的</a:t>
            </a:r>
            <a:r>
              <a:rPr lang="zh-CN" altLang="en-US" dirty="0" smtClean="0"/>
              <a:t>安全性</a:t>
            </a:r>
            <a:endParaRPr lang="en-US" altLang="zh-CN" dirty="0" smtClean="0"/>
          </a:p>
          <a:p>
            <a:pPr lvl="1">
              <a:spcAft>
                <a:spcPts val="600"/>
              </a:spcAft>
            </a:pPr>
            <a:r>
              <a:rPr lang="zh-CN" altLang="en-US" dirty="0" smtClean="0"/>
              <a:t>需要</a:t>
            </a:r>
            <a:r>
              <a:rPr lang="zh-CN" altLang="en-US" dirty="0"/>
              <a:t>频繁地更换密钥</a:t>
            </a:r>
            <a:r>
              <a:rPr lang="zh-CN" altLang="en-US" dirty="0" smtClean="0"/>
              <a:t>，每次</a:t>
            </a:r>
            <a:r>
              <a:rPr lang="zh-CN" altLang="en-US" dirty="0"/>
              <a:t>通信之前都需要通信伙伴之间进行协商来确定新的密钥（</a:t>
            </a:r>
            <a:r>
              <a:rPr lang="en-US" altLang="zh-CN" i="1" dirty="0"/>
              <a:t>z</a:t>
            </a:r>
            <a:r>
              <a:rPr lang="zh-CN" altLang="en-US" dirty="0"/>
              <a:t>，</a:t>
            </a:r>
            <a:r>
              <a:rPr lang="en-US" altLang="zh-CN" i="1" dirty="0"/>
              <a:t>k</a:t>
            </a:r>
            <a:r>
              <a:rPr lang="zh-CN" altLang="en-US" dirty="0" smtClean="0"/>
              <a:t>）</a:t>
            </a:r>
            <a:endParaRPr lang="en-US" altLang="zh-CN" dirty="0" smtClean="0"/>
          </a:p>
          <a:p>
            <a:pPr lvl="1">
              <a:spcAft>
                <a:spcPts val="600"/>
              </a:spcAft>
            </a:pPr>
            <a:r>
              <a:rPr lang="zh-CN" altLang="en-US" dirty="0" smtClean="0">
                <a:solidFill>
                  <a:srgbClr val="FF0000"/>
                </a:solidFill>
              </a:rPr>
              <a:t>不</a:t>
            </a:r>
            <a:r>
              <a:rPr lang="zh-CN" altLang="en-US" dirty="0">
                <a:solidFill>
                  <a:srgbClr val="FF0000"/>
                </a:solidFill>
              </a:rPr>
              <a:t>实</a:t>
            </a:r>
            <a:r>
              <a:rPr lang="zh-CN" altLang="en-US" dirty="0" smtClean="0">
                <a:solidFill>
                  <a:srgbClr val="FF0000"/>
                </a:solidFill>
              </a:rPr>
              <a:t>用</a:t>
            </a:r>
            <a:endParaRPr lang="zh-CN" altLang="en-US" dirty="0"/>
          </a:p>
          <a:p>
            <a:pPr lvl="1"/>
            <a:endParaRPr lang="zh-CN" altLang="en-US" dirty="0"/>
          </a:p>
        </p:txBody>
      </p:sp>
      <p:sp>
        <p:nvSpPr>
          <p:cNvPr id="8" name="内容占位符 7"/>
          <p:cNvSpPr>
            <a:spLocks noGrp="1"/>
          </p:cNvSpPr>
          <p:nvPr>
            <p:ph sz="half" idx="2"/>
          </p:nvPr>
        </p:nvSpPr>
        <p:spPr>
          <a:xfrm>
            <a:off x="4610100" y="1912088"/>
            <a:ext cx="4038600" cy="4495800"/>
          </a:xfrm>
        </p:spPr>
        <p:txBody>
          <a:bodyPr/>
          <a:lstStyle/>
          <a:p>
            <a:pPr>
              <a:lnSpc>
                <a:spcPct val="90000"/>
              </a:lnSpc>
              <a:spcAft>
                <a:spcPts val="600"/>
              </a:spcAft>
              <a:buNone/>
            </a:pPr>
            <a:r>
              <a:rPr lang="zh-CN" altLang="en-US" u="sng" dirty="0">
                <a:solidFill>
                  <a:srgbClr val="FF0000"/>
                </a:solidFill>
              </a:rPr>
              <a:t>多次一密：</a:t>
            </a:r>
            <a:r>
              <a:rPr lang="zh-CN" altLang="en-US" dirty="0"/>
              <a:t>加解密密钥（</a:t>
            </a:r>
            <a:r>
              <a:rPr lang="en-US" altLang="zh-CN" dirty="0"/>
              <a:t>z</a:t>
            </a:r>
            <a:r>
              <a:rPr lang="zh-CN" altLang="en-US" dirty="0"/>
              <a:t>，</a:t>
            </a:r>
            <a:r>
              <a:rPr lang="en-US" altLang="zh-CN" dirty="0"/>
              <a:t>k</a:t>
            </a:r>
            <a:r>
              <a:rPr lang="zh-CN" altLang="en-US" dirty="0"/>
              <a:t>）在多次加密</a:t>
            </a:r>
            <a:r>
              <a:rPr lang="en-US" altLang="zh-CN" dirty="0"/>
              <a:t>/</a:t>
            </a:r>
            <a:r>
              <a:rPr lang="zh-CN" altLang="en-US" dirty="0"/>
              <a:t>解密过程中重复使用</a:t>
            </a:r>
          </a:p>
          <a:p>
            <a:pPr marL="285750" indent="-285750">
              <a:lnSpc>
                <a:spcPct val="90000"/>
              </a:lnSpc>
              <a:spcAft>
                <a:spcPts val="600"/>
              </a:spcAft>
              <a:buClr>
                <a:schemeClr val="accent1"/>
              </a:buClr>
              <a:buFont typeface="Wingdings" pitchFamily="2" charset="2"/>
              <a:buChar char="§"/>
            </a:pPr>
            <a:r>
              <a:rPr lang="zh-CN" altLang="en-US" dirty="0" smtClean="0">
                <a:solidFill>
                  <a:srgbClr val="FF0000"/>
                </a:solidFill>
              </a:rPr>
              <a:t>实</a:t>
            </a:r>
            <a:r>
              <a:rPr lang="zh-CN" altLang="en-US" dirty="0">
                <a:solidFill>
                  <a:srgbClr val="FF0000"/>
                </a:solidFill>
              </a:rPr>
              <a:t>用</a:t>
            </a:r>
            <a:r>
              <a:rPr lang="zh-CN" altLang="en-US" dirty="0"/>
              <a:t>加解密方</a:t>
            </a:r>
            <a:r>
              <a:rPr lang="zh-CN" altLang="en-US" dirty="0" smtClean="0"/>
              <a:t>式</a:t>
            </a:r>
            <a:endParaRPr lang="zh-CN" altLang="en-US" dirty="0"/>
          </a:p>
          <a:p>
            <a:pPr marL="285750" indent="-285750">
              <a:lnSpc>
                <a:spcPct val="90000"/>
              </a:lnSpc>
              <a:spcAft>
                <a:spcPts val="600"/>
              </a:spcAft>
              <a:buClr>
                <a:schemeClr val="accent1"/>
              </a:buClr>
              <a:buFont typeface="Wingdings" pitchFamily="2" charset="2"/>
              <a:buChar char="§"/>
            </a:pPr>
            <a:r>
              <a:rPr lang="zh-CN" altLang="en-US" dirty="0"/>
              <a:t>极大地省却了通信伙伴的工作量</a:t>
            </a:r>
          </a:p>
          <a:p>
            <a:pPr marL="285750" indent="-285750">
              <a:lnSpc>
                <a:spcPct val="90000"/>
              </a:lnSpc>
              <a:spcAft>
                <a:spcPts val="600"/>
              </a:spcAft>
              <a:buClr>
                <a:schemeClr val="accent1"/>
              </a:buClr>
              <a:buFont typeface="Wingdings" pitchFamily="2" charset="2"/>
              <a:buChar char="§"/>
            </a:pPr>
            <a:r>
              <a:rPr lang="zh-CN" altLang="en-US" dirty="0" smtClean="0"/>
              <a:t>增</a:t>
            </a:r>
            <a:r>
              <a:rPr lang="zh-CN" altLang="en-US" dirty="0"/>
              <a:t>加了几种新的攻击手段</a:t>
            </a:r>
            <a:r>
              <a:rPr lang="zh-CN" altLang="en-US" dirty="0" smtClean="0"/>
              <a:t>。包</a:t>
            </a:r>
            <a:r>
              <a:rPr lang="zh-CN" altLang="en-US" dirty="0"/>
              <a:t>括：</a:t>
            </a:r>
            <a:r>
              <a:rPr lang="zh-CN" altLang="en-US" dirty="0">
                <a:solidFill>
                  <a:srgbClr val="FF0000"/>
                </a:solidFill>
              </a:rPr>
              <a:t>已知明文攻击</a:t>
            </a:r>
          </a:p>
          <a:p>
            <a:endParaRPr lang="zh-CN" altLang="en-US" dirty="0"/>
          </a:p>
        </p:txBody>
      </p:sp>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82</a:t>
            </a:fld>
            <a:endParaRPr lang="en-US" altLang="zh-CN" dirty="0"/>
          </a:p>
        </p:txBody>
      </p:sp>
    </p:spTree>
    <p:extLst>
      <p:ext uri="{BB962C8B-B14F-4D97-AF65-F5344CB8AC3E}">
        <p14:creationId xmlns:p14="http://schemas.microsoft.com/office/powerpoint/2010/main" val="30780706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11" name="内容占位符 10"/>
              <p:cNvSpPr>
                <a:spLocks noGrp="1"/>
              </p:cNvSpPr>
              <p:nvPr>
                <p:ph idx="1"/>
              </p:nvPr>
            </p:nvSpPr>
            <p:spPr/>
            <p:txBody>
              <a:bodyPr/>
              <a:lstStyle/>
              <a:p>
                <a:r>
                  <a:rPr lang="zh-CN" altLang="en-US" dirty="0"/>
                  <a:t>设攻击者</a:t>
                </a:r>
                <a:r>
                  <a:rPr lang="en-US" altLang="zh-CN" dirty="0"/>
                  <a:t>Eve</a:t>
                </a:r>
                <a:r>
                  <a:rPr lang="zh-CN" altLang="en-US" dirty="0"/>
                  <a:t>截获了密文</a:t>
                </a:r>
                <a14:m>
                  <m:oMath xmlns:m="http://schemas.openxmlformats.org/officeDocument/2006/math">
                    <m:r>
                      <a:rPr lang="en-US" altLang="zh-CN" i="1" dirty="0" smtClean="0">
                        <a:latin typeface="Cambria Math" panose="02040503050406030204" pitchFamily="18" charset="0"/>
                      </a:rPr>
                      <m:t>𝑐</m:t>
                    </m:r>
                  </m:oMath>
                </a14:m>
                <a:r>
                  <a:rPr lang="zh-CN" altLang="en-US" dirty="0"/>
                  <a:t>，并且知道</a:t>
                </a:r>
                <a:r>
                  <a:rPr lang="zh-CN" altLang="en-US" dirty="0" smtClean="0"/>
                  <a:t>了</a:t>
                </a:r>
                <a:r>
                  <a:rPr lang="en-US" altLang="zh-CN" i="1" dirty="0">
                    <a:latin typeface="Cambria Math" panose="02040503050406030204" pitchFamily="18" charset="0"/>
                  </a:rPr>
                  <a:t>c</a:t>
                </a:r>
                <a:r>
                  <a:rPr lang="zh-CN" altLang="en-US" dirty="0" smtClean="0"/>
                  <a:t>所</a:t>
                </a:r>
                <a:r>
                  <a:rPr lang="zh-CN" altLang="en-US" dirty="0"/>
                  <a:t>对应的明文</a:t>
                </a:r>
                <a:r>
                  <a:rPr lang="en-US" altLang="zh-CN" i="1" dirty="0">
                    <a:latin typeface="Cambria Math" panose="02040503050406030204" pitchFamily="18" charset="0"/>
                  </a:rPr>
                  <a:t>m</a:t>
                </a:r>
                <a:r>
                  <a:rPr lang="en-US" altLang="zh-CN" i="1" dirty="0"/>
                  <a:t> </a:t>
                </a:r>
                <a:r>
                  <a:rPr lang="zh-CN" altLang="en-US" dirty="0"/>
                  <a:t>。</a:t>
                </a:r>
                <a:r>
                  <a:rPr lang="zh-CN" altLang="en-US" dirty="0" smtClean="0"/>
                  <a:t>（当</a:t>
                </a:r>
                <a:r>
                  <a:rPr lang="en-US" altLang="zh-CN" i="1" dirty="0" smtClean="0">
                    <a:latin typeface="Cambria Math" panose="02040503050406030204" pitchFamily="18" charset="0"/>
                  </a:rPr>
                  <a:t>m</a:t>
                </a:r>
                <a:r>
                  <a:rPr lang="en-US" altLang="zh-CN" i="1" dirty="0" smtClean="0"/>
                  <a:t> </a:t>
                </a:r>
                <a:r>
                  <a:rPr lang="zh-CN" altLang="en-US" dirty="0"/>
                  <a:t>是已经过期的消息，可能无法再保密，也可能必须将其公开。因</a:t>
                </a:r>
                <a:r>
                  <a:rPr lang="zh-CN" altLang="en-US" dirty="0" smtClean="0"/>
                  <a:t>此这</a:t>
                </a:r>
                <a:r>
                  <a:rPr lang="zh-CN" altLang="en-US" dirty="0"/>
                  <a:t>种</a:t>
                </a:r>
                <a:r>
                  <a:rPr lang="zh-CN" altLang="en-US" dirty="0" smtClean="0"/>
                  <a:t>情况经常发生）</a:t>
                </a:r>
                <a:r>
                  <a:rPr lang="zh-CN" altLang="en-US" dirty="0"/>
                  <a:t>于是：</a:t>
                </a:r>
              </a:p>
              <a:p>
                <a:pPr eaLnBrk="1" hangingPunct="1">
                  <a:buFontTx/>
                  <a:buChar char="•"/>
                </a:pPr>
                <a:r>
                  <a:rPr lang="zh-CN" altLang="en-US" dirty="0"/>
                  <a:t>在解密方程</a:t>
                </a:r>
                <a:r>
                  <a:rPr lang="en-US" altLang="zh-CN" i="1" dirty="0">
                    <a:latin typeface="Cambria Math" panose="02040503050406030204" pitchFamily="18" charset="0"/>
                  </a:rPr>
                  <a:t>m=D(c, k)</a:t>
                </a:r>
                <a:r>
                  <a:rPr lang="zh-CN" altLang="en-US" dirty="0"/>
                  <a:t>中，</a:t>
                </a:r>
                <a:r>
                  <a:rPr lang="en-US" altLang="zh-CN" dirty="0"/>
                  <a:t>Eve</a:t>
                </a:r>
                <a:r>
                  <a:rPr lang="zh-CN" altLang="en-US" dirty="0"/>
                  <a:t>知道</a:t>
                </a:r>
                <a:r>
                  <a:rPr lang="en-US" altLang="zh-CN" i="1" dirty="0">
                    <a:latin typeface="Cambria Math" panose="02040503050406030204" pitchFamily="18" charset="0"/>
                  </a:rPr>
                  <a:t>m</a:t>
                </a:r>
                <a:r>
                  <a:rPr lang="en-US" altLang="zh-CN" i="1" dirty="0"/>
                  <a:t> </a:t>
                </a:r>
                <a:r>
                  <a:rPr lang="zh-CN" altLang="en-US" dirty="0"/>
                  <a:t>和</a:t>
                </a:r>
                <a:r>
                  <a:rPr lang="en-US" altLang="zh-CN" i="1" dirty="0">
                    <a:latin typeface="Cambria Math" panose="02040503050406030204" pitchFamily="18" charset="0"/>
                  </a:rPr>
                  <a:t>c</a:t>
                </a:r>
                <a:r>
                  <a:rPr lang="zh-CN" altLang="en-US" dirty="0"/>
                  <a:t>，仅仅不知道解密密钥</a:t>
                </a:r>
                <a:r>
                  <a:rPr lang="en-US" altLang="zh-CN" i="1" dirty="0" smtClean="0">
                    <a:latin typeface="Cambria Math" panose="02040503050406030204" pitchFamily="18" charset="0"/>
                  </a:rPr>
                  <a:t>k</a:t>
                </a:r>
                <a:endParaRPr lang="zh-CN" altLang="en-US" dirty="0"/>
              </a:p>
              <a:p>
                <a:pPr eaLnBrk="1" hangingPunct="1">
                  <a:buFontTx/>
                  <a:buChar char="•"/>
                </a:pPr>
                <a:r>
                  <a:rPr lang="zh-CN" altLang="en-US" dirty="0"/>
                  <a:t>在加密方程</a:t>
                </a:r>
                <a:r>
                  <a:rPr lang="en-US" altLang="zh-CN" i="1" dirty="0">
                    <a:latin typeface="Cambria Math" panose="02040503050406030204" pitchFamily="18" charset="0"/>
                  </a:rPr>
                  <a:t>c=E(m, z)</a:t>
                </a:r>
                <a:r>
                  <a:rPr lang="zh-CN" altLang="en-US" dirty="0"/>
                  <a:t>中，</a:t>
                </a:r>
                <a:r>
                  <a:rPr lang="en-US" altLang="zh-CN" dirty="0"/>
                  <a:t>Eve</a:t>
                </a:r>
                <a:r>
                  <a:rPr lang="zh-CN" altLang="en-US" dirty="0"/>
                  <a:t>知道</a:t>
                </a:r>
                <a:r>
                  <a:rPr lang="en-US" altLang="zh-CN" i="1" dirty="0">
                    <a:latin typeface="Cambria Math" panose="02040503050406030204" pitchFamily="18" charset="0"/>
                  </a:rPr>
                  <a:t>m</a:t>
                </a:r>
                <a:r>
                  <a:rPr lang="en-US" altLang="zh-CN" i="1" dirty="0"/>
                  <a:t> </a:t>
                </a:r>
                <a:r>
                  <a:rPr lang="zh-CN" altLang="en-US" dirty="0"/>
                  <a:t>和</a:t>
                </a:r>
                <a:r>
                  <a:rPr lang="en-US" altLang="zh-CN" i="1" dirty="0">
                    <a:latin typeface="Cambria Math" panose="02040503050406030204" pitchFamily="18" charset="0"/>
                  </a:rPr>
                  <a:t>c</a:t>
                </a:r>
                <a:r>
                  <a:rPr lang="zh-CN" altLang="en-US" dirty="0"/>
                  <a:t>，仅仅不知道加密密钥</a:t>
                </a:r>
                <a:r>
                  <a:rPr lang="en-US" altLang="zh-CN" i="1" dirty="0" smtClean="0">
                    <a:latin typeface="Cambria Math" panose="02040503050406030204" pitchFamily="18" charset="0"/>
                  </a:rPr>
                  <a:t>z</a:t>
                </a:r>
                <a:endParaRPr lang="zh-CN" altLang="en-US" dirty="0"/>
              </a:p>
              <a:p>
                <a:endParaRPr lang="zh-CN" altLang="en-US" dirty="0"/>
              </a:p>
            </p:txBody>
          </p:sp>
        </mc:Choice>
        <mc:Fallback xmlns="">
          <p:sp>
            <p:nvSpPr>
              <p:cNvPr id="11" name="内容占位符 10"/>
              <p:cNvSpPr>
                <a:spLocks noGrp="1" noRot="1" noChangeAspect="1" noMove="1" noResize="1" noEditPoints="1" noAdjustHandles="1" noChangeArrowheads="1" noChangeShapeType="1" noTextEdit="1"/>
              </p:cNvSpPr>
              <p:nvPr>
                <p:ph idx="1"/>
              </p:nvPr>
            </p:nvSpPr>
            <p:spPr>
              <a:blipFill>
                <a:blip r:embed="rId2" cstate="print"/>
                <a:stretch>
                  <a:fillRect l="-1333" t="-1491" r="-1111"/>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CF35F886-E917-418B-B296-F83B7E6EC8DA}" type="datetime1">
              <a:rPr lang="zh-CN" altLang="en-US" smtClean="0"/>
              <a:pPr/>
              <a:t>2020/11/16</a:t>
            </a:fld>
            <a:endParaRPr lang="en-US" altLang="zh-CN" dirty="0"/>
          </a:p>
        </p:txBody>
      </p:sp>
      <p:sp>
        <p:nvSpPr>
          <p:cNvPr id="6" name="页脚占位符 5"/>
          <p:cNvSpPr>
            <a:spLocks noGrp="1"/>
          </p:cNvSpPr>
          <p:nvPr>
            <p:ph type="ftr" sz="quarter" idx="11"/>
          </p:nvPr>
        </p:nvSpPr>
        <p:spPr/>
        <p:txBody>
          <a:bodyPr/>
          <a:lstStyle/>
          <a:p>
            <a:r>
              <a:rPr lang="en-US" altLang="zh-CN" smtClean="0"/>
              <a:t>is.cumt.edu.cn</a:t>
            </a:r>
            <a:endParaRPr lang="en-US" altLang="zh-CN" dirty="0"/>
          </a:p>
        </p:txBody>
      </p:sp>
      <p:sp>
        <p:nvSpPr>
          <p:cNvPr id="7" name="灯片编号占位符 6"/>
          <p:cNvSpPr>
            <a:spLocks noGrp="1"/>
          </p:cNvSpPr>
          <p:nvPr>
            <p:ph type="sldNum" sz="quarter" idx="12"/>
          </p:nvPr>
        </p:nvSpPr>
        <p:spPr/>
        <p:txBody>
          <a:bodyPr/>
          <a:lstStyle/>
          <a:p>
            <a:fld id="{71637B92-F509-4694-96E1-ADFB2D618DBB}" type="slidenum">
              <a:rPr lang="en-US" altLang="zh-CN" smtClean="0"/>
              <a:pPr/>
              <a:t>83</a:t>
            </a:fld>
            <a:endParaRPr lang="en-US" altLang="zh-CN" dirty="0"/>
          </a:p>
        </p:txBody>
      </p:sp>
    </p:spTree>
    <p:extLst>
      <p:ext uri="{BB962C8B-B14F-4D97-AF65-F5344CB8AC3E}">
        <p14:creationId xmlns:p14="http://schemas.microsoft.com/office/powerpoint/2010/main" val="477797708"/>
      </p:ext>
    </p:extLst>
  </p:cSld>
  <p:clrMapOvr>
    <a:masterClrMapping/>
  </p:clrMapOvr>
  <p:transition>
    <p:pull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如果</a:t>
                </a:r>
                <a:r>
                  <a:rPr lang="en-US" altLang="zh-CN" dirty="0"/>
                  <a:t>Eve</a:t>
                </a:r>
                <a:r>
                  <a:rPr lang="zh-CN" altLang="en-US" dirty="0"/>
                  <a:t>从解密</a:t>
                </a:r>
                <a:r>
                  <a:rPr lang="zh-CN" altLang="en-US" dirty="0" smtClean="0"/>
                  <a:t>方程</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a:latin typeface="Cambria Math" panose="02040503050406030204" pitchFamily="18" charset="0"/>
                      </a:rPr>
                      <m:t>, </m:t>
                    </m:r>
                    <m:r>
                      <a:rPr lang="en-US" altLang="zh-CN" i="1" dirty="0">
                        <a:latin typeface="Cambria Math" panose="02040503050406030204" pitchFamily="18" charset="0"/>
                      </a:rPr>
                      <m:t>𝑘</m:t>
                    </m:r>
                    <m:r>
                      <a:rPr lang="en-US" altLang="zh-CN" i="1" dirty="0" smtClean="0">
                        <a:latin typeface="Cambria Math" panose="02040503050406030204" pitchFamily="18" charset="0"/>
                      </a:rPr>
                      <m:t>)</m:t>
                    </m:r>
                  </m:oMath>
                </a14:m>
                <a:r>
                  <a:rPr lang="zh-CN" altLang="en-US" dirty="0" smtClean="0"/>
                  <a:t>中计算出解密密钥</a:t>
                </a:r>
                <a14:m>
                  <m:oMath xmlns:m="http://schemas.openxmlformats.org/officeDocument/2006/math">
                    <m:r>
                      <a:rPr lang="en-US" altLang="zh-CN" i="1" dirty="0" smtClean="0">
                        <a:latin typeface="Cambria Math" panose="02040503050406030204" pitchFamily="18" charset="0"/>
                      </a:rPr>
                      <m:t>𝑘</m:t>
                    </m:r>
                  </m:oMath>
                </a14:m>
                <a:r>
                  <a:rPr lang="en-US" altLang="zh-CN" i="1" dirty="0" smtClean="0"/>
                  <a:t> </a:t>
                </a:r>
                <a:r>
                  <a:rPr lang="zh-CN" altLang="en-US" dirty="0" smtClean="0"/>
                  <a:t>，则</a:t>
                </a:r>
                <a:r>
                  <a:rPr lang="en-US" altLang="zh-CN" dirty="0" smtClean="0"/>
                  <a:t>Eve</a:t>
                </a:r>
                <a:r>
                  <a:rPr lang="zh-CN" altLang="en-US" dirty="0" smtClean="0"/>
                  <a:t>今后就可以像</a:t>
                </a:r>
                <a:r>
                  <a:rPr lang="en-US" altLang="zh-CN" dirty="0" smtClean="0"/>
                  <a:t>Bob</a:t>
                </a:r>
                <a:r>
                  <a:rPr lang="zh-CN" altLang="en-US" dirty="0" smtClean="0"/>
                  <a:t>一样对任何密文</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oMath>
                </a14:m>
                <a:r>
                  <a:rPr lang="zh-CN" altLang="en-US" dirty="0" smtClean="0"/>
                  <a:t>进行解密：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endParaRPr lang="en-US" altLang="zh-CN" dirty="0" smtClean="0"/>
              </a:p>
              <a:p>
                <a:endParaRPr lang="zh-CN" altLang="en-US" dirty="0" smtClean="0"/>
              </a:p>
              <a:p>
                <a:r>
                  <a:rPr lang="zh-CN" altLang="en-US" dirty="0" smtClean="0"/>
                  <a:t>如果</a:t>
                </a:r>
                <a:r>
                  <a:rPr lang="en-US" altLang="zh-CN" dirty="0"/>
                  <a:t>Eve</a:t>
                </a:r>
                <a:r>
                  <a:rPr lang="zh-CN" altLang="en-US" dirty="0"/>
                  <a:t>从加密</a:t>
                </a:r>
                <a:r>
                  <a:rPr lang="zh-CN" altLang="en-US" dirty="0" smtClean="0"/>
                  <a:t>方程</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r>
                      <a:rPr lang="en-US" altLang="zh-CN" i="1" dirty="0">
                        <a:latin typeface="Cambria Math" panose="02040503050406030204" pitchFamily="18" charset="0"/>
                      </a:rPr>
                      <m:t>, </m:t>
                    </m:r>
                    <m:r>
                      <a:rPr lang="en-US" altLang="zh-CN" i="1" dirty="0">
                        <a:latin typeface="Cambria Math" panose="02040503050406030204" pitchFamily="18" charset="0"/>
                      </a:rPr>
                      <m:t>𝑧</m:t>
                    </m:r>
                    <m:r>
                      <a:rPr lang="en-US" altLang="zh-CN" i="1" dirty="0" smtClean="0">
                        <a:latin typeface="Cambria Math" panose="02040503050406030204" pitchFamily="18" charset="0"/>
                      </a:rPr>
                      <m:t>)</m:t>
                    </m:r>
                  </m:oMath>
                </a14:m>
                <a:r>
                  <a:rPr lang="zh-CN" altLang="en-US" dirty="0" smtClean="0"/>
                  <a:t>中</a:t>
                </a:r>
                <a:r>
                  <a:rPr lang="zh-CN" altLang="en-US" dirty="0"/>
                  <a:t>计算出加密密钥</a:t>
                </a:r>
                <a14:m>
                  <m:oMath xmlns:m="http://schemas.openxmlformats.org/officeDocument/2006/math">
                    <m:r>
                      <a:rPr lang="en-US" altLang="zh-CN" i="1" dirty="0" smtClean="0">
                        <a:latin typeface="Cambria Math" panose="02040503050406030204" pitchFamily="18" charset="0"/>
                      </a:rPr>
                      <m:t>𝑧</m:t>
                    </m:r>
                  </m:oMath>
                </a14:m>
                <a:r>
                  <a:rPr lang="en-US" altLang="zh-CN" i="1" dirty="0"/>
                  <a:t> </a:t>
                </a:r>
                <a:r>
                  <a:rPr lang="zh-CN" altLang="en-US" dirty="0"/>
                  <a:t>，则</a:t>
                </a:r>
                <a:r>
                  <a:rPr lang="en-US" altLang="zh-CN" dirty="0"/>
                  <a:t>Eve</a:t>
                </a:r>
                <a:r>
                  <a:rPr lang="zh-CN" altLang="en-US" dirty="0"/>
                  <a:t>今后就可以像</a:t>
                </a:r>
                <a:r>
                  <a:rPr lang="en-US" altLang="zh-CN" dirty="0"/>
                  <a:t>Alice</a:t>
                </a:r>
                <a:r>
                  <a:rPr lang="zh-CN" altLang="en-US" dirty="0"/>
                  <a:t>一样对任何明文</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a:t>进行加密： </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49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84</a:t>
            </a:fld>
            <a:endParaRPr lang="en-US" altLang="zh-CN" dirty="0"/>
          </a:p>
        </p:txBody>
      </p:sp>
      <p:sp>
        <p:nvSpPr>
          <p:cNvPr id="7" name="圆角矩形 6"/>
          <p:cNvSpPr/>
          <p:nvPr/>
        </p:nvSpPr>
        <p:spPr bwMode="auto">
          <a:xfrm>
            <a:off x="3140149" y="5334000"/>
            <a:ext cx="2438400" cy="5334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Arial" charset="0"/>
                <a:ea typeface="宋体" pitchFamily="2" charset="-122"/>
              </a:rPr>
              <a:t>已知明文攻击</a:t>
            </a:r>
          </a:p>
        </p:txBody>
      </p:sp>
    </p:spTree>
    <p:extLst>
      <p:ext uri="{BB962C8B-B14F-4D97-AF65-F5344CB8AC3E}">
        <p14:creationId xmlns:p14="http://schemas.microsoft.com/office/powerpoint/2010/main" val="125135843"/>
      </p:ext>
    </p:extLst>
  </p:cSld>
  <p:clrMapOvr>
    <a:masterClrMapping/>
  </p:clrMapOvr>
  <p:transition>
    <p:pull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90000"/>
                  </a:lnSpc>
                </a:pPr>
                <a:r>
                  <a:rPr lang="zh-CN" altLang="en-US" dirty="0" smtClean="0"/>
                  <a:t>更加宽松的条件。设攻击者</a:t>
                </a:r>
                <a:r>
                  <a:rPr lang="en-US" altLang="zh-CN" dirty="0"/>
                  <a:t>Eve</a:t>
                </a:r>
                <a:r>
                  <a:rPr lang="zh-CN" altLang="en-US" dirty="0"/>
                  <a:t>获得了以往废弃的</a:t>
                </a:r>
                <a14:m>
                  <m:oMath xmlns:m="http://schemas.openxmlformats.org/officeDocument/2006/math">
                    <m:r>
                      <a:rPr lang="en-US" altLang="zh-CN" i="1" dirty="0" smtClean="0">
                        <a:latin typeface="Cambria Math" panose="02040503050406030204" pitchFamily="18" charset="0"/>
                      </a:rPr>
                      <m:t>𝑛</m:t>
                    </m:r>
                  </m:oMath>
                </a14:m>
                <a:r>
                  <a:rPr lang="zh-CN" altLang="en-US" dirty="0"/>
                  <a:t>组明文</a:t>
                </a:r>
                <a:r>
                  <a:rPr lang="en-US" altLang="zh-CN" dirty="0"/>
                  <a:t>/</a:t>
                </a:r>
                <a:r>
                  <a:rPr lang="zh-CN" altLang="en-US" dirty="0"/>
                  <a:t>密文对：</a:t>
                </a:r>
                <a14:m>
                  <m:oMath xmlns:m="http://schemas.openxmlformats.org/officeDocument/2006/math">
                    <m:r>
                      <a:rPr lang="en-US" altLang="zh-CN" b="0" i="1" dirty="0" smtClean="0">
                        <a:latin typeface="Cambria Math" panose="02040503050406030204" pitchFamily="18" charset="0"/>
                      </a:rPr>
                      <m:t>(</m:t>
                    </m:r>
                    <m:r>
                      <a:rPr lang="en-US" altLang="zh-CN" i="1" dirty="0">
                        <a:latin typeface="Cambria Math" panose="02040503050406030204" pitchFamily="18" charset="0"/>
                      </a:rPr>
                      <m:t>𝑚</m:t>
                    </m:r>
                    <m:r>
                      <a:rPr lang="en-US" altLang="zh-CN" i="1" baseline="-25000" dirty="0">
                        <a:latin typeface="Cambria Math" panose="02040503050406030204" pitchFamily="18" charset="0"/>
                      </a:rPr>
                      <m:t>1</m:t>
                    </m:r>
                    <m:r>
                      <a:rPr lang="zh-CN" altLang="en-US"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1</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r>
                      <a:rPr lang="en-US" altLang="zh-CN" b="0" i="1" dirty="0" smtClean="0">
                        <a:latin typeface="Cambria Math" panose="02040503050406030204" pitchFamily="18" charset="0"/>
                      </a:rPr>
                      <m:t>(</m:t>
                    </m:r>
                    <m:r>
                      <a:rPr lang="en-US" altLang="zh-CN" i="1" dirty="0">
                        <a:latin typeface="Cambria Math" panose="02040503050406030204" pitchFamily="18" charset="0"/>
                      </a:rPr>
                      <m:t>𝑚</m:t>
                    </m:r>
                    <m:r>
                      <a:rPr lang="en-US" altLang="zh-CN" i="1" baseline="-25000" dirty="0">
                        <a:latin typeface="Cambria Math" panose="02040503050406030204" pitchFamily="18" charset="0"/>
                      </a:rPr>
                      <m:t>2</m:t>
                    </m:r>
                    <m:r>
                      <a:rPr lang="zh-CN" altLang="en-US"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2</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r>
                      <a:rPr lang="en-US" altLang="zh-CN" i="1" dirty="0">
                        <a:latin typeface="Cambria Math" panose="02040503050406030204" pitchFamily="18" charset="0"/>
                      </a:rPr>
                      <m:t>…</m:t>
                    </m:r>
                    <m:r>
                      <a:rPr lang="zh-CN" altLang="en-US" i="1" dirty="0">
                        <a:latin typeface="Cambria Math" panose="02040503050406030204" pitchFamily="18" charset="0"/>
                      </a:rPr>
                      <m:t>，</m:t>
                    </m:r>
                    <m:r>
                      <a:rPr lang="zh-CN" altLang="en-US" i="1" dirty="0">
                        <a:latin typeface="Cambria Math" panose="02040503050406030204" pitchFamily="18" charset="0"/>
                      </a:rPr>
                      <m:t> (</m:t>
                    </m:r>
                    <m:r>
                      <a:rPr lang="en-US" altLang="zh-CN" i="1" dirty="0" err="1">
                        <a:latin typeface="Cambria Math" panose="02040503050406030204" pitchFamily="18" charset="0"/>
                      </a:rPr>
                      <m:t>𝑚</m:t>
                    </m:r>
                    <m:r>
                      <a:rPr lang="en-US" altLang="zh-CN" i="1" baseline="-25000" dirty="0" err="1">
                        <a:latin typeface="Cambria Math" panose="02040503050406030204" pitchFamily="18" charset="0"/>
                      </a:rPr>
                      <m:t>𝑛</m:t>
                    </m:r>
                    <m:r>
                      <a:rPr lang="zh-CN" altLang="en-US" i="1" dirty="0">
                        <a:latin typeface="Cambria Math" panose="02040503050406030204" pitchFamily="18" charset="0"/>
                      </a:rPr>
                      <m:t>，</m:t>
                    </m:r>
                    <m:r>
                      <a:rPr lang="en-US" altLang="zh-CN" i="1" dirty="0" err="1">
                        <a:latin typeface="Cambria Math" panose="02040503050406030204" pitchFamily="18" charset="0"/>
                      </a:rPr>
                      <m:t>𝑐</m:t>
                    </m:r>
                    <m:r>
                      <a:rPr lang="en-US" altLang="zh-CN" i="1" baseline="-25000" dirty="0" err="1">
                        <a:latin typeface="Cambria Math" panose="02040503050406030204" pitchFamily="18" charset="0"/>
                      </a:rPr>
                      <m:t>𝑛</m:t>
                    </m:r>
                    <m:r>
                      <a:rPr lang="en-US" altLang="zh-CN" b="0" i="1" dirty="0" smtClean="0">
                        <a:latin typeface="Cambria Math" panose="02040503050406030204" pitchFamily="18" charset="0"/>
                      </a:rPr>
                      <m:t>)</m:t>
                    </m:r>
                  </m:oMath>
                </a14:m>
                <a:endParaRPr lang="en-US" altLang="zh-CN" dirty="0" smtClean="0"/>
              </a:p>
              <a:p>
                <a:pPr>
                  <a:lnSpc>
                    <a:spcPct val="90000"/>
                  </a:lnSpc>
                </a:pPr>
                <a:endParaRPr lang="zh-CN" altLang="en-US" dirty="0"/>
              </a:p>
              <a:p>
                <a:pPr>
                  <a:lnSpc>
                    <a:spcPct val="90000"/>
                  </a:lnSpc>
                </a:pPr>
                <a:r>
                  <a:rPr lang="zh-CN" altLang="en-US" dirty="0"/>
                  <a:t>于是</a:t>
                </a:r>
                <a:r>
                  <a:rPr lang="en-US" altLang="zh-CN" dirty="0"/>
                  <a:t>Eve</a:t>
                </a:r>
                <a:r>
                  <a:rPr lang="zh-CN" altLang="en-US" dirty="0"/>
                  <a:t>获得了关于解密密钥</a:t>
                </a:r>
                <a14:m>
                  <m:oMath xmlns:m="http://schemas.openxmlformats.org/officeDocument/2006/math">
                    <m:r>
                      <a:rPr lang="en-US" altLang="zh-CN" i="1" dirty="0" smtClean="0">
                        <a:latin typeface="Cambria Math" panose="02040503050406030204" pitchFamily="18" charset="0"/>
                      </a:rPr>
                      <m:t>𝑘</m:t>
                    </m:r>
                  </m:oMath>
                </a14:m>
                <a:r>
                  <a:rPr lang="en-US" altLang="zh-CN" i="1" dirty="0"/>
                  <a:t> </a:t>
                </a:r>
                <a:r>
                  <a:rPr lang="zh-CN" altLang="en-US" dirty="0"/>
                  <a:t>的方程组：</a:t>
                </a:r>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𝐷</m:t>
                      </m:r>
                      <m:r>
                        <a:rPr lang="en-US" altLang="zh-CN"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1</m:t>
                      </m:r>
                      <m:r>
                        <a:rPr lang="en-US" altLang="zh-CN" i="1" dirty="0">
                          <a:latin typeface="Cambria Math" panose="02040503050406030204" pitchFamily="18" charset="0"/>
                        </a:rPr>
                        <m:t>, </m:t>
                      </m:r>
                      <m:r>
                        <a:rPr lang="en-US" altLang="zh-CN" i="1" dirty="0">
                          <a:latin typeface="Cambria Math" panose="02040503050406030204" pitchFamily="18" charset="0"/>
                        </a:rPr>
                        <m:t>𝑘</m:t>
                      </m:r>
                      <m:r>
                        <a:rPr lang="en-US" altLang="zh-CN" i="1" dirty="0">
                          <a:latin typeface="Cambria Math" panose="02040503050406030204" pitchFamily="18" charset="0"/>
                        </a:rPr>
                        <m:t>) </m:t>
                      </m:r>
                      <m:r>
                        <a:rPr lang="zh-CN" altLang="en-US" i="1" dirty="0">
                          <a:latin typeface="Cambria Math" panose="02040503050406030204" pitchFamily="18" charset="0"/>
                        </a:rPr>
                        <m:t>，</m:t>
                      </m:r>
                    </m:oMath>
                  </m:oMathPara>
                </a14:m>
                <a:endParaRPr lang="zh-CN" altLang="en-US" dirty="0"/>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r>
                        <a:rPr lang="en-US" altLang="zh-CN" i="1" dirty="0">
                          <a:latin typeface="Cambria Math" panose="02040503050406030204" pitchFamily="18" charset="0"/>
                        </a:rPr>
                        <m:t>𝐷</m:t>
                      </m:r>
                      <m:r>
                        <a:rPr lang="en-US" altLang="zh-CN"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2</m:t>
                      </m:r>
                      <m:r>
                        <a:rPr lang="en-US" altLang="zh-CN" i="1" dirty="0">
                          <a:latin typeface="Cambria Math" panose="02040503050406030204" pitchFamily="18" charset="0"/>
                        </a:rPr>
                        <m:t>, </m:t>
                      </m:r>
                      <m:r>
                        <a:rPr lang="en-US" altLang="zh-CN" i="1" dirty="0">
                          <a:latin typeface="Cambria Math" panose="02040503050406030204" pitchFamily="18" charset="0"/>
                        </a:rPr>
                        <m:t>𝑘</m:t>
                      </m:r>
                      <m:r>
                        <a:rPr lang="en-US" altLang="zh-CN" i="1" dirty="0">
                          <a:latin typeface="Cambria Math" panose="02040503050406030204" pitchFamily="18" charset="0"/>
                        </a:rPr>
                        <m:t>) </m:t>
                      </m:r>
                      <m:r>
                        <a:rPr lang="zh-CN" altLang="en-US" i="1" dirty="0">
                          <a:latin typeface="Cambria Math" panose="02040503050406030204" pitchFamily="18" charset="0"/>
                        </a:rPr>
                        <m:t>，</m:t>
                      </m:r>
                    </m:oMath>
                  </m:oMathPara>
                </a14:m>
                <a:endParaRPr lang="zh-CN" altLang="en-US" dirty="0"/>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zh-CN" altLang="en-US" i="1" dirty="0">
                          <a:latin typeface="Cambria Math" panose="02040503050406030204" pitchFamily="18" charset="0"/>
                        </a:rPr>
                        <m:t>，</m:t>
                      </m:r>
                      <m:r>
                        <a:rPr lang="zh-CN" altLang="en-US" i="1" dirty="0">
                          <a:latin typeface="Cambria Math" panose="02040503050406030204" pitchFamily="18" charset="0"/>
                        </a:rPr>
                        <m:t> </m:t>
                      </m:r>
                    </m:oMath>
                  </m:oMathPara>
                </a14:m>
                <a:endParaRPr lang="zh-CN" altLang="en-US" dirty="0"/>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𝑚</m:t>
                      </m:r>
                      <m:r>
                        <a:rPr lang="en-US" altLang="zh-CN" i="1" baseline="-25000" dirty="0" err="1">
                          <a:latin typeface="Cambria Math" panose="02040503050406030204" pitchFamily="18" charset="0"/>
                        </a:rPr>
                        <m:t>𝑛</m:t>
                      </m:r>
                      <m:r>
                        <a:rPr lang="en-US" altLang="zh-CN" i="1" dirty="0">
                          <a:latin typeface="Cambria Math" panose="02040503050406030204" pitchFamily="18" charset="0"/>
                        </a:rPr>
                        <m:t>=</m:t>
                      </m:r>
                      <m:r>
                        <a:rPr lang="en-US" altLang="zh-CN" i="1" dirty="0">
                          <a:latin typeface="Cambria Math" panose="02040503050406030204" pitchFamily="18" charset="0"/>
                        </a:rPr>
                        <m:t>𝐷</m:t>
                      </m:r>
                      <m:r>
                        <a:rPr lang="en-US" altLang="zh-CN" i="1" dirty="0">
                          <a:latin typeface="Cambria Math" panose="02040503050406030204" pitchFamily="18" charset="0"/>
                        </a:rPr>
                        <m:t>(</m:t>
                      </m:r>
                      <m:r>
                        <a:rPr lang="en-US" altLang="zh-CN" i="1" dirty="0" err="1">
                          <a:latin typeface="Cambria Math" panose="02040503050406030204" pitchFamily="18" charset="0"/>
                        </a:rPr>
                        <m:t>𝑐</m:t>
                      </m:r>
                      <m:r>
                        <a:rPr lang="en-US" altLang="zh-CN" i="1" baseline="-25000" dirty="0" err="1">
                          <a:latin typeface="Cambria Math" panose="02040503050406030204" pitchFamily="18" charset="0"/>
                        </a:rPr>
                        <m:t>𝑛</m:t>
                      </m:r>
                      <m:r>
                        <a:rPr lang="en-US" altLang="zh-CN" i="1" dirty="0">
                          <a:latin typeface="Cambria Math" panose="02040503050406030204" pitchFamily="18" charset="0"/>
                        </a:rPr>
                        <m:t>, </m:t>
                      </m:r>
                      <m:r>
                        <a:rPr lang="en-US" altLang="zh-CN" i="1" dirty="0">
                          <a:latin typeface="Cambria Math" panose="02040503050406030204" pitchFamily="18" charset="0"/>
                        </a:rPr>
                        <m:t>𝑘</m:t>
                      </m:r>
                      <m:r>
                        <a:rPr lang="en-US" altLang="zh-CN" i="1" dirty="0">
                          <a:latin typeface="Cambria Math" panose="02040503050406030204" pitchFamily="18" charset="0"/>
                        </a:rPr>
                        <m:t>) </m:t>
                      </m:r>
                      <m:r>
                        <a:rPr lang="zh-CN" altLang="en-US" i="1" dirty="0">
                          <a:latin typeface="Cambria Math" panose="02040503050406030204" pitchFamily="18" charset="0"/>
                        </a:rPr>
                        <m:t>。</m:t>
                      </m:r>
                    </m:oMath>
                  </m:oMathPara>
                </a14:m>
                <a:endParaRPr lang="zh-CN" altLang="en-US" dirty="0"/>
              </a:p>
              <a:p>
                <a:pPr>
                  <a:lnSpc>
                    <a:spcPct val="90000"/>
                  </a:lnSpc>
                  <a:buNone/>
                </a:pPr>
                <a:r>
                  <a:rPr lang="zh-CN" altLang="en-US" dirty="0"/>
                  <a:t>（</a:t>
                </a:r>
                <a14:m>
                  <m:oMath xmlns:m="http://schemas.openxmlformats.org/officeDocument/2006/math">
                    <m:r>
                      <a:rPr lang="en-US" altLang="zh-CN" i="1" dirty="0" smtClean="0">
                        <a:latin typeface="Cambria Math" panose="02040503050406030204" pitchFamily="18" charset="0"/>
                      </a:rPr>
                      <m:t>𝑛</m:t>
                    </m:r>
                  </m:oMath>
                </a14:m>
                <a:r>
                  <a:rPr lang="zh-CN" altLang="en-US" dirty="0"/>
                  <a:t>越大，解密密钥</a:t>
                </a:r>
                <a14:m>
                  <m:oMath xmlns:m="http://schemas.openxmlformats.org/officeDocument/2006/math">
                    <m:r>
                      <a:rPr lang="en-US" altLang="zh-CN" i="1" dirty="0" smtClean="0">
                        <a:latin typeface="Cambria Math" panose="02040503050406030204" pitchFamily="18" charset="0"/>
                      </a:rPr>
                      <m:t>𝑘</m:t>
                    </m:r>
                  </m:oMath>
                </a14:m>
                <a:r>
                  <a:rPr lang="zh-CN" altLang="en-US" dirty="0"/>
                  <a:t>就越容易确</a:t>
                </a:r>
                <a:r>
                  <a:rPr lang="zh-CN" altLang="en-US" dirty="0" smtClean="0"/>
                  <a:t>定）</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481" t="-243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85</a:t>
            </a:fld>
            <a:endParaRPr lang="en-US" altLang="zh-CN" dirty="0"/>
          </a:p>
        </p:txBody>
      </p:sp>
      <p:sp>
        <p:nvSpPr>
          <p:cNvPr id="7" name="圆角矩形 6"/>
          <p:cNvSpPr/>
          <p:nvPr/>
        </p:nvSpPr>
        <p:spPr bwMode="auto">
          <a:xfrm>
            <a:off x="6172200" y="4724400"/>
            <a:ext cx="2438400" cy="5334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Arial" charset="0"/>
                <a:ea typeface="宋体" pitchFamily="2" charset="-122"/>
              </a:rPr>
              <a:t>已知明文攻击</a:t>
            </a:r>
          </a:p>
        </p:txBody>
      </p:sp>
    </p:spTree>
    <p:extLst>
      <p:ext uri="{BB962C8B-B14F-4D97-AF65-F5344CB8AC3E}">
        <p14:creationId xmlns:p14="http://schemas.microsoft.com/office/powerpoint/2010/main" val="4231837072"/>
      </p:ext>
    </p:extLst>
  </p:cSld>
  <p:clrMapOvr>
    <a:masterClrMapping/>
  </p:clrMapOvr>
  <p:transition>
    <p:pull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如何抵抗</a:t>
                </a:r>
                <a:r>
                  <a:rPr lang="zh-CN" altLang="en-US" dirty="0"/>
                  <a:t>已知明文</a:t>
                </a:r>
                <a:r>
                  <a:rPr lang="zh-CN" altLang="en-US" dirty="0" smtClean="0"/>
                  <a:t>攻击？</a:t>
                </a:r>
                <a:endParaRPr lang="en-US" altLang="zh-CN" dirty="0" smtClean="0"/>
              </a:p>
              <a:p>
                <a:endParaRPr lang="en-US" altLang="zh-CN" dirty="0" smtClean="0"/>
              </a:p>
              <a:p>
                <a:r>
                  <a:rPr lang="zh-CN" altLang="en-US" dirty="0" smtClean="0"/>
                  <a:t>必须</a:t>
                </a:r>
                <a:r>
                  <a:rPr lang="zh-CN" altLang="en-US" dirty="0"/>
                  <a:t>精心地设计加解密算法</a:t>
                </a:r>
                <a14:m>
                  <m:oMath xmlns:m="http://schemas.openxmlformats.org/officeDocument/2006/math">
                    <m:r>
                      <a:rPr lang="en-US" altLang="zh-CN" b="0" i="1" dirty="0" smtClean="0">
                        <a:latin typeface="Cambria Math" panose="02040503050406030204" pitchFamily="18" charset="0"/>
                      </a:rPr>
                      <m:t>(</m:t>
                    </m:r>
                    <m:r>
                      <a:rPr lang="en-US" altLang="zh-CN" i="1" dirty="0">
                        <a:latin typeface="Cambria Math" panose="02040503050406030204" pitchFamily="18" charset="0"/>
                      </a:rPr>
                      <m:t>𝐸</m:t>
                    </m:r>
                    <m:r>
                      <a:rPr lang="zh-CN" altLang="en-US" i="1" dirty="0">
                        <a:latin typeface="Cambria Math" panose="02040503050406030204" pitchFamily="18" charset="0"/>
                      </a:rPr>
                      <m:t>，</m:t>
                    </m:r>
                    <m:r>
                      <a:rPr lang="en-US" altLang="zh-CN" i="1" dirty="0">
                        <a:latin typeface="Cambria Math" panose="02040503050406030204" pitchFamily="18" charset="0"/>
                      </a:rPr>
                      <m:t>𝐷</m:t>
                    </m:r>
                    <m:r>
                      <a:rPr lang="en-US" altLang="zh-CN" b="0" i="1" dirty="0" smtClean="0">
                        <a:latin typeface="Cambria Math" panose="02040503050406030204" pitchFamily="18" charset="0"/>
                      </a:rPr>
                      <m:t>)</m:t>
                    </m:r>
                  </m:oMath>
                </a14:m>
                <a:endParaRPr lang="en-US" altLang="zh-CN" dirty="0" smtClean="0"/>
              </a:p>
              <a:p>
                <a:endParaRPr lang="en-US" altLang="zh-CN" dirty="0"/>
              </a:p>
              <a:p>
                <a:r>
                  <a:rPr lang="zh-CN" altLang="en-US" dirty="0" smtClean="0"/>
                  <a:t>能</a:t>
                </a:r>
                <a:r>
                  <a:rPr lang="zh-CN" altLang="en-US" dirty="0"/>
                  <a:t>抵抗已知明文攻击的加解密算法</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oMath>
                </a14:m>
                <a:r>
                  <a:rPr lang="zh-CN" altLang="en-US" dirty="0"/>
                  <a:t>并不是很容易构造</a:t>
                </a:r>
                <a:r>
                  <a:rPr lang="zh-CN" altLang="en-US" dirty="0" smtClean="0"/>
                  <a:t>的</a:t>
                </a: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259" t="-1355" r="-74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86</a:t>
            </a:fld>
            <a:endParaRPr lang="en-US" altLang="zh-CN" dirty="0"/>
          </a:p>
        </p:txBody>
      </p:sp>
    </p:spTree>
    <p:extLst>
      <p:ext uri="{BB962C8B-B14F-4D97-AF65-F5344CB8AC3E}">
        <p14:creationId xmlns:p14="http://schemas.microsoft.com/office/powerpoint/2010/main" val="1391875716"/>
      </p:ext>
    </p:extLst>
  </p:cSld>
  <p:clrMapOvr>
    <a:masterClrMapping/>
  </p:clrMapOvr>
  <p:transition>
    <p:pull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spcAft>
                    <a:spcPts val="600"/>
                  </a:spcAft>
                  <a:buClr>
                    <a:schemeClr val="tx1"/>
                  </a:buClr>
                  <a:buNone/>
                </a:pPr>
                <a:r>
                  <a:rPr lang="zh-CN" altLang="en-US" b="1" dirty="0">
                    <a:solidFill>
                      <a:srgbClr val="FF0000"/>
                    </a:solidFill>
                  </a:rPr>
                  <a:t>例</a:t>
                </a:r>
                <a:r>
                  <a:rPr lang="en-US" altLang="zh-CN" b="1" dirty="0">
                    <a:solidFill>
                      <a:srgbClr val="FF0000"/>
                    </a:solidFill>
                  </a:rPr>
                  <a:t>1  </a:t>
                </a:r>
                <a:r>
                  <a:rPr lang="zh-CN" altLang="en-US" dirty="0" smtClean="0"/>
                  <a:t>加密</a:t>
                </a:r>
                <a:r>
                  <a:rPr lang="zh-CN" altLang="en-US" dirty="0"/>
                  <a:t>密钥等于解密密钥：</a:t>
                </a:r>
                <a14:m>
                  <m:oMath xmlns:m="http://schemas.openxmlformats.org/officeDocument/2006/math">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oMath>
                </a14:m>
                <a:r>
                  <a:rPr lang="zh-CN" altLang="en-US" dirty="0" smtClean="0"/>
                  <a:t>；</a:t>
                </a:r>
                <a:endParaRPr lang="en-US" altLang="zh-CN" dirty="0" smtClean="0"/>
              </a:p>
              <a:p>
                <a:pPr>
                  <a:spcAft>
                    <a:spcPts val="600"/>
                  </a:spcAft>
                  <a:buClr>
                    <a:schemeClr val="tx1"/>
                  </a:buClr>
                  <a:buNone/>
                </a:pPr>
                <a:r>
                  <a:rPr lang="en-US" altLang="zh-CN" dirty="0"/>
                  <a:t> </a:t>
                </a:r>
                <a:r>
                  <a:rPr lang="en-US" altLang="zh-CN" dirty="0" smtClean="0"/>
                  <a:t>      </a:t>
                </a:r>
                <a:r>
                  <a:rPr lang="zh-CN" altLang="en-US" dirty="0" smtClean="0"/>
                  <a:t>加</a:t>
                </a:r>
                <a:r>
                  <a:rPr lang="zh-CN" altLang="en-US" dirty="0"/>
                  <a:t>密算法</a:t>
                </a:r>
                <a:r>
                  <a:rPr lang="zh-CN" altLang="en-US" dirty="0" smtClean="0"/>
                  <a:t>：</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m:t>
                    </m:r>
                    <m:r>
                      <a:rPr lang="en-US" altLang="zh-CN" i="1" dirty="0" err="1">
                        <a:latin typeface="Cambria Math" panose="02040503050406030204" pitchFamily="18" charset="0"/>
                      </a:rPr>
                      <m:t>𝑚</m:t>
                    </m:r>
                    <m:r>
                      <a:rPr lang="en-US" altLang="zh-CN" i="1" dirty="0" err="1">
                        <a:latin typeface="Cambria Math" panose="02040503050406030204" pitchFamily="18" charset="0"/>
                      </a:rPr>
                      <m:t>+</m:t>
                    </m:r>
                    <m:r>
                      <a:rPr lang="en-US" altLang="zh-CN" i="1" dirty="0" err="1">
                        <a:latin typeface="Cambria Math" panose="02040503050406030204" pitchFamily="18" charset="0"/>
                      </a:rPr>
                      <m:t>𝑧</m:t>
                    </m:r>
                    <m:r>
                      <a:rPr lang="zh-CN" altLang="en-US" i="1" dirty="0">
                        <a:latin typeface="Cambria Math" panose="02040503050406030204" pitchFamily="18" charset="0"/>
                      </a:rPr>
                      <m:t>；</m:t>
                    </m:r>
                  </m:oMath>
                </a14:m>
                <a:endParaRPr lang="en-US" altLang="zh-CN" dirty="0" smtClean="0"/>
              </a:p>
              <a:p>
                <a:pPr>
                  <a:spcAft>
                    <a:spcPts val="600"/>
                  </a:spcAft>
                  <a:buClr>
                    <a:schemeClr val="tx1"/>
                  </a:buClr>
                  <a:buNone/>
                </a:pPr>
                <a:r>
                  <a:rPr lang="en-US" altLang="zh-CN" dirty="0"/>
                  <a:t> </a:t>
                </a:r>
                <a:r>
                  <a:rPr lang="en-US" altLang="zh-CN" dirty="0" smtClean="0"/>
                  <a:t>      </a:t>
                </a:r>
                <a:r>
                  <a:rPr lang="zh-CN" altLang="en-US" dirty="0" smtClean="0"/>
                  <a:t>解</a:t>
                </a:r>
                <a:r>
                  <a:rPr lang="zh-CN" altLang="en-US" dirty="0"/>
                  <a:t>密算法为</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oMath>
                </a14:m>
                <a:r>
                  <a:rPr lang="zh-CN" altLang="en-US" dirty="0"/>
                  <a:t>。（普通加减法）</a:t>
                </a:r>
              </a:p>
              <a:p>
                <a:pPr>
                  <a:spcAft>
                    <a:spcPts val="600"/>
                  </a:spcAft>
                  <a:buClr>
                    <a:schemeClr val="tx1"/>
                  </a:buClr>
                </a:pPr>
                <a:r>
                  <a:rPr lang="zh-CN" altLang="en-US" dirty="0" smtClean="0"/>
                  <a:t>   此时</a:t>
                </a:r>
                <a14:m>
                  <m:oMath xmlns:m="http://schemas.openxmlformats.org/officeDocument/2006/math">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oMath>
                </a14:m>
                <a:r>
                  <a:rPr lang="zh-CN" altLang="en-US" dirty="0"/>
                  <a:t>。这就是说，只要知道了一组明文</a:t>
                </a:r>
                <a:r>
                  <a:rPr lang="en-US" altLang="zh-CN" dirty="0"/>
                  <a:t>/</a:t>
                </a:r>
                <a:r>
                  <a:rPr lang="zh-CN" altLang="en-US" dirty="0"/>
                  <a:t>密文对</a:t>
                </a:r>
                <a14:m>
                  <m:oMath xmlns:m="http://schemas.openxmlformats.org/officeDocument/2006/math">
                    <m:r>
                      <a:rPr lang="zh-CN" altLang="en-US" i="1" dirty="0" smtClean="0">
                        <a:latin typeface="Cambria Math" panose="02040503050406030204" pitchFamily="18" charset="0"/>
                      </a:rPr>
                      <m:t>（</m:t>
                    </m:r>
                    <m:r>
                      <a:rPr lang="en-US" altLang="zh-CN" i="1" dirty="0">
                        <a:latin typeface="Cambria Math" panose="02040503050406030204" pitchFamily="18" charset="0"/>
                      </a:rPr>
                      <m:t>𝑚</m:t>
                    </m:r>
                    <m:r>
                      <a:rPr lang="zh-CN" altLang="en-US" i="1" dirty="0">
                        <a:latin typeface="Cambria Math" panose="02040503050406030204" pitchFamily="18" charset="0"/>
                      </a:rPr>
                      <m:t>，</m:t>
                    </m:r>
                    <m:r>
                      <a:rPr lang="en-US" altLang="zh-CN" i="1" dirty="0">
                        <a:latin typeface="Cambria Math" panose="02040503050406030204" pitchFamily="18" charset="0"/>
                      </a:rPr>
                      <m:t>𝑐</m:t>
                    </m:r>
                    <m:r>
                      <a:rPr lang="zh-CN" altLang="en-US" i="1" dirty="0">
                        <a:latin typeface="Cambria Math" panose="02040503050406030204" pitchFamily="18" charset="0"/>
                      </a:rPr>
                      <m:t>）</m:t>
                    </m:r>
                  </m:oMath>
                </a14:m>
                <a:r>
                  <a:rPr lang="zh-CN" altLang="en-US" dirty="0"/>
                  <a:t>，就能计算出解密密钥</a:t>
                </a:r>
                <a14:m>
                  <m:oMath xmlns:m="http://schemas.openxmlformats.org/officeDocument/2006/math">
                    <m:r>
                      <a:rPr lang="en-US" altLang="zh-CN" i="1" dirty="0" smtClean="0">
                        <a:latin typeface="Cambria Math" panose="02040503050406030204" pitchFamily="18" charset="0"/>
                      </a:rPr>
                      <m:t>𝑘</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481" t="-1491" r="-585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87</a:t>
            </a:fld>
            <a:endParaRPr lang="en-US" altLang="zh-CN" dirty="0"/>
          </a:p>
        </p:txBody>
      </p:sp>
      <p:sp>
        <p:nvSpPr>
          <p:cNvPr id="7" name="矩形 6"/>
          <p:cNvSpPr/>
          <p:nvPr/>
        </p:nvSpPr>
        <p:spPr bwMode="auto">
          <a:xfrm>
            <a:off x="2819400" y="4953000"/>
            <a:ext cx="3886200" cy="6096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2800" dirty="0"/>
              <a:t>不能抵抗已知明文攻击</a:t>
            </a:r>
            <a:endParaRPr kumimoji="0" lang="zh-CN" altLang="en-US" sz="2800" b="0" i="0" u="none" strike="noStrike" cap="none" normalizeH="0" baseline="0" dirty="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2863037979"/>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90000"/>
                  </a:lnSpc>
                  <a:buClr>
                    <a:schemeClr val="tx1"/>
                  </a:buClr>
                  <a:buNone/>
                </a:pPr>
                <a:r>
                  <a:rPr lang="zh-CN" altLang="en-US" b="1" dirty="0" smtClean="0"/>
                  <a:t>例</a:t>
                </a:r>
                <a:r>
                  <a:rPr lang="en-US" altLang="zh-CN" b="1" dirty="0"/>
                  <a:t>2  </a:t>
                </a:r>
                <a:r>
                  <a:rPr lang="zh-CN" altLang="en-US" dirty="0" smtClean="0"/>
                  <a:t>加密</a:t>
                </a:r>
                <a:r>
                  <a:rPr lang="zh-CN" altLang="en-US" dirty="0"/>
                  <a:t>密钥等于解密密钥，</a:t>
                </a:r>
                <a14:m>
                  <m:oMath xmlns:m="http://schemas.openxmlformats.org/officeDocument/2006/math">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 </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oMath>
                </a14:m>
                <a:r>
                  <a:rPr lang="zh-CN" altLang="en-US" dirty="0"/>
                  <a:t>；</a:t>
                </a:r>
              </a:p>
              <a:p>
                <a:pPr>
                  <a:lnSpc>
                    <a:spcPct val="90000"/>
                  </a:lnSpc>
                  <a:buClr>
                    <a:schemeClr val="tx1"/>
                  </a:buClr>
                  <a:buNone/>
                </a:pPr>
                <a:r>
                  <a:rPr lang="zh-CN" altLang="en-US" dirty="0" smtClean="0"/>
                  <a:t>        加</a:t>
                </a:r>
                <a:r>
                  <a:rPr lang="zh-CN" altLang="en-US" dirty="0"/>
                  <a:t>密算法为</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 </m:t>
                    </m:r>
                  </m:oMath>
                </a14:m>
                <a:r>
                  <a:rPr lang="zh-CN" altLang="en-US" dirty="0" smtClean="0"/>
                  <a:t>；</a:t>
                </a:r>
                <a:endParaRPr lang="en-US" altLang="zh-CN" dirty="0" smtClean="0"/>
              </a:p>
              <a:p>
                <a:pPr>
                  <a:lnSpc>
                    <a:spcPct val="90000"/>
                  </a:lnSpc>
                  <a:buClr>
                    <a:schemeClr val="tx1"/>
                  </a:buClr>
                  <a:buNone/>
                </a:pPr>
                <a:r>
                  <a:rPr lang="en-US" altLang="zh-CN" dirty="0"/>
                  <a:t> </a:t>
                </a:r>
                <a:r>
                  <a:rPr lang="en-US" altLang="zh-CN" dirty="0" smtClean="0"/>
                  <a:t>       </a:t>
                </a:r>
                <a:r>
                  <a:rPr lang="zh-CN" altLang="en-US" dirty="0" smtClean="0"/>
                  <a:t>解</a:t>
                </a:r>
                <a:r>
                  <a:rPr lang="zh-CN" altLang="en-US" dirty="0"/>
                  <a:t>密算法为</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1</m:t>
                    </m:r>
                  </m:oMath>
                </a14:m>
                <a:r>
                  <a:rPr lang="zh-CN" altLang="en-US" dirty="0" smtClean="0"/>
                  <a:t>。</a:t>
                </a:r>
                <a:endParaRPr lang="zh-CN" altLang="en-US" dirty="0"/>
              </a:p>
              <a:p>
                <a:pPr>
                  <a:lnSpc>
                    <a:spcPct val="90000"/>
                  </a:lnSpc>
                </a:pPr>
                <a:r>
                  <a:rPr lang="zh-CN" altLang="en-US" dirty="0"/>
                  <a:t>设攻击者</a:t>
                </a:r>
                <a:r>
                  <a:rPr lang="en-US" altLang="zh-CN" dirty="0"/>
                  <a:t>Eve</a:t>
                </a:r>
                <a:r>
                  <a:rPr lang="zh-CN" altLang="en-US" dirty="0"/>
                  <a:t>获得了以往废弃的</a:t>
                </a:r>
                <a:r>
                  <a:rPr lang="en-US" altLang="zh-CN" dirty="0"/>
                  <a:t>2</a:t>
                </a:r>
                <a:r>
                  <a:rPr lang="zh-CN" altLang="en-US" dirty="0"/>
                  <a:t>组明文</a:t>
                </a:r>
                <a:r>
                  <a:rPr lang="en-US" altLang="zh-CN" dirty="0"/>
                  <a:t>/</a:t>
                </a:r>
                <a:r>
                  <a:rPr lang="zh-CN" altLang="en-US" dirty="0"/>
                  <a:t>密文对：</a:t>
                </a:r>
                <a14:m>
                  <m:oMath xmlns:m="http://schemas.openxmlformats.org/officeDocument/2006/math">
                    <m:r>
                      <a:rPr lang="en-US" altLang="zh-CN" b="0" i="1" dirty="0" smtClean="0">
                        <a:latin typeface="Cambria Math" panose="02040503050406030204" pitchFamily="18" charset="0"/>
                      </a:rPr>
                      <m:t>(</m:t>
                    </m:r>
                    <m:r>
                      <a:rPr lang="en-US" altLang="zh-CN" i="1" dirty="0">
                        <a:latin typeface="Cambria Math" panose="02040503050406030204" pitchFamily="18" charset="0"/>
                      </a:rPr>
                      <m:t>𝑚</m:t>
                    </m:r>
                    <m:r>
                      <a:rPr lang="en-US" altLang="zh-CN" i="1" baseline="-25000" dirty="0">
                        <a:latin typeface="Cambria Math" panose="02040503050406030204" pitchFamily="18" charset="0"/>
                      </a:rPr>
                      <m:t>1</m:t>
                    </m:r>
                    <m:r>
                      <a:rPr lang="zh-CN" altLang="en-US"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1</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r>
                      <a:rPr lang="en-US" altLang="zh-CN" b="0" i="1" dirty="0" smtClean="0">
                        <a:latin typeface="Cambria Math" panose="02040503050406030204" pitchFamily="18" charset="0"/>
                      </a:rPr>
                      <m:t>(</m:t>
                    </m:r>
                    <m:r>
                      <a:rPr lang="en-US" altLang="zh-CN" i="1" dirty="0">
                        <a:latin typeface="Cambria Math" panose="02040503050406030204" pitchFamily="18" charset="0"/>
                      </a:rPr>
                      <m:t>𝑚</m:t>
                    </m:r>
                    <m:r>
                      <a:rPr lang="en-US" altLang="zh-CN" i="1" baseline="-25000" dirty="0">
                        <a:latin typeface="Cambria Math" panose="02040503050406030204" pitchFamily="18" charset="0"/>
                      </a:rPr>
                      <m:t>2</m:t>
                    </m:r>
                    <m:r>
                      <a:rPr lang="zh-CN" altLang="en-US" i="1" dirty="0">
                        <a:latin typeface="Cambria Math" panose="02040503050406030204" pitchFamily="18" charset="0"/>
                      </a:rPr>
                      <m:t>，</m:t>
                    </m:r>
                    <m:r>
                      <a:rPr lang="en-US" altLang="zh-CN" i="1" dirty="0">
                        <a:latin typeface="Cambria Math" panose="02040503050406030204" pitchFamily="18" charset="0"/>
                      </a:rPr>
                      <m:t>𝑐</m:t>
                    </m:r>
                    <m:r>
                      <a:rPr lang="en-US" altLang="zh-CN" i="1" baseline="-25000" dirty="0">
                        <a:latin typeface="Cambria Math" panose="02040503050406030204" pitchFamily="18" charset="0"/>
                      </a:rPr>
                      <m:t>2</m:t>
                    </m:r>
                    <m:r>
                      <a:rPr lang="en-US" altLang="zh-CN" b="0" i="1" dirty="0" smtClean="0">
                        <a:latin typeface="Cambria Math" panose="02040503050406030204" pitchFamily="18" charset="0"/>
                      </a:rPr>
                      <m:t>)</m:t>
                    </m:r>
                  </m:oMath>
                </a14:m>
                <a:r>
                  <a:rPr lang="zh-CN" altLang="en-US" dirty="0"/>
                  <a:t>。注意到此时</a:t>
                </a:r>
              </a:p>
              <a:p>
                <a:pPr algn="ctr">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𝑐</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𝑚</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 </m:t>
                      </m:r>
                      <m:r>
                        <a:rPr lang="zh-CN" altLang="en-US" i="1" dirty="0">
                          <a:latin typeface="Cambria Math" panose="02040503050406030204" pitchFamily="18" charset="0"/>
                        </a:rPr>
                        <m:t>；</m:t>
                      </m:r>
                    </m:oMath>
                  </m:oMathPara>
                </a14:m>
                <a:endParaRPr lang="zh-CN" altLang="en-US" dirty="0"/>
              </a:p>
              <a:p>
                <a:pPr algn="ctr">
                  <a:lnSpc>
                    <a:spcPct val="90000"/>
                  </a:lnSpc>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 </m:t>
                      </m:r>
                      <m:r>
                        <a:rPr lang="en-US" altLang="zh-CN" i="1" dirty="0">
                          <a:latin typeface="Cambria Math" panose="02040503050406030204" pitchFamily="18" charset="0"/>
                        </a:rPr>
                        <m:t>𝑐</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𝑚</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 </m:t>
                      </m:r>
                      <m:r>
                        <a:rPr lang="zh-CN" altLang="en-US" i="1" dirty="0">
                          <a:latin typeface="Cambria Math" panose="02040503050406030204" pitchFamily="18" charset="0"/>
                        </a:rPr>
                        <m:t>。</m:t>
                      </m:r>
                    </m:oMath>
                  </m:oMathPara>
                </a14:m>
                <a:endParaRPr lang="zh-CN" altLang="en-US" dirty="0"/>
              </a:p>
              <a:p>
                <a:pPr>
                  <a:lnSpc>
                    <a:spcPct val="90000"/>
                  </a:lnSpc>
                </a:pPr>
                <a:r>
                  <a:rPr lang="zh-CN" altLang="en-US" dirty="0"/>
                  <a:t>这是一个关于密钥</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 </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oMath>
                </a14:m>
                <a:r>
                  <a:rPr lang="zh-CN" altLang="en-US" dirty="0"/>
                  <a:t>的 二元一次方程组，能计算出</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𝑧</m:t>
                    </m:r>
                    <m:r>
                      <a:rPr lang="en-US" altLang="zh-CN" i="1" baseline="-25000" dirty="0">
                        <a:latin typeface="Cambria Math" panose="02040503050406030204" pitchFamily="18" charset="0"/>
                      </a:rPr>
                      <m:t>1</m:t>
                    </m:r>
                    <m:r>
                      <a:rPr lang="en-US" altLang="zh-CN" i="1" dirty="0">
                        <a:latin typeface="Cambria Math" panose="02040503050406030204" pitchFamily="18" charset="0"/>
                      </a:rPr>
                      <m:t>, </m:t>
                    </m:r>
                    <m:r>
                      <a:rPr lang="en-US" altLang="zh-CN" i="1" dirty="0">
                        <a:latin typeface="Cambria Math" panose="02040503050406030204" pitchFamily="18" charset="0"/>
                      </a:rPr>
                      <m:t>𝑧</m:t>
                    </m:r>
                    <m:r>
                      <a:rPr lang="en-US" altLang="zh-CN" i="1" baseline="-25000" dirty="0">
                        <a:latin typeface="Cambria Math" panose="02040503050406030204" pitchFamily="18" charset="0"/>
                      </a:rPr>
                      <m:t>2</m:t>
                    </m:r>
                    <m:r>
                      <a:rPr lang="en-US" altLang="zh-CN" i="1" dirty="0">
                        <a:latin typeface="Cambria Math" panose="02040503050406030204" pitchFamily="18" charset="0"/>
                      </a:rPr>
                      <m:t>)</m:t>
                    </m:r>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1481" t="-2439" r="-6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88</a:t>
            </a:fld>
            <a:endParaRPr lang="en-US" altLang="zh-CN" dirty="0"/>
          </a:p>
        </p:txBody>
      </p:sp>
      <p:sp>
        <p:nvSpPr>
          <p:cNvPr id="7" name="矩形 6"/>
          <p:cNvSpPr/>
          <p:nvPr/>
        </p:nvSpPr>
        <p:spPr bwMode="auto">
          <a:xfrm>
            <a:off x="2971800" y="5715000"/>
            <a:ext cx="3886200" cy="6096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r>
              <a:rPr lang="zh-CN" altLang="en-US" sz="2800" dirty="0"/>
              <a:t>不能抵抗已知明文攻击</a:t>
            </a:r>
            <a:endParaRPr kumimoji="0" lang="zh-CN" altLang="en-US" sz="2800" b="0" i="0" u="none" strike="noStrike" cap="none" normalizeH="0" baseline="0" dirty="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3992484057"/>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一些注解</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28600" y="1555916"/>
                <a:ext cx="8686800" cy="4495800"/>
              </a:xfrm>
            </p:spPr>
            <p:txBody>
              <a:bodyPr/>
              <a:lstStyle/>
              <a:p>
                <a:r>
                  <a:rPr lang="zh-CN" altLang="en-US" b="1" dirty="0">
                    <a:latin typeface="黑体" panose="02010609060101010101" pitchFamily="49" charset="-122"/>
                    <a:ea typeface="黑体" panose="02010609060101010101" pitchFamily="49" charset="-122"/>
                  </a:rPr>
                  <a:t>已知明文攻击的一些弱化形式</a:t>
                </a:r>
                <a:endParaRPr lang="en-US" altLang="zh-CN" b="1" dirty="0">
                  <a:ea typeface="黑体" panose="02010609060101010101" pitchFamily="49" charset="-122"/>
                </a:endParaRPr>
              </a:p>
              <a:p>
                <a:pPr lvl="1"/>
                <a:r>
                  <a:rPr lang="zh-CN" altLang="en-US" dirty="0" smtClean="0"/>
                  <a:t>设</a:t>
                </a:r>
                <a:r>
                  <a:rPr lang="en-US" altLang="zh-CN" dirty="0" smtClean="0"/>
                  <a:t>Eve</a:t>
                </a:r>
                <a:r>
                  <a:rPr lang="zh-CN" altLang="en-US" dirty="0"/>
                  <a:t>知道了以往的一个密文</a:t>
                </a:r>
                <a14:m>
                  <m:oMath xmlns:m="http://schemas.openxmlformats.org/officeDocument/2006/math">
                    <m:r>
                      <a:rPr lang="en-US" altLang="zh-CN" i="1" dirty="0" smtClean="0">
                        <a:latin typeface="Cambria Math" panose="02040503050406030204" pitchFamily="18" charset="0"/>
                      </a:rPr>
                      <m:t>𝑐</m:t>
                    </m:r>
                  </m:oMath>
                </a14:m>
                <a:r>
                  <a:rPr lang="zh-CN" altLang="en-US" dirty="0"/>
                  <a:t>以</a:t>
                </a:r>
                <a:r>
                  <a:rPr lang="zh-CN" altLang="en-US" dirty="0" smtClean="0"/>
                  <a:t>及所</a:t>
                </a:r>
                <a:r>
                  <a:rPr lang="zh-CN" altLang="en-US" dirty="0"/>
                  <a:t>对应的明文</a:t>
                </a:r>
                <a14:m>
                  <m:oMath xmlns:m="http://schemas.openxmlformats.org/officeDocument/2006/math">
                    <m:r>
                      <a:rPr lang="en-US" altLang="zh-CN" i="1" dirty="0" smtClean="0">
                        <a:latin typeface="Cambria Math" panose="02040503050406030204" pitchFamily="18" charset="0"/>
                      </a:rPr>
                      <m:t>𝑚</m:t>
                    </m:r>
                  </m:oMath>
                </a14:m>
                <a:r>
                  <a:rPr lang="en-US" altLang="zh-CN" i="1" dirty="0"/>
                  <a:t> </a:t>
                </a:r>
                <a:endParaRPr lang="zh-CN" altLang="en-US" dirty="0"/>
              </a:p>
              <a:p>
                <a:pPr lvl="1"/>
                <a:r>
                  <a:rPr lang="en-US" altLang="zh-CN" dirty="0"/>
                  <a:t>Eve</a:t>
                </a:r>
                <a:r>
                  <a:rPr lang="zh-CN" altLang="en-US" dirty="0"/>
                  <a:t>又截获了一</a:t>
                </a:r>
                <a:r>
                  <a:rPr lang="zh-CN" altLang="en-US" dirty="0" smtClean="0"/>
                  <a:t>个密文</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oMath>
                </a14:m>
                <a:r>
                  <a:rPr lang="zh-CN" altLang="en-US" dirty="0" smtClean="0"/>
                  <a:t>，试图</a:t>
                </a:r>
                <a:r>
                  <a:rPr lang="zh-CN" altLang="en-US" dirty="0"/>
                  <a:t>猜测出</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oMath>
                </a14:m>
                <a:r>
                  <a:rPr lang="zh-CN" altLang="en-US" dirty="0"/>
                  <a:t>所对应的明文</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endParaRPr lang="en-US" altLang="zh-CN" dirty="0"/>
              </a:p>
              <a:p>
                <a:pPr lvl="1"/>
                <a:r>
                  <a:rPr lang="zh-CN" altLang="en-US" dirty="0"/>
                  <a:t>如果加解密算法设计得“不好”，则密钥对明文的覆盖就可能出现漏洞。此时由</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oMath>
                </a14:m>
                <a:r>
                  <a:rPr lang="zh-CN" altLang="en-US" dirty="0"/>
                  <a:t>猜测出</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oMath>
                </a14:m>
                <a:r>
                  <a:rPr lang="zh-CN" altLang="en-US" dirty="0"/>
                  <a:t>所对应的明文</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a:t>就会变得容易得多。可能</a:t>
                </a:r>
                <a:r>
                  <a:rPr lang="zh-CN" altLang="en-US" dirty="0" smtClean="0"/>
                  <a:t>出现：</a:t>
                </a:r>
                <a:endParaRPr lang="en-US" altLang="zh-CN" dirty="0" smtClean="0"/>
              </a:p>
              <a:p>
                <a:pPr marL="1257300" lvl="2" indent="-457200">
                  <a:buFont typeface="+mj-lt"/>
                  <a:buAutoNum type="arabicPeriod"/>
                </a:pPr>
                <a:r>
                  <a:rPr lang="zh-CN" altLang="en-US" sz="1800" dirty="0" smtClean="0"/>
                  <a:t>当</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m:t>
                    </m:r>
                  </m:oMath>
                </a14:m>
                <a:r>
                  <a:rPr lang="zh-CN" altLang="en-US" sz="1800" dirty="0"/>
                  <a:t>与</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  </m:t>
                    </m:r>
                  </m:oMath>
                </a14:m>
                <a:r>
                  <a:rPr lang="zh-CN" altLang="en-US" sz="1800" dirty="0"/>
                  <a:t>的“距离很近”时， </a:t>
                </a:r>
                <a14:m>
                  <m:oMath xmlns:m="http://schemas.openxmlformats.org/officeDocument/2006/math">
                    <m:r>
                      <a:rPr lang="en-US" altLang="zh-CN" sz="1800" i="1" dirty="0" smtClean="0">
                        <a:latin typeface="Cambria Math" panose="02040503050406030204" pitchFamily="18" charset="0"/>
                      </a:rPr>
                      <m:t>𝑚</m:t>
                    </m:r>
                    <m:r>
                      <a:rPr lang="en-US" altLang="zh-CN" sz="1800" i="1" dirty="0" smtClean="0">
                        <a:latin typeface="Cambria Math" panose="02040503050406030204" pitchFamily="18" charset="0"/>
                      </a:rPr>
                      <m:t>’</m:t>
                    </m:r>
                  </m:oMath>
                </a14:m>
                <a:r>
                  <a:rPr lang="zh-CN" altLang="en-US" sz="1800" dirty="0"/>
                  <a:t>与</a:t>
                </a:r>
                <a14:m>
                  <m:oMath xmlns:m="http://schemas.openxmlformats.org/officeDocument/2006/math">
                    <m:r>
                      <a:rPr lang="en-US" altLang="zh-CN" sz="1800" i="1" dirty="0" smtClean="0">
                        <a:latin typeface="Cambria Math" panose="02040503050406030204" pitchFamily="18" charset="0"/>
                      </a:rPr>
                      <m:t>𝑚</m:t>
                    </m:r>
                  </m:oMath>
                </a14:m>
                <a:r>
                  <a:rPr lang="en-US" altLang="zh-CN" sz="1800" i="1" dirty="0"/>
                  <a:t>  </a:t>
                </a:r>
                <a:r>
                  <a:rPr lang="zh-CN" altLang="en-US" sz="1800" dirty="0"/>
                  <a:t>也</a:t>
                </a:r>
                <a:r>
                  <a:rPr lang="zh-CN" altLang="en-US" sz="1800" dirty="0" smtClean="0"/>
                  <a:t>“距离很近”</a:t>
                </a:r>
                <a:endParaRPr lang="zh-CN" altLang="en-US" sz="1800" dirty="0"/>
              </a:p>
              <a:p>
                <a:pPr marL="1257300" lvl="2" indent="-457200">
                  <a:buFont typeface="+mj-lt"/>
                  <a:buAutoNum type="arabicPeriod"/>
                </a:pPr>
                <a:r>
                  <a:rPr lang="zh-CN" altLang="en-US" sz="1800" dirty="0" smtClean="0"/>
                  <a:t>当</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m:t>
                    </m:r>
                  </m:oMath>
                </a14:m>
                <a:r>
                  <a:rPr lang="zh-CN" altLang="en-US" sz="1800" dirty="0"/>
                  <a:t>与</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 </m:t>
                    </m:r>
                  </m:oMath>
                </a14:m>
                <a:r>
                  <a:rPr lang="en-US" altLang="zh-CN" sz="1800" i="1" dirty="0"/>
                  <a:t> </a:t>
                </a:r>
                <a:r>
                  <a:rPr lang="zh-CN" altLang="en-US" sz="1800" dirty="0"/>
                  <a:t>具有某种固定的关系</a:t>
                </a:r>
                <a:r>
                  <a:rPr lang="en-US" altLang="zh-CN" sz="1800" dirty="0"/>
                  <a:t>A</a:t>
                </a:r>
                <a:r>
                  <a:rPr lang="zh-CN" altLang="en-US" sz="1800" dirty="0"/>
                  <a:t>时，</a:t>
                </a:r>
                <a14:m>
                  <m:oMath xmlns:m="http://schemas.openxmlformats.org/officeDocument/2006/math">
                    <m:r>
                      <a:rPr lang="en-US" altLang="zh-CN" sz="1800" i="1" dirty="0" smtClean="0">
                        <a:latin typeface="Cambria Math" panose="02040503050406030204" pitchFamily="18" charset="0"/>
                      </a:rPr>
                      <m:t>𝑚</m:t>
                    </m:r>
                    <m:r>
                      <a:rPr lang="en-US" altLang="zh-CN" sz="1800" i="1" dirty="0" smtClean="0">
                        <a:latin typeface="Cambria Math" panose="02040503050406030204" pitchFamily="18" charset="0"/>
                      </a:rPr>
                      <m:t>’</m:t>
                    </m:r>
                  </m:oMath>
                </a14:m>
                <a:r>
                  <a:rPr lang="zh-CN" altLang="en-US" sz="1800" dirty="0"/>
                  <a:t>与</a:t>
                </a:r>
                <a14:m>
                  <m:oMath xmlns:m="http://schemas.openxmlformats.org/officeDocument/2006/math">
                    <m:r>
                      <a:rPr lang="en-US" altLang="zh-CN" sz="1800" i="1" dirty="0" smtClean="0">
                        <a:latin typeface="Cambria Math" panose="02040503050406030204" pitchFamily="18" charset="0"/>
                      </a:rPr>
                      <m:t>𝑚</m:t>
                    </m:r>
                  </m:oMath>
                </a14:m>
                <a:r>
                  <a:rPr lang="en-US" altLang="zh-CN" sz="1800" i="1" dirty="0"/>
                  <a:t>  </a:t>
                </a:r>
                <a:r>
                  <a:rPr lang="zh-CN" altLang="en-US" sz="1800" dirty="0"/>
                  <a:t>具有某种固定的关系</a:t>
                </a:r>
                <a:r>
                  <a:rPr lang="en-US" altLang="zh-CN" sz="1800" dirty="0" smtClean="0"/>
                  <a:t>B</a:t>
                </a:r>
                <a:endParaRPr lang="zh-CN" altLang="en-US" sz="1800" dirty="0"/>
              </a:p>
              <a:p>
                <a:pPr marL="1257300" lvl="2" indent="-457200">
                  <a:buFont typeface="+mj-lt"/>
                  <a:buAutoNum type="arabicPeriod"/>
                </a:pPr>
                <a:r>
                  <a:rPr lang="zh-CN" altLang="en-US" sz="1800" dirty="0" smtClean="0"/>
                  <a:t>当</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m:t>
                    </m:r>
                  </m:oMath>
                </a14:m>
                <a:r>
                  <a:rPr lang="zh-CN" altLang="en-US" sz="1800" dirty="0"/>
                  <a:t>与</a:t>
                </a:r>
                <a14:m>
                  <m:oMath xmlns:m="http://schemas.openxmlformats.org/officeDocument/2006/math">
                    <m:r>
                      <a:rPr lang="en-US" altLang="zh-CN" sz="1800" i="1" dirty="0" smtClean="0">
                        <a:latin typeface="Cambria Math" panose="02040503050406030204" pitchFamily="18" charset="0"/>
                      </a:rPr>
                      <m:t>𝑐</m:t>
                    </m:r>
                    <m:r>
                      <a:rPr lang="en-US" altLang="zh-CN" sz="1800" i="1" dirty="0" smtClean="0">
                        <a:latin typeface="Cambria Math" panose="02040503050406030204" pitchFamily="18" charset="0"/>
                      </a:rPr>
                      <m:t> </m:t>
                    </m:r>
                  </m:oMath>
                </a14:m>
                <a:r>
                  <a:rPr lang="zh-CN" altLang="en-US" sz="1800" dirty="0"/>
                  <a:t>具有某种固定的关系</a:t>
                </a:r>
                <a:r>
                  <a:rPr lang="en-US" altLang="zh-CN" sz="1800" dirty="0"/>
                  <a:t>A</a:t>
                </a:r>
                <a:r>
                  <a:rPr lang="zh-CN" altLang="en-US" sz="1800" dirty="0"/>
                  <a:t>时，</a:t>
                </a:r>
                <a14:m>
                  <m:oMath xmlns:m="http://schemas.openxmlformats.org/officeDocument/2006/math">
                    <m:r>
                      <a:rPr lang="en-US" altLang="zh-CN" sz="1800" i="1" dirty="0" smtClean="0">
                        <a:latin typeface="Cambria Math" panose="02040503050406030204" pitchFamily="18" charset="0"/>
                      </a:rPr>
                      <m:t>𝑚</m:t>
                    </m:r>
                    <m:r>
                      <a:rPr lang="en-US" altLang="zh-CN" sz="1800" i="1" dirty="0" smtClean="0">
                        <a:latin typeface="Cambria Math" panose="02040503050406030204" pitchFamily="18" charset="0"/>
                      </a:rPr>
                      <m:t>’</m:t>
                    </m:r>
                  </m:oMath>
                </a14:m>
                <a:r>
                  <a:rPr lang="zh-CN" altLang="en-US" sz="1800" dirty="0" smtClean="0"/>
                  <a:t>与</a:t>
                </a:r>
                <a14:m>
                  <m:oMath xmlns:m="http://schemas.openxmlformats.org/officeDocument/2006/math">
                    <m:r>
                      <a:rPr lang="en-US" altLang="zh-CN" sz="1800" i="1" dirty="0" smtClean="0">
                        <a:latin typeface="Cambria Math" panose="02040503050406030204" pitchFamily="18" charset="0"/>
                      </a:rPr>
                      <m:t>𝑚</m:t>
                    </m:r>
                  </m:oMath>
                </a14:m>
                <a:r>
                  <a:rPr lang="en-US" altLang="zh-CN" sz="1800" i="1" dirty="0" smtClean="0"/>
                  <a:t> </a:t>
                </a:r>
                <a:r>
                  <a:rPr lang="en-US" altLang="zh-CN" sz="1800" dirty="0" smtClean="0"/>
                  <a:t>“</a:t>
                </a:r>
                <a:r>
                  <a:rPr lang="zh-CN" altLang="en-US" sz="1800" dirty="0" smtClean="0"/>
                  <a:t>以</a:t>
                </a:r>
                <a:r>
                  <a:rPr lang="zh-CN" altLang="en-US" sz="1800" dirty="0"/>
                  <a:t>很大的概率”</a:t>
                </a:r>
                <a:r>
                  <a:rPr lang="zh-CN" altLang="en-US" sz="1800" i="1" dirty="0"/>
                  <a:t> </a:t>
                </a:r>
                <a:r>
                  <a:rPr lang="zh-CN" altLang="en-US" sz="1800" dirty="0"/>
                  <a:t>具有某种固定的关系</a:t>
                </a:r>
                <a:r>
                  <a:rPr lang="en-US" altLang="zh-CN" sz="1800" dirty="0" smtClean="0"/>
                  <a:t>B</a:t>
                </a:r>
                <a:endParaRPr lang="zh-CN" altLang="en-US" sz="1800" dirty="0"/>
              </a:p>
              <a:p>
                <a:pPr marL="1257300" lvl="2" indent="-457200">
                  <a:buFont typeface="+mj-lt"/>
                  <a:buAutoNum type="arabicPeriod"/>
                </a:pPr>
                <a:r>
                  <a:rPr lang="zh-CN" altLang="en-US" sz="1800" dirty="0" smtClean="0"/>
                  <a:t>当</a:t>
                </a:r>
                <a:r>
                  <a:rPr lang="zh-CN" altLang="en-US" sz="1800" dirty="0"/>
                  <a:t>密钥的可能变化范围（密钥量）太小时，攻击者</a:t>
                </a:r>
                <a:r>
                  <a:rPr lang="en-US" altLang="zh-CN" sz="1800" dirty="0"/>
                  <a:t>Eve</a:t>
                </a:r>
                <a:r>
                  <a:rPr lang="zh-CN" altLang="en-US" sz="1800" dirty="0"/>
                  <a:t>可以穷举搜索密</a:t>
                </a:r>
                <a:r>
                  <a:rPr lang="zh-CN" altLang="en-US" sz="1800" dirty="0" smtClean="0"/>
                  <a:t>钥</a:t>
                </a:r>
                <a:endParaRPr lang="en-US" altLang="zh-CN" sz="1800" dirty="0"/>
              </a:p>
              <a:p>
                <a:pPr lvl="1">
                  <a:lnSpc>
                    <a:spcPct val="90000"/>
                  </a:lnSpc>
                </a:pPr>
                <a:endParaRPr lang="zh-CN" altLang="en-US"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28600" y="1555916"/>
                <a:ext cx="8686800" cy="4495800"/>
              </a:xfrm>
              <a:blipFill>
                <a:blip r:embed="rId2" cstate="print"/>
                <a:stretch>
                  <a:fillRect l="-1263" t="-1762" b="-67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93B9651-9DC4-493F-8E5A-E98622B62070}"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89</a:t>
            </a:fld>
            <a:endParaRPr lang="en-US" altLang="zh-CN" dirty="0"/>
          </a:p>
        </p:txBody>
      </p:sp>
    </p:spTree>
    <p:extLst>
      <p:ext uri="{BB962C8B-B14F-4D97-AF65-F5344CB8AC3E}">
        <p14:creationId xmlns:p14="http://schemas.microsoft.com/office/powerpoint/2010/main" val="3878445958"/>
      </p:ext>
    </p:extLst>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0127" y="836211"/>
            <a:ext cx="3611880" cy="461665"/>
          </a:xfrm>
          <a:prstGeom prst="rect">
            <a:avLst/>
          </a:prstGeom>
          <a:ln w="9144">
            <a:solidFill>
              <a:srgbClr val="000000"/>
            </a:solidFill>
          </a:ln>
        </p:spPr>
        <p:txBody>
          <a:bodyPr vert="horz" wrap="square" lIns="0" tIns="0" rIns="0" bIns="0" numCol="1" rtlCol="0" anchor="ctr" anchorCtr="0" compatLnSpc="1">
            <a:prstTxWarp prst="textNoShape">
              <a:avLst/>
            </a:prstTxWarp>
            <a:spAutoFit/>
          </a:bodyPr>
          <a:lstStyle/>
          <a:p>
            <a:pPr marL="82391"/>
            <a:r>
              <a:rPr sz="3000" spc="8" dirty="0">
                <a:solidFill>
                  <a:schemeClr val="bg1"/>
                </a:solidFill>
                <a:latin typeface="Microsoft JhengHei"/>
                <a:cs typeface="Microsoft JhengHei"/>
              </a:rPr>
              <a:t>信</a:t>
            </a:r>
            <a:r>
              <a:rPr sz="3000" dirty="0">
                <a:solidFill>
                  <a:schemeClr val="bg1"/>
                </a:solidFill>
                <a:latin typeface="Microsoft JhengHei"/>
                <a:cs typeface="Microsoft JhengHei"/>
              </a:rPr>
              <a:t>息安</a:t>
            </a:r>
            <a:r>
              <a:rPr sz="3000" spc="8" dirty="0">
                <a:solidFill>
                  <a:schemeClr val="bg1"/>
                </a:solidFill>
                <a:latin typeface="Microsoft JhengHei"/>
                <a:cs typeface="Microsoft JhengHei"/>
              </a:rPr>
              <a:t>全</a:t>
            </a:r>
            <a:r>
              <a:rPr sz="3000" dirty="0">
                <a:solidFill>
                  <a:schemeClr val="bg1"/>
                </a:solidFill>
                <a:latin typeface="Microsoft JhengHei"/>
                <a:cs typeface="Microsoft JhengHei"/>
              </a:rPr>
              <a:t>的基</a:t>
            </a:r>
            <a:r>
              <a:rPr sz="3000" spc="8" dirty="0">
                <a:solidFill>
                  <a:schemeClr val="bg1"/>
                </a:solidFill>
                <a:latin typeface="Microsoft JhengHei"/>
                <a:cs typeface="Microsoft JhengHei"/>
              </a:rPr>
              <a:t>本</a:t>
            </a:r>
            <a:r>
              <a:rPr sz="3000" dirty="0">
                <a:solidFill>
                  <a:schemeClr val="bg1"/>
                </a:solidFill>
                <a:latin typeface="Microsoft JhengHei"/>
                <a:cs typeface="Microsoft JhengHei"/>
              </a:rPr>
              <a:t>任</a:t>
            </a:r>
            <a:r>
              <a:rPr sz="3000" spc="-4" dirty="0">
                <a:solidFill>
                  <a:schemeClr val="bg1"/>
                </a:solidFill>
                <a:latin typeface="Microsoft JhengHei"/>
                <a:cs typeface="Microsoft JhengHei"/>
              </a:rPr>
              <a:t>务</a:t>
            </a:r>
            <a:endParaRPr sz="3000" dirty="0">
              <a:solidFill>
                <a:schemeClr val="bg1"/>
              </a:solidFill>
              <a:latin typeface="Microsoft JhengHei"/>
              <a:cs typeface="Microsoft JhengHei"/>
            </a:endParaRPr>
          </a:p>
        </p:txBody>
      </p:sp>
      <p:sp>
        <p:nvSpPr>
          <p:cNvPr id="3" name="object 3"/>
          <p:cNvSpPr/>
          <p:nvPr/>
        </p:nvSpPr>
        <p:spPr>
          <a:xfrm>
            <a:off x="1738503" y="2283713"/>
            <a:ext cx="835533" cy="1356741"/>
          </a:xfrm>
          <a:prstGeom prst="rect">
            <a:avLst/>
          </a:prstGeom>
          <a:blipFill>
            <a:blip r:embed="rId2" cstate="print"/>
            <a:stretch>
              <a:fillRect/>
            </a:stretch>
          </a:blipFill>
        </p:spPr>
        <p:txBody>
          <a:bodyPr wrap="square" lIns="0" tIns="0" rIns="0" bIns="0" rtlCol="0"/>
          <a:lstStyle/>
          <a:p>
            <a:endParaRPr sz="1050"/>
          </a:p>
        </p:txBody>
      </p:sp>
      <p:sp>
        <p:nvSpPr>
          <p:cNvPr id="4" name="object 4"/>
          <p:cNvSpPr/>
          <p:nvPr/>
        </p:nvSpPr>
        <p:spPr>
          <a:xfrm>
            <a:off x="1735075" y="2280285"/>
            <a:ext cx="842486" cy="1363979"/>
          </a:xfrm>
          <a:custGeom>
            <a:avLst/>
            <a:gdLst/>
            <a:ahLst/>
            <a:cxnLst/>
            <a:rect l="l" t="t" r="r" b="b"/>
            <a:pathLst>
              <a:path w="1123314" h="1818639">
                <a:moveTo>
                  <a:pt x="0" y="1818132"/>
                </a:moveTo>
                <a:lnTo>
                  <a:pt x="1123188" y="1818132"/>
                </a:lnTo>
                <a:lnTo>
                  <a:pt x="1123188" y="0"/>
                </a:lnTo>
                <a:lnTo>
                  <a:pt x="0" y="0"/>
                </a:lnTo>
                <a:lnTo>
                  <a:pt x="0" y="1818132"/>
                </a:lnTo>
                <a:close/>
              </a:path>
            </a:pathLst>
          </a:custGeom>
          <a:ln w="9144">
            <a:solidFill>
              <a:srgbClr val="000000"/>
            </a:solidFill>
          </a:ln>
        </p:spPr>
        <p:txBody>
          <a:bodyPr wrap="square" lIns="0" tIns="0" rIns="0" bIns="0" rtlCol="0"/>
          <a:lstStyle/>
          <a:p>
            <a:endParaRPr sz="1050"/>
          </a:p>
        </p:txBody>
      </p:sp>
      <p:sp>
        <p:nvSpPr>
          <p:cNvPr id="5" name="object 5"/>
          <p:cNvSpPr/>
          <p:nvPr/>
        </p:nvSpPr>
        <p:spPr>
          <a:xfrm>
            <a:off x="6174485" y="2283713"/>
            <a:ext cx="835533" cy="1356741"/>
          </a:xfrm>
          <a:prstGeom prst="rect">
            <a:avLst/>
          </a:prstGeom>
          <a:blipFill>
            <a:blip r:embed="rId2" cstate="print"/>
            <a:stretch>
              <a:fillRect/>
            </a:stretch>
          </a:blipFill>
        </p:spPr>
        <p:txBody>
          <a:bodyPr wrap="square" lIns="0" tIns="0" rIns="0" bIns="0" rtlCol="0"/>
          <a:lstStyle/>
          <a:p>
            <a:endParaRPr sz="1050"/>
          </a:p>
        </p:txBody>
      </p:sp>
      <p:sp>
        <p:nvSpPr>
          <p:cNvPr id="6" name="object 6"/>
          <p:cNvSpPr/>
          <p:nvPr/>
        </p:nvSpPr>
        <p:spPr>
          <a:xfrm>
            <a:off x="6171058" y="2280285"/>
            <a:ext cx="842486" cy="1363979"/>
          </a:xfrm>
          <a:custGeom>
            <a:avLst/>
            <a:gdLst/>
            <a:ahLst/>
            <a:cxnLst/>
            <a:rect l="l" t="t" r="r" b="b"/>
            <a:pathLst>
              <a:path w="1123315" h="1818639">
                <a:moveTo>
                  <a:pt x="0" y="1818132"/>
                </a:moveTo>
                <a:lnTo>
                  <a:pt x="1123187" y="1818132"/>
                </a:lnTo>
                <a:lnTo>
                  <a:pt x="1123187" y="0"/>
                </a:lnTo>
                <a:lnTo>
                  <a:pt x="0" y="0"/>
                </a:lnTo>
                <a:lnTo>
                  <a:pt x="0" y="1818132"/>
                </a:lnTo>
                <a:close/>
              </a:path>
            </a:pathLst>
          </a:custGeom>
          <a:ln w="9144">
            <a:solidFill>
              <a:srgbClr val="000000"/>
            </a:solidFill>
          </a:ln>
        </p:spPr>
        <p:txBody>
          <a:bodyPr wrap="square" lIns="0" tIns="0" rIns="0" bIns="0" rtlCol="0"/>
          <a:lstStyle/>
          <a:p>
            <a:endParaRPr sz="1050"/>
          </a:p>
        </p:txBody>
      </p:sp>
      <p:sp>
        <p:nvSpPr>
          <p:cNvPr id="7" name="object 7"/>
          <p:cNvSpPr/>
          <p:nvPr/>
        </p:nvSpPr>
        <p:spPr>
          <a:xfrm>
            <a:off x="4059935" y="3655314"/>
            <a:ext cx="835533" cy="1356741"/>
          </a:xfrm>
          <a:prstGeom prst="rect">
            <a:avLst/>
          </a:prstGeom>
          <a:blipFill>
            <a:blip r:embed="rId2" cstate="print"/>
            <a:stretch>
              <a:fillRect/>
            </a:stretch>
          </a:blipFill>
        </p:spPr>
        <p:txBody>
          <a:bodyPr wrap="square" lIns="0" tIns="0" rIns="0" bIns="0" rtlCol="0"/>
          <a:lstStyle/>
          <a:p>
            <a:endParaRPr sz="1050"/>
          </a:p>
        </p:txBody>
      </p:sp>
      <p:sp>
        <p:nvSpPr>
          <p:cNvPr id="8" name="object 8"/>
          <p:cNvSpPr/>
          <p:nvPr/>
        </p:nvSpPr>
        <p:spPr>
          <a:xfrm>
            <a:off x="4056508" y="3651885"/>
            <a:ext cx="842486" cy="1363979"/>
          </a:xfrm>
          <a:custGeom>
            <a:avLst/>
            <a:gdLst/>
            <a:ahLst/>
            <a:cxnLst/>
            <a:rect l="l" t="t" r="r" b="b"/>
            <a:pathLst>
              <a:path w="1123315" h="1818639">
                <a:moveTo>
                  <a:pt x="0" y="1818132"/>
                </a:moveTo>
                <a:lnTo>
                  <a:pt x="1123187" y="1818132"/>
                </a:lnTo>
                <a:lnTo>
                  <a:pt x="1123187" y="0"/>
                </a:lnTo>
                <a:lnTo>
                  <a:pt x="0" y="0"/>
                </a:lnTo>
                <a:lnTo>
                  <a:pt x="0" y="1818132"/>
                </a:lnTo>
                <a:close/>
              </a:path>
            </a:pathLst>
          </a:custGeom>
          <a:ln w="9144">
            <a:solidFill>
              <a:srgbClr val="000000"/>
            </a:solidFill>
          </a:ln>
        </p:spPr>
        <p:txBody>
          <a:bodyPr wrap="square" lIns="0" tIns="0" rIns="0" bIns="0" rtlCol="0"/>
          <a:lstStyle/>
          <a:p>
            <a:endParaRPr sz="1050"/>
          </a:p>
        </p:txBody>
      </p:sp>
      <p:sp>
        <p:nvSpPr>
          <p:cNvPr id="9" name="object 9"/>
          <p:cNvSpPr/>
          <p:nvPr/>
        </p:nvSpPr>
        <p:spPr>
          <a:xfrm>
            <a:off x="2574607" y="2726626"/>
            <a:ext cx="3600450" cy="0"/>
          </a:xfrm>
          <a:custGeom>
            <a:avLst/>
            <a:gdLst/>
            <a:ahLst/>
            <a:cxnLst/>
            <a:rect l="l" t="t" r="r" b="b"/>
            <a:pathLst>
              <a:path w="4800600">
                <a:moveTo>
                  <a:pt x="0" y="0"/>
                </a:moveTo>
                <a:lnTo>
                  <a:pt x="4800599" y="0"/>
                </a:lnTo>
              </a:path>
            </a:pathLst>
          </a:custGeom>
          <a:ln w="38100">
            <a:solidFill>
              <a:srgbClr val="000000"/>
            </a:solidFill>
          </a:ln>
        </p:spPr>
        <p:txBody>
          <a:bodyPr wrap="square" lIns="0" tIns="0" rIns="0" bIns="0" rtlCol="0"/>
          <a:lstStyle/>
          <a:p>
            <a:endParaRPr sz="1050"/>
          </a:p>
        </p:txBody>
      </p:sp>
      <p:sp>
        <p:nvSpPr>
          <p:cNvPr id="10" name="object 10"/>
          <p:cNvSpPr/>
          <p:nvPr/>
        </p:nvSpPr>
        <p:spPr>
          <a:xfrm>
            <a:off x="2574607" y="2898076"/>
            <a:ext cx="3600450" cy="0"/>
          </a:xfrm>
          <a:custGeom>
            <a:avLst/>
            <a:gdLst/>
            <a:ahLst/>
            <a:cxnLst/>
            <a:rect l="l" t="t" r="r" b="b"/>
            <a:pathLst>
              <a:path w="4800600">
                <a:moveTo>
                  <a:pt x="0" y="0"/>
                </a:moveTo>
                <a:lnTo>
                  <a:pt x="4800599" y="0"/>
                </a:lnTo>
              </a:path>
            </a:pathLst>
          </a:custGeom>
          <a:ln w="38100">
            <a:solidFill>
              <a:srgbClr val="000000"/>
            </a:solidFill>
          </a:ln>
        </p:spPr>
        <p:txBody>
          <a:bodyPr wrap="square" lIns="0" tIns="0" rIns="0" bIns="0" rtlCol="0"/>
          <a:lstStyle/>
          <a:p>
            <a:endParaRPr sz="1050"/>
          </a:p>
        </p:txBody>
      </p:sp>
      <p:sp>
        <p:nvSpPr>
          <p:cNvPr id="11" name="object 11"/>
          <p:cNvSpPr/>
          <p:nvPr/>
        </p:nvSpPr>
        <p:spPr>
          <a:xfrm>
            <a:off x="4346257" y="2726626"/>
            <a:ext cx="0" cy="914400"/>
          </a:xfrm>
          <a:custGeom>
            <a:avLst/>
            <a:gdLst/>
            <a:ahLst/>
            <a:cxnLst/>
            <a:rect l="l" t="t" r="r" b="b"/>
            <a:pathLst>
              <a:path h="1219200">
                <a:moveTo>
                  <a:pt x="0" y="0"/>
                </a:moveTo>
                <a:lnTo>
                  <a:pt x="0" y="1219200"/>
                </a:lnTo>
              </a:path>
            </a:pathLst>
          </a:custGeom>
          <a:ln w="38100">
            <a:solidFill>
              <a:srgbClr val="000000"/>
            </a:solidFill>
          </a:ln>
        </p:spPr>
        <p:txBody>
          <a:bodyPr wrap="square" lIns="0" tIns="0" rIns="0" bIns="0" rtlCol="0"/>
          <a:lstStyle/>
          <a:p>
            <a:endParaRPr sz="1050"/>
          </a:p>
        </p:txBody>
      </p:sp>
      <p:sp>
        <p:nvSpPr>
          <p:cNvPr id="12" name="object 12"/>
          <p:cNvSpPr/>
          <p:nvPr/>
        </p:nvSpPr>
        <p:spPr>
          <a:xfrm>
            <a:off x="4632007" y="2898076"/>
            <a:ext cx="0" cy="742950"/>
          </a:xfrm>
          <a:custGeom>
            <a:avLst/>
            <a:gdLst/>
            <a:ahLst/>
            <a:cxnLst/>
            <a:rect l="l" t="t" r="r" b="b"/>
            <a:pathLst>
              <a:path h="990600">
                <a:moveTo>
                  <a:pt x="0" y="0"/>
                </a:moveTo>
                <a:lnTo>
                  <a:pt x="0" y="990600"/>
                </a:lnTo>
              </a:path>
            </a:pathLst>
          </a:custGeom>
          <a:ln w="38100">
            <a:solidFill>
              <a:srgbClr val="000000"/>
            </a:solidFill>
          </a:ln>
        </p:spPr>
        <p:txBody>
          <a:bodyPr wrap="square" lIns="0" tIns="0" rIns="0" bIns="0" rtlCol="0"/>
          <a:lstStyle/>
          <a:p>
            <a:endParaRPr sz="1050"/>
          </a:p>
        </p:txBody>
      </p:sp>
      <p:sp>
        <p:nvSpPr>
          <p:cNvPr id="13" name="object 13"/>
          <p:cNvSpPr/>
          <p:nvPr/>
        </p:nvSpPr>
        <p:spPr>
          <a:xfrm>
            <a:off x="1958530" y="3659314"/>
            <a:ext cx="409575" cy="393383"/>
          </a:xfrm>
          <a:custGeom>
            <a:avLst/>
            <a:gdLst/>
            <a:ahLst/>
            <a:cxnLst/>
            <a:rect l="l" t="t" r="r" b="b"/>
            <a:pathLst>
              <a:path w="546100" h="524510">
                <a:moveTo>
                  <a:pt x="0" y="524256"/>
                </a:moveTo>
                <a:lnTo>
                  <a:pt x="545592" y="524256"/>
                </a:lnTo>
                <a:lnTo>
                  <a:pt x="545592" y="0"/>
                </a:lnTo>
                <a:lnTo>
                  <a:pt x="0" y="0"/>
                </a:lnTo>
                <a:lnTo>
                  <a:pt x="0" y="524256"/>
                </a:lnTo>
                <a:close/>
              </a:path>
            </a:pathLst>
          </a:custGeom>
          <a:ln w="38100">
            <a:solidFill>
              <a:srgbClr val="000000"/>
            </a:solidFill>
          </a:ln>
        </p:spPr>
        <p:txBody>
          <a:bodyPr wrap="square" lIns="0" tIns="0" rIns="0" bIns="0" rtlCol="0"/>
          <a:lstStyle/>
          <a:p>
            <a:endParaRPr sz="1050"/>
          </a:p>
        </p:txBody>
      </p:sp>
      <p:sp>
        <p:nvSpPr>
          <p:cNvPr id="14" name="object 14"/>
          <p:cNvSpPr txBox="1"/>
          <p:nvPr/>
        </p:nvSpPr>
        <p:spPr>
          <a:xfrm>
            <a:off x="2019491" y="3716196"/>
            <a:ext cx="285750" cy="320601"/>
          </a:xfrm>
          <a:prstGeom prst="rect">
            <a:avLst/>
          </a:prstGeom>
        </p:spPr>
        <p:txBody>
          <a:bodyPr vert="horz" wrap="square" lIns="0" tIns="0" rIns="0" bIns="0" rtlCol="0">
            <a:spAutoFit/>
          </a:bodyPr>
          <a:lstStyle/>
          <a:p>
            <a:pPr marL="9525">
              <a:lnSpc>
                <a:spcPts val="2471"/>
              </a:lnSpc>
            </a:pPr>
            <a:r>
              <a:rPr sz="2100" b="1" spc="-4" dirty="0">
                <a:latin typeface="Microsoft JhengHei"/>
                <a:cs typeface="Microsoft JhengHei"/>
              </a:rPr>
              <a:t>甲</a:t>
            </a:r>
            <a:endParaRPr sz="2100">
              <a:latin typeface="Microsoft JhengHei"/>
              <a:cs typeface="Microsoft JhengHei"/>
            </a:endParaRPr>
          </a:p>
        </p:txBody>
      </p:sp>
      <p:sp>
        <p:nvSpPr>
          <p:cNvPr id="15" name="object 15"/>
          <p:cNvSpPr/>
          <p:nvPr/>
        </p:nvSpPr>
        <p:spPr>
          <a:xfrm>
            <a:off x="6452807" y="3583876"/>
            <a:ext cx="409575" cy="393383"/>
          </a:xfrm>
          <a:custGeom>
            <a:avLst/>
            <a:gdLst/>
            <a:ahLst/>
            <a:cxnLst/>
            <a:rect l="l" t="t" r="r" b="b"/>
            <a:pathLst>
              <a:path w="546100" h="524510">
                <a:moveTo>
                  <a:pt x="0" y="524256"/>
                </a:moveTo>
                <a:lnTo>
                  <a:pt x="545592" y="524256"/>
                </a:lnTo>
                <a:lnTo>
                  <a:pt x="545592" y="0"/>
                </a:lnTo>
                <a:lnTo>
                  <a:pt x="0" y="0"/>
                </a:lnTo>
                <a:lnTo>
                  <a:pt x="0" y="524256"/>
                </a:lnTo>
                <a:close/>
              </a:path>
            </a:pathLst>
          </a:custGeom>
          <a:ln w="38100">
            <a:solidFill>
              <a:srgbClr val="000000"/>
            </a:solidFill>
          </a:ln>
        </p:spPr>
        <p:txBody>
          <a:bodyPr wrap="square" lIns="0" tIns="0" rIns="0" bIns="0" rtlCol="0"/>
          <a:lstStyle/>
          <a:p>
            <a:endParaRPr sz="1050"/>
          </a:p>
        </p:txBody>
      </p:sp>
      <p:sp>
        <p:nvSpPr>
          <p:cNvPr id="16" name="object 16"/>
          <p:cNvSpPr txBox="1"/>
          <p:nvPr/>
        </p:nvSpPr>
        <p:spPr>
          <a:xfrm>
            <a:off x="6514719" y="3640753"/>
            <a:ext cx="285750" cy="320601"/>
          </a:xfrm>
          <a:prstGeom prst="rect">
            <a:avLst/>
          </a:prstGeom>
        </p:spPr>
        <p:txBody>
          <a:bodyPr vert="horz" wrap="square" lIns="0" tIns="0" rIns="0" bIns="0" rtlCol="0">
            <a:spAutoFit/>
          </a:bodyPr>
          <a:lstStyle/>
          <a:p>
            <a:pPr marL="9525">
              <a:lnSpc>
                <a:spcPts val="2471"/>
              </a:lnSpc>
            </a:pPr>
            <a:r>
              <a:rPr sz="2100" b="1" spc="-4" dirty="0">
                <a:latin typeface="Microsoft JhengHei"/>
                <a:cs typeface="Microsoft JhengHei"/>
              </a:rPr>
              <a:t>乙</a:t>
            </a:r>
            <a:endParaRPr sz="2100">
              <a:latin typeface="Microsoft JhengHei"/>
              <a:cs typeface="Microsoft JhengHei"/>
            </a:endParaRPr>
          </a:p>
        </p:txBody>
      </p:sp>
      <p:sp>
        <p:nvSpPr>
          <p:cNvPr id="17" name="object 17"/>
          <p:cNvSpPr txBox="1"/>
          <p:nvPr/>
        </p:nvSpPr>
        <p:spPr>
          <a:xfrm>
            <a:off x="4987480" y="4498277"/>
            <a:ext cx="409575" cy="323165"/>
          </a:xfrm>
          <a:prstGeom prst="rect">
            <a:avLst/>
          </a:prstGeom>
          <a:ln w="38100">
            <a:solidFill>
              <a:srgbClr val="000000"/>
            </a:solidFill>
          </a:ln>
        </p:spPr>
        <p:txBody>
          <a:bodyPr vert="horz" wrap="square" lIns="0" tIns="0" rIns="0" bIns="0" rtlCol="0">
            <a:spAutoFit/>
          </a:bodyPr>
          <a:lstStyle/>
          <a:p>
            <a:pPr marL="56674"/>
            <a:r>
              <a:rPr sz="2100" b="1" spc="-4" dirty="0">
                <a:latin typeface="Microsoft JhengHei"/>
                <a:cs typeface="Microsoft JhengHei"/>
              </a:rPr>
              <a:t>丙</a:t>
            </a:r>
            <a:endParaRPr sz="2100">
              <a:latin typeface="Microsoft JhengHei"/>
              <a:cs typeface="Microsoft JhengHei"/>
            </a:endParaRPr>
          </a:p>
        </p:txBody>
      </p:sp>
    </p:spTree>
    <p:extLst>
      <p:ext uri="{BB962C8B-B14F-4D97-AF65-F5344CB8AC3E}">
        <p14:creationId xmlns:p14="http://schemas.microsoft.com/office/powerpoint/2010/main" val="426602281"/>
      </p:ext>
    </p:extLst>
  </p:cSld>
  <p:clrMapOvr>
    <a:masterClrMapping/>
  </p:clrMapOvr>
  <p:transition>
    <p:pull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攻击的复杂性</a:t>
            </a:r>
            <a:endParaRPr lang="zh-CN" altLang="en-US" dirty="0"/>
          </a:p>
        </p:txBody>
      </p:sp>
      <p:sp>
        <p:nvSpPr>
          <p:cNvPr id="3" name="内容占位符 2"/>
          <p:cNvSpPr>
            <a:spLocks noGrp="1"/>
          </p:cNvSpPr>
          <p:nvPr>
            <p:ph idx="1"/>
          </p:nvPr>
        </p:nvSpPr>
        <p:spPr/>
        <p:txBody>
          <a:bodyPr/>
          <a:lstStyle/>
          <a:p>
            <a:pPr>
              <a:spcBef>
                <a:spcPts val="0"/>
              </a:spcBef>
            </a:pPr>
            <a:r>
              <a:rPr lang="zh-CN" altLang="en-US" dirty="0" smtClean="0">
                <a:ea typeface="楷体_GB2312" pitchFamily="49" charset="-122"/>
              </a:rPr>
              <a:t>衡量密码系统攻击的复杂性主要考虑三个方面：</a:t>
            </a:r>
          </a:p>
          <a:p>
            <a:pPr lvl="1">
              <a:spcBef>
                <a:spcPts val="0"/>
              </a:spcBef>
              <a:buFont typeface="Wingdings" pitchFamily="2" charset="2"/>
              <a:buChar char="l"/>
            </a:pPr>
            <a:r>
              <a:rPr lang="zh-CN" altLang="en-US" dirty="0" smtClean="0">
                <a:solidFill>
                  <a:srgbClr val="A50021"/>
                </a:solidFill>
                <a:ea typeface="楷体_GB2312" pitchFamily="49" charset="-122"/>
              </a:rPr>
              <a:t> 数据复杂性（</a:t>
            </a:r>
            <a:r>
              <a:rPr lang="en-US" altLang="zh-CN" dirty="0" smtClean="0">
                <a:solidFill>
                  <a:srgbClr val="A50021"/>
                </a:solidFill>
                <a:ea typeface="楷体_GB2312" pitchFamily="49" charset="-122"/>
              </a:rPr>
              <a:t>Data Complexity</a:t>
            </a:r>
            <a:r>
              <a:rPr lang="zh-CN" altLang="en-US" dirty="0" smtClean="0">
                <a:solidFill>
                  <a:srgbClr val="A50021"/>
                </a:solidFill>
                <a:ea typeface="楷体_GB2312" pitchFamily="49" charset="-122"/>
              </a:rPr>
              <a:t>）：</a:t>
            </a:r>
            <a:r>
              <a:rPr lang="zh-CN" altLang="en-US" dirty="0" smtClean="0">
                <a:ea typeface="楷体_GB2312" pitchFamily="49" charset="-122"/>
              </a:rPr>
              <a:t>密码攻击所需要输入的数据量</a:t>
            </a:r>
          </a:p>
          <a:p>
            <a:pPr lvl="1">
              <a:spcBef>
                <a:spcPts val="0"/>
              </a:spcBef>
              <a:buFont typeface="Wingdings" pitchFamily="2" charset="2"/>
              <a:buChar char="l"/>
            </a:pPr>
            <a:r>
              <a:rPr lang="zh-CN" altLang="en-US" dirty="0" smtClean="0">
                <a:solidFill>
                  <a:srgbClr val="A50021"/>
                </a:solidFill>
                <a:ea typeface="楷体_GB2312" pitchFamily="49" charset="-122"/>
              </a:rPr>
              <a:t> 处理复杂性（</a:t>
            </a:r>
            <a:r>
              <a:rPr lang="en-US" altLang="zh-CN" dirty="0" smtClean="0">
                <a:solidFill>
                  <a:srgbClr val="A50021"/>
                </a:solidFill>
                <a:ea typeface="楷体_GB2312" pitchFamily="49" charset="-122"/>
              </a:rPr>
              <a:t>Processing Complexity</a:t>
            </a:r>
            <a:r>
              <a:rPr lang="zh-CN" altLang="en-US" dirty="0" smtClean="0">
                <a:solidFill>
                  <a:srgbClr val="A50021"/>
                </a:solidFill>
                <a:ea typeface="楷体_GB2312" pitchFamily="49" charset="-122"/>
              </a:rPr>
              <a:t>）：</a:t>
            </a:r>
            <a:r>
              <a:rPr lang="zh-CN" altLang="en-US" dirty="0" smtClean="0">
                <a:ea typeface="楷体_GB2312" pitchFamily="49" charset="-122"/>
              </a:rPr>
              <a:t>完成攻击所需要花费的时间</a:t>
            </a:r>
          </a:p>
          <a:p>
            <a:pPr lvl="1">
              <a:spcBef>
                <a:spcPts val="0"/>
              </a:spcBef>
              <a:buFont typeface="Wingdings" pitchFamily="2" charset="2"/>
              <a:buChar char="l"/>
            </a:pPr>
            <a:r>
              <a:rPr lang="zh-CN" altLang="en-US" dirty="0" smtClean="0">
                <a:solidFill>
                  <a:srgbClr val="A50021"/>
                </a:solidFill>
                <a:ea typeface="楷体_GB2312" pitchFamily="49" charset="-122"/>
              </a:rPr>
              <a:t> 存储需求（</a:t>
            </a:r>
            <a:r>
              <a:rPr lang="en-US" altLang="zh-CN" dirty="0" smtClean="0">
                <a:solidFill>
                  <a:srgbClr val="A50021"/>
                </a:solidFill>
                <a:ea typeface="楷体_GB2312" pitchFamily="49" charset="-122"/>
              </a:rPr>
              <a:t>Storage Requirement</a:t>
            </a:r>
            <a:r>
              <a:rPr lang="zh-CN" altLang="en-US" dirty="0" smtClean="0">
                <a:solidFill>
                  <a:srgbClr val="A50021"/>
                </a:solidFill>
                <a:ea typeface="楷体_GB2312" pitchFamily="49" charset="-122"/>
              </a:rPr>
              <a:t>）：</a:t>
            </a:r>
            <a:r>
              <a:rPr lang="zh-CN" altLang="en-US" dirty="0" smtClean="0">
                <a:ea typeface="楷体_GB2312" pitchFamily="49" charset="-122"/>
              </a:rPr>
              <a:t>进行攻击所需要的数据存储空间大小</a:t>
            </a:r>
            <a:endParaRPr lang="en-US" altLang="zh-CN" dirty="0" smtClean="0">
              <a:ea typeface="楷体_GB2312" pitchFamily="49" charset="-122"/>
            </a:endParaRPr>
          </a:p>
          <a:p>
            <a:pPr lvl="1">
              <a:spcBef>
                <a:spcPts val="0"/>
              </a:spcBef>
              <a:buFont typeface="Wingdings" pitchFamily="2" charset="2"/>
              <a:buChar char="l"/>
            </a:pPr>
            <a:endParaRPr lang="zh-CN" altLang="en-US" dirty="0" smtClean="0">
              <a:ea typeface="楷体_GB2312" pitchFamily="49" charset="-122"/>
            </a:endParaRPr>
          </a:p>
          <a:p>
            <a:pPr>
              <a:spcBef>
                <a:spcPts val="0"/>
              </a:spcBef>
            </a:pPr>
            <a:r>
              <a:rPr lang="zh-CN" altLang="en-US" dirty="0" smtClean="0">
                <a:ea typeface="楷体_GB2312" pitchFamily="49" charset="-122"/>
              </a:rPr>
              <a:t> </a:t>
            </a:r>
            <a:r>
              <a:rPr lang="zh-CN" altLang="en-US" b="1" dirty="0" smtClean="0">
                <a:solidFill>
                  <a:srgbClr val="FF0000"/>
                </a:solidFill>
                <a:ea typeface="楷体_GB2312" pitchFamily="49" charset="-122"/>
              </a:rPr>
              <a:t>攻击的复杂性取决于以上三个因素的最小复杂度</a:t>
            </a:r>
            <a:r>
              <a:rPr lang="zh-CN" altLang="en-US" dirty="0" smtClean="0">
                <a:ea typeface="楷体_GB2312" pitchFamily="49" charset="-122"/>
              </a:rPr>
              <a:t>，在实际实施攻击时往往要考虑这三种复杂性的折衷，如存储需求越大，攻击可能越快</a:t>
            </a:r>
          </a:p>
          <a:p>
            <a:endParaRPr lang="zh-CN" altLang="en-US" dirty="0"/>
          </a:p>
        </p:txBody>
      </p:sp>
      <p:sp>
        <p:nvSpPr>
          <p:cNvPr id="4" name="日期占位符 3"/>
          <p:cNvSpPr>
            <a:spLocks noGrp="1"/>
          </p:cNvSpPr>
          <p:nvPr>
            <p:ph type="dt" sz="half" idx="10"/>
          </p:nvPr>
        </p:nvSpPr>
        <p:spPr/>
        <p:txBody>
          <a:bodyPr/>
          <a:lstStyle/>
          <a:p>
            <a:fld id="{71F8522D-6AD7-47D9-9C08-941682C23AAE}"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90</a:t>
            </a:fld>
            <a:endParaRPr lang="en-US" altLang="zh-CN" dirty="0"/>
          </a:p>
        </p:txBody>
      </p:sp>
    </p:spTree>
    <p:extLst>
      <p:ext uri="{BB962C8B-B14F-4D97-AF65-F5344CB8AC3E}">
        <p14:creationId xmlns:p14="http://schemas.microsoft.com/office/powerpoint/2010/main" val="1845677486"/>
      </p:ext>
    </p:extLst>
  </p:cSld>
  <p:clrMapOvr>
    <a:masterClrMapping/>
  </p:clrMapOvr>
  <p:transition>
    <p:pull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76400"/>
            <a:ext cx="8229600" cy="4648200"/>
          </a:xfrm>
        </p:spPr>
        <p:txBody>
          <a:bodyPr/>
          <a:lstStyle/>
          <a:p>
            <a:pPr>
              <a:buNone/>
            </a:pPr>
            <a:r>
              <a:rPr lang="zh-CN" altLang="en-US" sz="3200" dirty="0" smtClean="0"/>
              <a:t>从</a:t>
            </a:r>
            <a:r>
              <a:rPr lang="zh-CN" altLang="en-US" sz="3200" dirty="0" smtClean="0">
                <a:solidFill>
                  <a:srgbClr val="CC00CC"/>
                </a:solidFill>
              </a:rPr>
              <a:t>攻击效果</a:t>
            </a:r>
            <a:r>
              <a:rPr lang="zh-CN" altLang="en-US" sz="3200" dirty="0" smtClean="0"/>
              <a:t>看，敌手可能达到以下结果：</a:t>
            </a:r>
          </a:p>
          <a:p>
            <a:pPr marL="914400" lvl="1" indent="-457200">
              <a:buFont typeface="+mj-lt"/>
              <a:buAutoNum type="arabicPeriod"/>
            </a:pPr>
            <a:r>
              <a:rPr lang="zh-CN" altLang="en-US" dirty="0" smtClean="0">
                <a:solidFill>
                  <a:srgbClr val="CC00CC"/>
                </a:solidFill>
              </a:rPr>
              <a:t>完全攻破：</a:t>
            </a:r>
            <a:r>
              <a:rPr lang="zh-CN" altLang="en-US" dirty="0" smtClean="0"/>
              <a:t>敌手找到了相应的</a:t>
            </a:r>
            <a:r>
              <a:rPr lang="zh-CN" altLang="en-US" dirty="0" smtClean="0">
                <a:solidFill>
                  <a:srgbClr val="CC00CC"/>
                </a:solidFill>
              </a:rPr>
              <a:t>密钥</a:t>
            </a:r>
            <a:r>
              <a:rPr lang="zh-CN" altLang="en-US" dirty="0" smtClean="0"/>
              <a:t>，从而可以恢复任意密文</a:t>
            </a:r>
            <a:endParaRPr lang="en-US" altLang="zh-CN" dirty="0" smtClean="0"/>
          </a:p>
          <a:p>
            <a:pPr marL="914400" lvl="1" indent="-457200">
              <a:buFont typeface="+mj-lt"/>
              <a:buAutoNum type="arabicPeriod"/>
            </a:pPr>
            <a:r>
              <a:rPr lang="zh-CN" altLang="en-US" dirty="0" smtClean="0">
                <a:solidFill>
                  <a:srgbClr val="CC00CC"/>
                </a:solidFill>
              </a:rPr>
              <a:t>全盘推导：</a:t>
            </a:r>
            <a:r>
              <a:rPr lang="zh-CN" altLang="en-US" dirty="0" smtClean="0"/>
              <a:t>密码分析者找到一个替代算法，使得可以在不知道密钥的情况下通过替代算法恢复出任意密文</a:t>
            </a:r>
          </a:p>
          <a:p>
            <a:pPr marL="914400" lvl="1" indent="-457200">
              <a:buFont typeface="+mj-lt"/>
              <a:buAutoNum type="arabicPeriod"/>
            </a:pPr>
            <a:r>
              <a:rPr lang="zh-CN" altLang="en-US" dirty="0" smtClean="0">
                <a:solidFill>
                  <a:srgbClr val="CC00CC"/>
                </a:solidFill>
              </a:rPr>
              <a:t>部分攻破：</a:t>
            </a:r>
            <a:r>
              <a:rPr lang="zh-CN" altLang="en-US" dirty="0" smtClean="0"/>
              <a:t>敌手没有找到相应的密钥，但对于给定的密文，敌手能够获得明文的特定信息</a:t>
            </a:r>
          </a:p>
          <a:p>
            <a:pPr marL="914400" lvl="1" indent="-457200">
              <a:buFont typeface="+mj-lt"/>
              <a:buAutoNum type="arabicPeriod"/>
            </a:pPr>
            <a:r>
              <a:rPr lang="zh-CN" altLang="en-US" dirty="0" smtClean="0">
                <a:solidFill>
                  <a:srgbClr val="CC00CC"/>
                </a:solidFill>
              </a:rPr>
              <a:t>密文识别：</a:t>
            </a:r>
            <a:r>
              <a:rPr lang="zh-CN" altLang="en-US" dirty="0" smtClean="0"/>
              <a:t>如对于两个给定的不同明文及其中一个明文的密文，敌手能够识别出该密文对应于哪个明文，或者能够识别出给定明文的密文和随机字符串</a:t>
            </a:r>
            <a:endParaRPr lang="zh-CN" altLang="en-US" dirty="0"/>
          </a:p>
        </p:txBody>
      </p:sp>
      <p:sp>
        <p:nvSpPr>
          <p:cNvPr id="4" name="日期占位符 3"/>
          <p:cNvSpPr>
            <a:spLocks noGrp="1"/>
          </p:cNvSpPr>
          <p:nvPr>
            <p:ph type="dt" sz="half" idx="10"/>
          </p:nvPr>
        </p:nvSpPr>
        <p:spPr/>
        <p:txBody>
          <a:bodyPr/>
          <a:lstStyle/>
          <a:p>
            <a:fld id="{F96BC277-733F-4949-8401-A9D3808E7D78}"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91</a:t>
            </a:fld>
            <a:endParaRPr lang="en-US" altLang="zh-CN" dirty="0"/>
          </a:p>
        </p:txBody>
      </p:sp>
    </p:spTree>
    <p:extLst>
      <p:ext uri="{BB962C8B-B14F-4D97-AF65-F5344CB8AC3E}">
        <p14:creationId xmlns:p14="http://schemas.microsoft.com/office/powerpoint/2010/main" val="2888948557"/>
      </p:ext>
    </p:extLst>
  </p:cSld>
  <p:clrMapOvr>
    <a:masterClrMapping/>
  </p:clrMapOvr>
  <p:transition>
    <p:pull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密码体制的安全性</a:t>
            </a:r>
            <a:endParaRPr lang="zh-CN" altLang="en-US" dirty="0"/>
          </a:p>
        </p:txBody>
      </p:sp>
      <p:sp>
        <p:nvSpPr>
          <p:cNvPr id="3" name="内容占位符 2"/>
          <p:cNvSpPr>
            <a:spLocks noGrp="1"/>
          </p:cNvSpPr>
          <p:nvPr>
            <p:ph idx="1"/>
          </p:nvPr>
        </p:nvSpPr>
        <p:spPr/>
        <p:txBody>
          <a:bodyPr/>
          <a:lstStyle/>
          <a:p>
            <a:pPr>
              <a:buNone/>
            </a:pPr>
            <a:r>
              <a:rPr lang="zh-CN" altLang="en-US" dirty="0" smtClean="0"/>
              <a:t>一个安全的密码体制应该具有如下几条性质：</a:t>
            </a:r>
          </a:p>
          <a:p>
            <a:pPr marL="914400" lvl="1" indent="-514350">
              <a:buFont typeface="+mj-lt"/>
              <a:buAutoNum type="arabicPeriod"/>
            </a:pPr>
            <a:endParaRPr lang="zh-CN" altLang="en-US" dirty="0" smtClean="0"/>
          </a:p>
          <a:p>
            <a:pPr marL="914400" lvl="1" indent="-514350">
              <a:buFont typeface="+mj-lt"/>
              <a:buAutoNum type="arabicPeriod"/>
            </a:pPr>
            <a:r>
              <a:rPr lang="zh-CN" altLang="en-US" sz="2800" dirty="0" smtClean="0"/>
              <a:t>从</a:t>
            </a:r>
            <a:r>
              <a:rPr lang="zh-CN" altLang="en-US" sz="2800" dirty="0" smtClean="0">
                <a:solidFill>
                  <a:srgbClr val="CC00CC"/>
                </a:solidFill>
              </a:rPr>
              <a:t>密文恢复明文</a:t>
            </a:r>
            <a:r>
              <a:rPr lang="zh-CN" altLang="en-US" sz="2800" dirty="0" smtClean="0"/>
              <a:t>应该是难的，即使分析者知道明文空间（如明文是英语）</a:t>
            </a:r>
          </a:p>
          <a:p>
            <a:pPr marL="914400" lvl="1" indent="-514350">
              <a:buFont typeface="+mj-lt"/>
              <a:buAutoNum type="arabicPeriod"/>
            </a:pPr>
            <a:endParaRPr lang="zh-CN" altLang="en-US" sz="2800" dirty="0" smtClean="0"/>
          </a:p>
          <a:p>
            <a:pPr marL="914400" lvl="1" indent="-514350">
              <a:buFont typeface="+mj-lt"/>
              <a:buAutoNum type="arabicPeriod"/>
            </a:pPr>
            <a:r>
              <a:rPr lang="zh-CN" altLang="en-US" sz="2800" dirty="0" smtClean="0"/>
              <a:t>从密文计算出明文</a:t>
            </a:r>
            <a:r>
              <a:rPr lang="zh-CN" altLang="en-US" sz="2800" dirty="0" smtClean="0">
                <a:solidFill>
                  <a:srgbClr val="CC00CC"/>
                </a:solidFill>
              </a:rPr>
              <a:t>部分信息</a:t>
            </a:r>
            <a:r>
              <a:rPr lang="zh-CN" altLang="en-US" sz="2800" dirty="0" smtClean="0"/>
              <a:t>应该是难的</a:t>
            </a:r>
          </a:p>
          <a:p>
            <a:pPr marL="914400" lvl="1" indent="-514350">
              <a:buFont typeface="+mj-lt"/>
              <a:buAutoNum type="arabicPeriod"/>
            </a:pPr>
            <a:endParaRPr lang="zh-CN" altLang="en-US" sz="2800" dirty="0" smtClean="0"/>
          </a:p>
          <a:p>
            <a:pPr marL="914400" lvl="1" indent="-514350">
              <a:buFont typeface="+mj-lt"/>
              <a:buAutoNum type="arabicPeriod"/>
            </a:pPr>
            <a:r>
              <a:rPr lang="zh-CN" altLang="en-US" sz="2800" dirty="0" smtClean="0"/>
              <a:t>从密文探测出</a:t>
            </a:r>
            <a:r>
              <a:rPr lang="zh-CN" altLang="en-US" sz="2800" dirty="0" smtClean="0">
                <a:solidFill>
                  <a:srgbClr val="CC00CC"/>
                </a:solidFill>
              </a:rPr>
              <a:t>简单却有用的事实</a:t>
            </a:r>
            <a:r>
              <a:rPr lang="zh-CN" altLang="en-US" sz="2800" dirty="0" smtClean="0"/>
              <a:t>应该是难的（如相同的信息被发送了两次）</a:t>
            </a:r>
            <a:endParaRPr lang="zh-CN" altLang="en-US" sz="2800" dirty="0"/>
          </a:p>
        </p:txBody>
      </p:sp>
      <p:sp>
        <p:nvSpPr>
          <p:cNvPr id="4" name="日期占位符 3"/>
          <p:cNvSpPr>
            <a:spLocks noGrp="1"/>
          </p:cNvSpPr>
          <p:nvPr>
            <p:ph type="dt" sz="half" idx="10"/>
          </p:nvPr>
        </p:nvSpPr>
        <p:spPr/>
        <p:txBody>
          <a:bodyPr/>
          <a:lstStyle/>
          <a:p>
            <a:fld id="{0620805B-B0A2-4FE7-A31D-D6ED7B6721B9}"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92</a:t>
            </a:fld>
            <a:endParaRPr lang="en-US" altLang="zh-CN" dirty="0"/>
          </a:p>
        </p:txBody>
      </p:sp>
    </p:spTree>
    <p:extLst>
      <p:ext uri="{BB962C8B-B14F-4D97-AF65-F5344CB8AC3E}">
        <p14:creationId xmlns:p14="http://schemas.microsoft.com/office/powerpoint/2010/main" val="3147676926"/>
      </p:ext>
    </p:extLst>
  </p:cSld>
  <p:clrMapOvr>
    <a:masterClrMapping/>
  </p:clrMapOvr>
  <p:transition>
    <p:pull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524000"/>
            <a:ext cx="8229600" cy="4800600"/>
          </a:xfrm>
        </p:spPr>
        <p:txBody>
          <a:bodyPr/>
          <a:lstStyle/>
          <a:p>
            <a:pPr>
              <a:buNone/>
            </a:pPr>
            <a:r>
              <a:rPr lang="zh-CN" altLang="en-US" dirty="0" smtClean="0"/>
              <a:t>评价密码体制安全性有不同的途径，包括：</a:t>
            </a:r>
          </a:p>
          <a:p>
            <a:pPr lvl="1"/>
            <a:r>
              <a:rPr lang="zh-CN" altLang="en-US" b="1" dirty="0" smtClean="0">
                <a:solidFill>
                  <a:srgbClr val="FF0000"/>
                </a:solidFill>
              </a:rPr>
              <a:t>无条件安全性（理论安全性）</a:t>
            </a:r>
          </a:p>
          <a:p>
            <a:pPr lvl="1">
              <a:buNone/>
            </a:pPr>
            <a:r>
              <a:rPr lang="zh-CN" altLang="en-US" dirty="0" smtClean="0"/>
              <a:t>    </a:t>
            </a:r>
            <a:r>
              <a:rPr lang="zh-CN" altLang="en-US" sz="2000" dirty="0" smtClean="0"/>
              <a:t>如果密码分析者具有无限的计算能力，密码体制也不能被攻破，那么这个密码体制就是无条件安全的 </a:t>
            </a:r>
          </a:p>
          <a:p>
            <a:pPr lvl="1"/>
            <a:r>
              <a:rPr lang="zh-CN" altLang="en-US" b="1" dirty="0" smtClean="0">
                <a:solidFill>
                  <a:srgbClr val="FF0000"/>
                </a:solidFill>
              </a:rPr>
              <a:t>计算安全性</a:t>
            </a:r>
          </a:p>
          <a:p>
            <a:pPr lvl="1">
              <a:buNone/>
            </a:pPr>
            <a:r>
              <a:rPr lang="zh-CN" altLang="en-US" dirty="0" smtClean="0"/>
              <a:t>    </a:t>
            </a:r>
            <a:r>
              <a:rPr lang="zh-CN" altLang="en-US" sz="2000" dirty="0" smtClean="0"/>
              <a:t>如果攻破一个密码体制的最好算法用现在或将来可得到的资源都不能在足够长的时间内破译，该密码体制被认为是计算上安全的</a:t>
            </a:r>
            <a:endParaRPr lang="en-US" altLang="zh-CN" sz="2000" dirty="0" smtClean="0"/>
          </a:p>
          <a:p>
            <a:pPr lvl="1"/>
            <a:r>
              <a:rPr lang="zh-CN" altLang="en-US" b="1" dirty="0" smtClean="0">
                <a:solidFill>
                  <a:srgbClr val="FF0000"/>
                </a:solidFill>
              </a:rPr>
              <a:t>可证明安全性</a:t>
            </a:r>
          </a:p>
          <a:p>
            <a:pPr lvl="1">
              <a:buNone/>
            </a:pPr>
            <a:r>
              <a:rPr lang="zh-CN" altLang="en-US" dirty="0" smtClean="0"/>
              <a:t>    </a:t>
            </a:r>
            <a:r>
              <a:rPr lang="zh-CN" altLang="en-US" sz="2000" dirty="0" smtClean="0"/>
              <a:t>可证明安全性只是说明密码体制的安全与一个问题是相关的，可证明安全性也有时候被称为</a:t>
            </a:r>
            <a:r>
              <a:rPr lang="zh-CN" altLang="en-US" sz="2000" dirty="0" smtClean="0">
                <a:solidFill>
                  <a:srgbClr val="CC00CC"/>
                </a:solidFill>
              </a:rPr>
              <a:t>归约安全性</a:t>
            </a:r>
            <a:endParaRPr lang="zh-CN" altLang="en-US" sz="2000" dirty="0"/>
          </a:p>
        </p:txBody>
      </p:sp>
      <p:sp>
        <p:nvSpPr>
          <p:cNvPr id="4" name="日期占位符 3"/>
          <p:cNvSpPr>
            <a:spLocks noGrp="1"/>
          </p:cNvSpPr>
          <p:nvPr>
            <p:ph type="dt" sz="half" idx="10"/>
          </p:nvPr>
        </p:nvSpPr>
        <p:spPr/>
        <p:txBody>
          <a:bodyPr/>
          <a:lstStyle/>
          <a:p>
            <a:fld id="{5DB648C7-3D8C-44D0-880F-27F26E6F232A}"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93</a:t>
            </a:fld>
            <a:endParaRPr lang="en-US" altLang="zh-CN" dirty="0"/>
          </a:p>
        </p:txBody>
      </p:sp>
    </p:spTree>
    <p:extLst>
      <p:ext uri="{BB962C8B-B14F-4D97-AF65-F5344CB8AC3E}">
        <p14:creationId xmlns:p14="http://schemas.microsoft.com/office/powerpoint/2010/main" val="2628630729"/>
      </p:ext>
    </p:extLst>
  </p:cSld>
  <p:clrMapOvr>
    <a:masterClrMapping/>
  </p:clrMapOvr>
  <p:transition>
    <p:pull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内容占位符 2"/>
          <p:cNvSpPr>
            <a:spLocks noGrp="1"/>
          </p:cNvSpPr>
          <p:nvPr>
            <p:ph idx="1"/>
          </p:nvPr>
        </p:nvSpPr>
        <p:spPr>
          <a:xfrm>
            <a:off x="304800" y="1629402"/>
            <a:ext cx="8229600" cy="4953000"/>
          </a:xfrm>
        </p:spPr>
        <p:txBody>
          <a:bodyPr/>
          <a:lstStyle/>
          <a:p>
            <a:r>
              <a:rPr lang="zh-CN" altLang="en-US" b="1" dirty="0" smtClean="0">
                <a:solidFill>
                  <a:srgbClr val="FF0000"/>
                </a:solidFill>
              </a:rPr>
              <a:t>密码学的基本概念</a:t>
            </a:r>
            <a:endParaRPr lang="en-US" altLang="zh-CN" b="1" dirty="0" smtClean="0">
              <a:solidFill>
                <a:srgbClr val="FF0000"/>
              </a:solidFill>
            </a:endParaRPr>
          </a:p>
          <a:p>
            <a:pPr lvl="1"/>
            <a:r>
              <a:rPr lang="zh-CN" altLang="en-US" dirty="0" smtClean="0"/>
              <a:t>密码学、密码分析学、密码编码学、加密、解密、密钥等</a:t>
            </a:r>
            <a:endParaRPr lang="en-US" altLang="zh-CN" dirty="0" smtClean="0"/>
          </a:p>
          <a:p>
            <a:r>
              <a:rPr lang="zh-CN" altLang="en-US" b="1" dirty="0">
                <a:solidFill>
                  <a:srgbClr val="FF0000"/>
                </a:solidFill>
              </a:rPr>
              <a:t>密码体制</a:t>
            </a:r>
            <a:r>
              <a:rPr lang="zh-CN" altLang="en-US" dirty="0" smtClean="0"/>
              <a:t>（五元组（</a:t>
            </a:r>
            <a:r>
              <a:rPr lang="en-US" altLang="zh-CN" dirty="0" smtClean="0"/>
              <a:t>M</a:t>
            </a:r>
            <a:r>
              <a:rPr lang="zh-CN" altLang="en-US" dirty="0" smtClean="0"/>
              <a:t>、</a:t>
            </a:r>
            <a:r>
              <a:rPr lang="en-US" altLang="zh-CN" dirty="0" smtClean="0"/>
              <a:t>C</a:t>
            </a:r>
            <a:r>
              <a:rPr lang="zh-CN" altLang="en-US" dirty="0" smtClean="0"/>
              <a:t>、</a:t>
            </a:r>
            <a:r>
              <a:rPr lang="en-US" altLang="zh-CN" dirty="0" smtClean="0"/>
              <a:t>K</a:t>
            </a:r>
            <a:r>
              <a:rPr lang="zh-CN" altLang="en-US" dirty="0" smtClean="0"/>
              <a:t>、</a:t>
            </a:r>
            <a:r>
              <a:rPr lang="en-US" altLang="zh-CN" dirty="0" smtClean="0"/>
              <a:t>E</a:t>
            </a:r>
            <a:r>
              <a:rPr lang="zh-CN" altLang="en-US" dirty="0" smtClean="0"/>
              <a:t>、</a:t>
            </a:r>
            <a:r>
              <a:rPr lang="en-US" altLang="zh-CN" dirty="0" smtClean="0"/>
              <a:t>D</a:t>
            </a:r>
            <a:r>
              <a:rPr lang="zh-CN" altLang="en-US" dirty="0" smtClean="0"/>
              <a:t>））</a:t>
            </a:r>
            <a:endParaRPr lang="en-US" altLang="zh-CN" dirty="0" smtClean="0"/>
          </a:p>
          <a:p>
            <a:r>
              <a:rPr lang="zh-CN" altLang="en-US" b="1" dirty="0">
                <a:solidFill>
                  <a:srgbClr val="FF0000"/>
                </a:solidFill>
              </a:rPr>
              <a:t>密码分析</a:t>
            </a:r>
            <a:endParaRPr lang="en-US" altLang="zh-CN" b="1" dirty="0">
              <a:solidFill>
                <a:srgbClr val="FF0000"/>
              </a:solidFill>
            </a:endParaRPr>
          </a:p>
          <a:p>
            <a:pPr lvl="1"/>
            <a:r>
              <a:rPr lang="zh-CN" altLang="en-US" dirty="0" smtClean="0"/>
              <a:t>穷举攻击、统计分析、数学分析</a:t>
            </a:r>
            <a:endParaRPr lang="en-US" altLang="zh-CN" dirty="0" smtClean="0"/>
          </a:p>
          <a:p>
            <a:pPr lvl="1"/>
            <a:r>
              <a:rPr lang="zh-CN" altLang="en-US" dirty="0" smtClean="0"/>
              <a:t>唯密文攻击、已知明文攻击、选择明文攻击、选择密文攻击</a:t>
            </a:r>
            <a:endParaRPr lang="en-US" altLang="zh-CN" dirty="0" smtClean="0"/>
          </a:p>
          <a:p>
            <a:r>
              <a:rPr lang="zh-CN" altLang="en-US" dirty="0" smtClean="0"/>
              <a:t>密码体制的安全性</a:t>
            </a:r>
            <a:endParaRPr lang="en-US" altLang="zh-CN" dirty="0" smtClean="0"/>
          </a:p>
          <a:p>
            <a:pPr lvl="1"/>
            <a:r>
              <a:rPr lang="zh-CN" altLang="en-US" dirty="0" smtClean="0"/>
              <a:t>无条件安全、计算安全、可证明安全</a:t>
            </a:r>
            <a:endParaRPr lang="en-US" altLang="zh-CN" dirty="0" smtClean="0"/>
          </a:p>
          <a:p>
            <a:endParaRPr lang="zh-CN" altLang="en-US" dirty="0"/>
          </a:p>
        </p:txBody>
      </p:sp>
      <p:sp>
        <p:nvSpPr>
          <p:cNvPr id="4" name="日期占位符 3"/>
          <p:cNvSpPr>
            <a:spLocks noGrp="1"/>
          </p:cNvSpPr>
          <p:nvPr>
            <p:ph type="dt" sz="half" idx="10"/>
          </p:nvPr>
        </p:nvSpPr>
        <p:spPr/>
        <p:txBody>
          <a:bodyPr/>
          <a:lstStyle/>
          <a:p>
            <a:fld id="{A8D96FC6-E1C4-44A8-9AF6-AFF72C84C8D4}" type="datetime1">
              <a:rPr lang="zh-CN" altLang="en-US" smtClean="0"/>
              <a:pPr/>
              <a:t>2020/11/16</a:t>
            </a:fld>
            <a:endParaRPr lang="en-US" altLang="zh-CN" dirty="0"/>
          </a:p>
        </p:txBody>
      </p:sp>
      <p:sp>
        <p:nvSpPr>
          <p:cNvPr id="5" name="页脚占位符 4"/>
          <p:cNvSpPr>
            <a:spLocks noGrp="1"/>
          </p:cNvSpPr>
          <p:nvPr>
            <p:ph type="ftr" sz="quarter" idx="11"/>
          </p:nvPr>
        </p:nvSpPr>
        <p:spPr/>
        <p:txBody>
          <a:bodyPr/>
          <a:lstStyle/>
          <a:p>
            <a:r>
              <a:rPr lang="en-US" altLang="zh-CN" smtClean="0"/>
              <a:t>is.cumt.edu.cn</a:t>
            </a:r>
            <a:endParaRPr lang="en-US" altLang="zh-CN" dirty="0"/>
          </a:p>
        </p:txBody>
      </p:sp>
      <p:sp>
        <p:nvSpPr>
          <p:cNvPr id="6" name="灯片编号占位符 5"/>
          <p:cNvSpPr>
            <a:spLocks noGrp="1"/>
          </p:cNvSpPr>
          <p:nvPr>
            <p:ph type="sldNum" sz="quarter" idx="12"/>
          </p:nvPr>
        </p:nvSpPr>
        <p:spPr/>
        <p:txBody>
          <a:bodyPr/>
          <a:lstStyle/>
          <a:p>
            <a:fld id="{836EB55C-C677-4EB3-8CB1-5A0CE917D7BA}" type="slidenum">
              <a:rPr lang="en-US" altLang="zh-CN" smtClean="0"/>
              <a:pPr/>
              <a:t>94</a:t>
            </a:fld>
            <a:endParaRPr lang="en-US" altLang="zh-CN" dirty="0"/>
          </a:p>
        </p:txBody>
      </p:sp>
    </p:spTree>
    <p:extLst>
      <p:ext uri="{BB962C8B-B14F-4D97-AF65-F5344CB8AC3E}">
        <p14:creationId xmlns:p14="http://schemas.microsoft.com/office/powerpoint/2010/main" val="3967064405"/>
      </p:ext>
    </p:extLst>
  </p:cSld>
  <p:clrMapOvr>
    <a:masterClrMapping/>
  </p:clrMapOvr>
  <p:transition>
    <p:pull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469.1|4|9.3|15.1|1.5"/>
</p:tagLst>
</file>

<file path=ppt/tags/tag2.xml><?xml version="1.0" encoding="utf-8"?>
<p:tagLst xmlns:a="http://schemas.openxmlformats.org/drawingml/2006/main" xmlns:r="http://schemas.openxmlformats.org/officeDocument/2006/relationships" xmlns:p="http://schemas.openxmlformats.org/presentationml/2006/main">
  <p:tag name="TIMING" val="|98.7|1|1.4|1.1|0.9"/>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heme/theme1.xml><?xml version="1.0" encoding="utf-8"?>
<a:theme xmlns:a="http://schemas.openxmlformats.org/drawingml/2006/main" name="默认设计模板">
  <a:themeElements>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ea typeface="宋体" pitchFamily="2" charset="-122"/>
          </a:defRPr>
        </a:defPPr>
      </a:lstStyle>
    </a:spDef>
    <a:lnDef>
      <a:spPr bwMode="auto">
        <a:ln w="19050">
          <a:solidFill>
            <a:srgbClr val="692AA2"/>
          </a:solidFill>
          <a:headEnd type="none" w="med" len="med"/>
          <a:tailEnd type="arrow"/>
        </a:ln>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3449</TotalTime>
  <Words>15468</Words>
  <Application>Microsoft Office PowerPoint</Application>
  <PresentationFormat>全屏显示(4:3)</PresentationFormat>
  <Paragraphs>1006</Paragraphs>
  <Slides>94</Slides>
  <Notes>14</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17" baseType="lpstr">
      <vt:lpstr>Arial Unicode MS</vt:lpstr>
      <vt:lpstr>GungsuhChe</vt:lpstr>
      <vt:lpstr>Microsoft JhengHei</vt:lpstr>
      <vt:lpstr>Microsoft Yahei</vt:lpstr>
      <vt:lpstr>黑体</vt:lpstr>
      <vt:lpstr>华文楷体</vt:lpstr>
      <vt:lpstr>华文隶书</vt:lpstr>
      <vt:lpstr>楷体_GB2312</vt:lpstr>
      <vt:lpstr>隶书</vt:lpstr>
      <vt:lpstr>宋体</vt:lpstr>
      <vt:lpstr>微软雅黑</vt:lpstr>
      <vt:lpstr>幼圆</vt:lpstr>
      <vt:lpstr>Arial</vt:lpstr>
      <vt:lpstr>Cambria Math</vt:lpstr>
      <vt:lpstr>Courier New</vt:lpstr>
      <vt:lpstr>MT Extra</vt:lpstr>
      <vt:lpstr>Symbol</vt:lpstr>
      <vt:lpstr>Times New Roman</vt:lpstr>
      <vt:lpstr>Wide Latin</vt:lpstr>
      <vt:lpstr>Wingdings</vt:lpstr>
      <vt:lpstr>默认设计模板</vt:lpstr>
      <vt:lpstr>Image</vt:lpstr>
      <vt:lpstr>Equation</vt:lpstr>
      <vt:lpstr>密码学 Cryptography</vt:lpstr>
      <vt:lpstr>参考书 &amp; 考核</vt:lpstr>
      <vt:lpstr>参考书目</vt:lpstr>
      <vt:lpstr>注意事项</vt:lpstr>
      <vt:lpstr>PowerPoint 演示文稿</vt:lpstr>
      <vt:lpstr>研究内容</vt:lpstr>
      <vt:lpstr>密码学的目的</vt:lpstr>
      <vt:lpstr>密码学的目的</vt:lpstr>
      <vt:lpstr>信息安全的基本任务</vt:lpstr>
      <vt:lpstr>信息安全的基本属性</vt:lpstr>
      <vt:lpstr>信息安全的基本属性（续）</vt:lpstr>
      <vt:lpstr>密码学的目的</vt:lpstr>
      <vt:lpstr>什么是密码学？</vt:lpstr>
      <vt:lpstr>密码学在信息安全中的作用</vt:lpstr>
      <vt:lpstr>密码学与信息安全</vt:lpstr>
      <vt:lpstr>密码学在信息安全中的地位</vt:lpstr>
      <vt:lpstr>第1章：密码学概述</vt:lpstr>
      <vt:lpstr>主要内容</vt:lpstr>
      <vt:lpstr>PowerPoint 演示文稿</vt:lpstr>
      <vt:lpstr>1. 密码学的发展史</vt:lpstr>
      <vt:lpstr>古典密码时期</vt:lpstr>
      <vt:lpstr>PowerPoint 演示文稿</vt:lpstr>
      <vt:lpstr>隐写术（steganography）</vt:lpstr>
      <vt:lpstr>中国的藏头诗</vt:lpstr>
      <vt:lpstr>现代的信息隐藏</vt:lpstr>
      <vt:lpstr>密码学发展史</vt:lpstr>
      <vt:lpstr>Caesar Cipher-恺撒密码</vt:lpstr>
      <vt:lpstr>恺撒密码的一般形式</vt:lpstr>
      <vt:lpstr>PowerPoint 演示文稿</vt:lpstr>
      <vt:lpstr>Ciphers Machines 1--1</vt:lpstr>
      <vt:lpstr>Ciphers Machines 1--2</vt:lpstr>
      <vt:lpstr>PowerPoint 演示文稿</vt:lpstr>
      <vt:lpstr>PowerPoint 演示文稿</vt:lpstr>
      <vt:lpstr>齐默尔曼电报</vt:lpstr>
      <vt:lpstr>PowerPoint 演示文稿</vt:lpstr>
      <vt:lpstr>PowerPoint 演示文稿</vt:lpstr>
      <vt:lpstr>PowerPoint 演示文稿</vt:lpstr>
      <vt:lpstr>PowerPoint 演示文稿</vt:lpstr>
      <vt:lpstr>PowerPoint 演示文稿</vt:lpstr>
      <vt:lpstr>Alan Turing</vt:lpstr>
      <vt:lpstr>图灵奖获得者（部分）</vt:lpstr>
      <vt:lpstr>其他转轮密码机</vt:lpstr>
      <vt:lpstr>PowerPoint 演示文稿</vt:lpstr>
      <vt:lpstr>现代密码学</vt:lpstr>
      <vt:lpstr>1975--现代密码学的开端</vt:lpstr>
      <vt:lpstr>PowerPoint 演示文稿</vt:lpstr>
      <vt:lpstr>PowerPoint 演示文稿</vt:lpstr>
      <vt:lpstr>新型计算机已经出现</vt:lpstr>
      <vt:lpstr>加拿大D-Wave System公司的量子计算机</vt:lpstr>
      <vt:lpstr>加拿大D-Wave System公司的量子计算机</vt:lpstr>
      <vt:lpstr>新型计算机已经出现</vt:lpstr>
      <vt:lpstr>PowerPoint 演示文稿</vt:lpstr>
      <vt:lpstr>PowerPoint 演示文稿</vt:lpstr>
      <vt:lpstr>美国的量子计算机技术</vt:lpstr>
      <vt:lpstr>信息安全形势严峻</vt:lpstr>
      <vt:lpstr>信息安全形势严峻</vt:lpstr>
      <vt:lpstr>相关影视作品</vt:lpstr>
      <vt:lpstr>相关阅读</vt:lpstr>
      <vt:lpstr>2.密码学的基本概念 </vt:lpstr>
      <vt:lpstr>PowerPoint 演示文稿</vt:lpstr>
      <vt:lpstr>PowerPoint 演示文稿</vt:lpstr>
      <vt:lpstr>PowerPoint 演示文稿</vt:lpstr>
      <vt:lpstr>PowerPoint 演示文稿</vt:lpstr>
      <vt:lpstr>PowerPoint 演示文稿</vt:lpstr>
      <vt:lpstr>3.密码体制</vt:lpstr>
      <vt:lpstr>密码体制的简化模型</vt:lpstr>
      <vt:lpstr>密码体制的设计原则</vt:lpstr>
      <vt:lpstr>现代密码学的主要研究内容</vt:lpstr>
      <vt:lpstr>密码体制的分类</vt:lpstr>
      <vt:lpstr>密码体制的分类</vt:lpstr>
      <vt:lpstr>PowerPoint 演示文稿</vt:lpstr>
      <vt:lpstr>两种密码体制的比较</vt:lpstr>
      <vt:lpstr>4. 密码分析</vt:lpstr>
      <vt:lpstr>PowerPoint 演示文稿</vt:lpstr>
      <vt:lpstr>PowerPoint 演示文稿</vt:lpstr>
      <vt:lpstr>攻击密码系统的方法</vt:lpstr>
      <vt:lpstr>PowerPoint 演示文稿</vt:lpstr>
      <vt:lpstr>唯密文攻击</vt:lpstr>
      <vt:lpstr>已知明文攻击</vt:lpstr>
      <vt:lpstr>选择明文攻击</vt:lpstr>
      <vt:lpstr>选择密文攻击</vt:lpstr>
      <vt:lpstr>一些注解</vt:lpstr>
      <vt:lpstr>一些注解</vt:lpstr>
      <vt:lpstr>一些注解</vt:lpstr>
      <vt:lpstr>一些注解</vt:lpstr>
      <vt:lpstr>一些注解</vt:lpstr>
      <vt:lpstr>一些注解</vt:lpstr>
      <vt:lpstr>一些注解</vt:lpstr>
      <vt:lpstr>一些注解</vt:lpstr>
      <vt:lpstr>攻击的复杂性</vt:lpstr>
      <vt:lpstr>PowerPoint 演示文稿</vt:lpstr>
      <vt:lpstr>5. 密码体制的安全性</vt:lpstr>
      <vt:lpstr>PowerPoint 演示文稿</vt:lpstr>
      <vt:lpstr>本章小结</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cjw</cp:lastModifiedBy>
  <cp:revision>402</cp:revision>
  <dcterms:created xsi:type="dcterms:W3CDTF">2004-07-21T02:43:03Z</dcterms:created>
  <dcterms:modified xsi:type="dcterms:W3CDTF">2020-11-16T13:37:51Z</dcterms:modified>
</cp:coreProperties>
</file>